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9A86-A9D3-40C7-B3F5-2A6A92865C93}" type="datetimeFigureOut">
              <a:rPr lang="fr-FR" smtClean="0"/>
              <a:t>27/09/2019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906D-8C1C-4C6B-8D1A-12596B8202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36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0A718A-D485-4E32-894B-9F869A1F5935}" type="slidenum">
              <a:rPr lang="fr-FR" altLang="fr-FR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4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 dirty="0"/>
              <a:t>06</a:t>
            </a:r>
            <a:r>
              <a:rPr lang="fr-FR" altLang="fr-FR" baseline="0" dirty="0"/>
              <a:t> Alpes maritime	83 Var</a:t>
            </a:r>
          </a:p>
          <a:p>
            <a:r>
              <a:rPr lang="fr-FR" altLang="fr-FR" baseline="0" dirty="0"/>
              <a:t>13 Bouches du Rhône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baseline="0" dirty="0"/>
              <a:t>34 Hérault	13 Bouches du Rhône	83 Var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baseline="0" dirty="0"/>
              <a:t>30	Gard</a:t>
            </a:r>
          </a:p>
        </p:txBody>
      </p:sp>
    </p:spTree>
    <p:extLst>
      <p:ext uri="{BB962C8B-B14F-4D97-AF65-F5344CB8AC3E}">
        <p14:creationId xmlns:p14="http://schemas.microsoft.com/office/powerpoint/2010/main" val="3411580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90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8015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325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580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537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412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47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428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882456-961C-45D0-8916-200BE7755D23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721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22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36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8320" y="273629"/>
            <a:ext cx="2056320" cy="530695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3600" cy="530695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5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1" y="277813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810000" cy="45307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6800" y="1600201"/>
            <a:ext cx="38100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914401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0B1532-40A2-4ACD-96D2-2BDE3B9924FD}" type="datetimeFigureOut">
              <a:rPr lang="fr-FR" smtClean="0"/>
              <a:t>27/09/2019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69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5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59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44960" cy="397625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9680" y="1604328"/>
            <a:ext cx="4044960" cy="397625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4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5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87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22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0" y="6173929"/>
            <a:ext cx="130608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16480" y="1077233"/>
            <a:ext cx="8327520" cy="1441"/>
          </a:xfrm>
          <a:prstGeom prst="line">
            <a:avLst/>
          </a:prstGeom>
          <a:noFill/>
          <a:ln w="36000" cap="flat">
            <a:solidFill>
              <a:srgbClr val="CCDA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>
              <a:solidFill>
                <a:srgbClr val="000000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7909921" y="5641073"/>
            <a:ext cx="1164960" cy="1147800"/>
            <a:chOff x="5493" y="3917"/>
            <a:chExt cx="809" cy="797"/>
          </a:xfrm>
        </p:grpSpPr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10800000">
              <a:off x="6003" y="4298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10800000">
              <a:off x="6015" y="4198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10800000">
              <a:off x="6139" y="4005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10800000">
              <a:off x="6195" y="4609"/>
              <a:ext cx="107" cy="106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 rot="10800000">
              <a:off x="6087" y="4503"/>
              <a:ext cx="88" cy="88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 rot="10800000">
              <a:off x="6106" y="4287"/>
              <a:ext cx="70" cy="70"/>
            </a:xfrm>
            <a:prstGeom prst="rect">
              <a:avLst/>
            </a:prstGeom>
            <a:solidFill>
              <a:srgbClr val="CCDA51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rot="10800000">
              <a:off x="6115" y="4185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 rot="10800000">
              <a:off x="6125" y="4089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 rot="10800000">
              <a:off x="6205" y="4385"/>
              <a:ext cx="88" cy="88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rot="10800000">
              <a:off x="6214" y="4178"/>
              <a:ext cx="70" cy="70"/>
            </a:xfrm>
            <a:prstGeom prst="rect">
              <a:avLst/>
            </a:prstGeom>
            <a:solidFill>
              <a:srgbClr val="CCDA51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 rot="10800000">
              <a:off x="6218" y="4082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 rot="10800000">
              <a:off x="6223" y="3991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rot="10800000">
              <a:off x="6209" y="4279"/>
              <a:ext cx="80" cy="79"/>
            </a:xfrm>
            <a:prstGeom prst="rect">
              <a:avLst/>
            </a:prstGeom>
            <a:solidFill>
              <a:srgbClr val="CCDA51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10800000">
              <a:off x="6200" y="4495"/>
              <a:ext cx="98" cy="97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5400000">
              <a:off x="5971" y="4615"/>
              <a:ext cx="88" cy="89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5400000">
              <a:off x="5762" y="4624"/>
              <a:ext cx="70" cy="70"/>
            </a:xfrm>
            <a:prstGeom prst="rect">
              <a:avLst/>
            </a:prstGeom>
            <a:solidFill>
              <a:srgbClr val="CCDA51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5400000">
              <a:off x="5668" y="4628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5400000">
              <a:off x="5577" y="4633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rot="5400000">
              <a:off x="5866" y="4620"/>
              <a:ext cx="79" cy="79"/>
            </a:xfrm>
            <a:prstGeom prst="rect">
              <a:avLst/>
            </a:prstGeom>
            <a:solidFill>
              <a:srgbClr val="CCDA51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 rot="5400000">
              <a:off x="6082" y="4610"/>
              <a:ext cx="98" cy="98"/>
            </a:xfrm>
            <a:prstGeom prst="rect">
              <a:avLst/>
            </a:prstGeom>
            <a:solidFill>
              <a:srgbClr val="CCDA5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10800000">
              <a:off x="5976" y="4511"/>
              <a:ext cx="79" cy="79"/>
            </a:xfrm>
            <a:prstGeom prst="rect">
              <a:avLst/>
            </a:prstGeom>
            <a:solidFill>
              <a:srgbClr val="CCDA51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 rot="10800000">
              <a:off x="6095" y="4391"/>
              <a:ext cx="80" cy="79"/>
            </a:xfrm>
            <a:prstGeom prst="rect">
              <a:avLst/>
            </a:prstGeom>
            <a:solidFill>
              <a:srgbClr val="CCDA51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 rot="10800000">
              <a:off x="5987" y="4403"/>
              <a:ext cx="70" cy="70"/>
            </a:xfrm>
            <a:prstGeom prst="rect">
              <a:avLst/>
            </a:prstGeom>
            <a:solidFill>
              <a:srgbClr val="CCDA51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0800000">
              <a:off x="5870" y="4521"/>
              <a:ext cx="70" cy="70"/>
            </a:xfrm>
            <a:prstGeom prst="rect">
              <a:avLst/>
            </a:prstGeom>
            <a:solidFill>
              <a:srgbClr val="CCDA51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 rot="10800000">
              <a:off x="5769" y="4530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 rot="10800000">
              <a:off x="5881" y="4417"/>
              <a:ext cx="61" cy="61"/>
            </a:xfrm>
            <a:prstGeom prst="rect">
              <a:avLst/>
            </a:prstGeom>
            <a:solidFill>
              <a:srgbClr val="CCDA51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 rot="10800000">
              <a:off x="5898" y="4313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 rot="10800000">
              <a:off x="5780" y="4431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10800000">
              <a:off x="5672" y="4541"/>
              <a:ext cx="52" cy="52"/>
            </a:xfrm>
            <a:prstGeom prst="rect">
              <a:avLst/>
            </a:prstGeom>
            <a:solidFill>
              <a:srgbClr val="CCDA51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10800000">
              <a:off x="6227" y="3918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 rot="10800000">
              <a:off x="6035" y="4106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 rot="10800000">
              <a:off x="5922" y="4219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 rot="10800000">
              <a:off x="5801" y="4339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 rot="10800000">
              <a:off x="5688" y="4450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 rot="10800000">
              <a:off x="5585" y="4552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 rot="10800000">
              <a:off x="5493" y="4642"/>
              <a:ext cx="43" cy="43"/>
            </a:xfrm>
            <a:prstGeom prst="rect">
              <a:avLst/>
            </a:prstGeom>
            <a:solidFill>
              <a:srgbClr val="CCDA51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</p:grpSp>
      <p:grpSp>
        <p:nvGrpSpPr>
          <p:cNvPr id="1064" name="Group 40"/>
          <p:cNvGrpSpPr>
            <a:grpSpLocks/>
          </p:cNvGrpSpPr>
          <p:nvPr/>
        </p:nvGrpSpPr>
        <p:grpSpPr bwMode="auto">
          <a:xfrm>
            <a:off x="70561" y="67687"/>
            <a:ext cx="1164960" cy="1144920"/>
            <a:chOff x="49" y="47"/>
            <a:chExt cx="809" cy="795"/>
          </a:xfrm>
        </p:grpSpPr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288" y="404"/>
              <a:ext cx="61" cy="60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284" y="513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170" y="714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49" y="47"/>
              <a:ext cx="107" cy="106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176" y="172"/>
              <a:ext cx="89" cy="8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176" y="406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175" y="516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75" y="621"/>
              <a:ext cx="51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59" y="290"/>
              <a:ext cx="88" cy="8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68" y="514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72" y="619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77" y="718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63" y="405"/>
              <a:ext cx="80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54" y="171"/>
              <a:ext cx="97" cy="97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 rot="16200000">
              <a:off x="293" y="56"/>
              <a:ext cx="88" cy="89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 rot="16200000">
              <a:off x="519" y="67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 rot="16200000">
              <a:off x="624" y="71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 rot="16200000">
              <a:off x="724" y="75"/>
              <a:ext cx="51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 rot="16200000">
              <a:off x="407" y="62"/>
              <a:ext cx="79" cy="80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 rot="16200000">
              <a:off x="172" y="51"/>
              <a:ext cx="97" cy="9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96" y="173"/>
              <a:ext cx="79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176" y="293"/>
              <a:ext cx="79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94" y="290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412" y="172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521" y="172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409" y="285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402" y="398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520" y="280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628" y="170"/>
              <a:ext cx="52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81" y="800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73" y="613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386" y="501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507" y="381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619" y="269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723" y="168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815" y="77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</p:grpSp>
      <p:grpSp>
        <p:nvGrpSpPr>
          <p:cNvPr id="1101" name="Group 77"/>
          <p:cNvGrpSpPr>
            <a:grpSpLocks/>
          </p:cNvGrpSpPr>
          <p:nvPr/>
        </p:nvGrpSpPr>
        <p:grpSpPr bwMode="auto">
          <a:xfrm>
            <a:off x="70561" y="67687"/>
            <a:ext cx="1164960" cy="1144920"/>
            <a:chOff x="49" y="47"/>
            <a:chExt cx="809" cy="795"/>
          </a:xfrm>
        </p:grpSpPr>
        <p:sp>
          <p:nvSpPr>
            <p:cNvPr id="1102" name="Rectangle 78"/>
            <p:cNvSpPr>
              <a:spLocks noChangeArrowheads="1"/>
            </p:cNvSpPr>
            <p:nvPr/>
          </p:nvSpPr>
          <p:spPr bwMode="auto">
            <a:xfrm>
              <a:off x="288" y="404"/>
              <a:ext cx="61" cy="60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284" y="513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170" y="714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49" y="47"/>
              <a:ext cx="107" cy="106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176" y="172"/>
              <a:ext cx="89" cy="8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176" y="406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175" y="516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175" y="620"/>
              <a:ext cx="51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0" name="Rectangle 86"/>
            <p:cNvSpPr>
              <a:spLocks noChangeArrowheads="1"/>
            </p:cNvSpPr>
            <p:nvPr/>
          </p:nvSpPr>
          <p:spPr bwMode="auto">
            <a:xfrm>
              <a:off x="59" y="290"/>
              <a:ext cx="88" cy="8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1" name="Rectangle 87"/>
            <p:cNvSpPr>
              <a:spLocks noChangeArrowheads="1"/>
            </p:cNvSpPr>
            <p:nvPr/>
          </p:nvSpPr>
          <p:spPr bwMode="auto">
            <a:xfrm>
              <a:off x="68" y="514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2" name="Rectangle 88"/>
            <p:cNvSpPr>
              <a:spLocks noChangeArrowheads="1"/>
            </p:cNvSpPr>
            <p:nvPr/>
          </p:nvSpPr>
          <p:spPr bwMode="auto">
            <a:xfrm>
              <a:off x="72" y="619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77" y="718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4" name="Rectangle 90"/>
            <p:cNvSpPr>
              <a:spLocks noChangeArrowheads="1"/>
            </p:cNvSpPr>
            <p:nvPr/>
          </p:nvSpPr>
          <p:spPr bwMode="auto">
            <a:xfrm>
              <a:off x="63" y="404"/>
              <a:ext cx="80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/>
          </p:nvSpPr>
          <p:spPr bwMode="auto">
            <a:xfrm>
              <a:off x="54" y="171"/>
              <a:ext cx="97" cy="97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6" name="Rectangle 92"/>
            <p:cNvSpPr>
              <a:spLocks noChangeArrowheads="1"/>
            </p:cNvSpPr>
            <p:nvPr/>
          </p:nvSpPr>
          <p:spPr bwMode="auto">
            <a:xfrm rot="16200000">
              <a:off x="293" y="56"/>
              <a:ext cx="88" cy="89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7" name="Rectangle 93"/>
            <p:cNvSpPr>
              <a:spLocks noChangeArrowheads="1"/>
            </p:cNvSpPr>
            <p:nvPr/>
          </p:nvSpPr>
          <p:spPr bwMode="auto">
            <a:xfrm rot="16200000">
              <a:off x="519" y="66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 rot="16200000">
              <a:off x="624" y="70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19" name="Rectangle 95"/>
            <p:cNvSpPr>
              <a:spLocks noChangeArrowheads="1"/>
            </p:cNvSpPr>
            <p:nvPr/>
          </p:nvSpPr>
          <p:spPr bwMode="auto">
            <a:xfrm rot="16200000">
              <a:off x="724" y="75"/>
              <a:ext cx="51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0" name="Rectangle 96"/>
            <p:cNvSpPr>
              <a:spLocks noChangeArrowheads="1"/>
            </p:cNvSpPr>
            <p:nvPr/>
          </p:nvSpPr>
          <p:spPr bwMode="auto">
            <a:xfrm rot="16200000">
              <a:off x="407" y="62"/>
              <a:ext cx="79" cy="80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 rot="16200000">
              <a:off x="172" y="51"/>
              <a:ext cx="97" cy="98"/>
            </a:xfrm>
            <a:prstGeom prst="rect">
              <a:avLst/>
            </a:prstGeom>
            <a:solidFill>
              <a:srgbClr val="ADDA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2" name="Rectangle 98"/>
            <p:cNvSpPr>
              <a:spLocks noChangeArrowheads="1"/>
            </p:cNvSpPr>
            <p:nvPr/>
          </p:nvSpPr>
          <p:spPr bwMode="auto">
            <a:xfrm>
              <a:off x="296" y="173"/>
              <a:ext cx="79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3" name="Rectangle 99"/>
            <p:cNvSpPr>
              <a:spLocks noChangeArrowheads="1"/>
            </p:cNvSpPr>
            <p:nvPr/>
          </p:nvSpPr>
          <p:spPr bwMode="auto">
            <a:xfrm>
              <a:off x="176" y="292"/>
              <a:ext cx="79" cy="79"/>
            </a:xfrm>
            <a:prstGeom prst="rect">
              <a:avLst/>
            </a:prstGeom>
            <a:solidFill>
              <a:srgbClr val="ADDAF9">
                <a:alpha val="7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294" y="290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12" y="172"/>
              <a:ext cx="70" cy="70"/>
            </a:xfrm>
            <a:prstGeom prst="rect">
              <a:avLst/>
            </a:prstGeom>
            <a:solidFill>
              <a:srgbClr val="ADDAF9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6" name="Rectangle 102"/>
            <p:cNvSpPr>
              <a:spLocks noChangeArrowheads="1"/>
            </p:cNvSpPr>
            <p:nvPr/>
          </p:nvSpPr>
          <p:spPr bwMode="auto">
            <a:xfrm>
              <a:off x="521" y="171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/>
          </p:nvSpPr>
          <p:spPr bwMode="auto">
            <a:xfrm>
              <a:off x="409" y="284"/>
              <a:ext cx="61" cy="61"/>
            </a:xfrm>
            <a:prstGeom prst="rect">
              <a:avLst/>
            </a:prstGeom>
            <a:solidFill>
              <a:srgbClr val="ADDAF9">
                <a:alpha val="50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8" name="Rectangle 104"/>
            <p:cNvSpPr>
              <a:spLocks noChangeArrowheads="1"/>
            </p:cNvSpPr>
            <p:nvPr/>
          </p:nvSpPr>
          <p:spPr bwMode="auto">
            <a:xfrm>
              <a:off x="402" y="397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29" name="Rectangle 105"/>
            <p:cNvSpPr>
              <a:spLocks noChangeArrowheads="1"/>
            </p:cNvSpPr>
            <p:nvPr/>
          </p:nvSpPr>
          <p:spPr bwMode="auto">
            <a:xfrm>
              <a:off x="520" y="280"/>
              <a:ext cx="52" cy="51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/>
          </p:nvSpPr>
          <p:spPr bwMode="auto">
            <a:xfrm>
              <a:off x="628" y="170"/>
              <a:ext cx="52" cy="52"/>
            </a:xfrm>
            <a:prstGeom prst="rect">
              <a:avLst/>
            </a:prstGeom>
            <a:solidFill>
              <a:srgbClr val="ADDAF9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1" name="Rectangle 107"/>
            <p:cNvSpPr>
              <a:spLocks noChangeArrowheads="1"/>
            </p:cNvSpPr>
            <p:nvPr/>
          </p:nvSpPr>
          <p:spPr bwMode="auto">
            <a:xfrm>
              <a:off x="81" y="800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2" name="Rectangle 108"/>
            <p:cNvSpPr>
              <a:spLocks noChangeArrowheads="1"/>
            </p:cNvSpPr>
            <p:nvPr/>
          </p:nvSpPr>
          <p:spPr bwMode="auto">
            <a:xfrm>
              <a:off x="273" y="613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auto">
            <a:xfrm>
              <a:off x="386" y="500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auto">
            <a:xfrm>
              <a:off x="507" y="381"/>
              <a:ext cx="43" cy="42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5" name="Rectangle 111"/>
            <p:cNvSpPr>
              <a:spLocks noChangeArrowheads="1"/>
            </p:cNvSpPr>
            <p:nvPr/>
          </p:nvSpPr>
          <p:spPr bwMode="auto">
            <a:xfrm>
              <a:off x="619" y="269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/>
          </p:nvSpPr>
          <p:spPr bwMode="auto">
            <a:xfrm>
              <a:off x="723" y="167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  <p:sp>
          <p:nvSpPr>
            <p:cNvPr id="1137" name="Rectangle 113"/>
            <p:cNvSpPr>
              <a:spLocks noChangeArrowheads="1"/>
            </p:cNvSpPr>
            <p:nvPr/>
          </p:nvSpPr>
          <p:spPr bwMode="auto">
            <a:xfrm>
              <a:off x="815" y="77"/>
              <a:ext cx="43" cy="43"/>
            </a:xfrm>
            <a:prstGeom prst="rect">
              <a:avLst/>
            </a:prstGeom>
            <a:solidFill>
              <a:srgbClr val="ADDAF9">
                <a:alpha val="2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fr-FR" sz="1633">
                <a:solidFill>
                  <a:srgbClr val="000000"/>
                </a:solidFill>
              </a:endParaRPr>
            </a:p>
          </p:txBody>
        </p:sp>
      </p:grpSp>
      <p:sp>
        <p:nvSpPr>
          <p:cNvPr id="1138" name="Rectangle 114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Modifiez le style du titre</a:t>
            </a:r>
          </a:p>
        </p:txBody>
      </p:sp>
      <p:sp>
        <p:nvSpPr>
          <p:cNvPr id="1139" name="Text Box 115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>
              <a:solidFill>
                <a:srgbClr val="000000"/>
              </a:solidFill>
            </a:endParaRPr>
          </a:p>
        </p:txBody>
      </p:sp>
      <p:sp>
        <p:nvSpPr>
          <p:cNvPr id="1140" name="Text Box 116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1633">
              <a:solidFill>
                <a:srgbClr val="000000"/>
              </a:solidFill>
            </a:endParaRP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25440" cy="4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09E02C7-A2A6-4D15-8BE5-C5996D4B10EA}" type="slidenum">
              <a:rPr lang="fr-FR" smtClean="0"/>
              <a:t>‹N°›</a:t>
            </a:fld>
            <a:endParaRPr lang="fr-FR"/>
          </a:p>
        </p:txBody>
      </p:sp>
      <p:sp>
        <p:nvSpPr>
          <p:cNvPr id="1142" name="Rectangle 1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8"/>
            <a:ext cx="8228160" cy="3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96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61805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11045" indent="-311045" algn="l" defTabSz="407526" rtl="0" eaLnBrk="1" fontAlgn="base" hangingPunct="1">
        <a:lnSpc>
          <a:spcPct val="87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87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87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87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87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Réalisation d’un traitement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anti-vectoriel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17" y="3810675"/>
            <a:ext cx="3525620" cy="25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2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94" y="0"/>
            <a:ext cx="6141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2268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4" y="2088490"/>
            <a:ext cx="2858015" cy="1874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0329" y="1734644"/>
            <a:ext cx="784071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/>
              <a:t>Années 1950  </a:t>
            </a:r>
            <a:r>
              <a:rPr lang="fr-FR" dirty="0"/>
              <a:t>:  épandage de gasoil ou de DDT sur les zones humides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6027" y="2538177"/>
            <a:ext cx="9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asphyxie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4201" y="2538177"/>
            <a:ext cx="266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Inhibiteur du </a:t>
            </a:r>
            <a:r>
              <a:rPr lang="fr-FR" dirty="0" err="1"/>
              <a:t>Syst</a:t>
            </a:r>
            <a:r>
              <a:rPr lang="fr-FR" dirty="0"/>
              <a:t> Nerveux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1463" y="3234106"/>
            <a:ext cx="404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Pollution, toxicité, rémanence, résistance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329" y="4141997"/>
            <a:ext cx="8537886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/>
              <a:t>A partir des années 1960  </a:t>
            </a:r>
            <a:r>
              <a:rPr lang="fr-FR" dirty="0"/>
              <a:t>: utilisation des organophosphorés (Abate, </a:t>
            </a:r>
            <a:r>
              <a:rPr lang="fr-FR" dirty="0" err="1"/>
              <a:t>Phénitrothion</a:t>
            </a:r>
            <a:r>
              <a:rPr lang="fr-FR" dirty="0"/>
              <a:t>…)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4544" y="4966407"/>
            <a:ext cx="266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Inhibiteur du </a:t>
            </a:r>
            <a:r>
              <a:rPr lang="fr-FR" dirty="0" err="1"/>
              <a:t>Syst</a:t>
            </a:r>
            <a:r>
              <a:rPr lang="fr-FR" dirty="0"/>
              <a:t> Nerveux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03755" y="5376485"/>
            <a:ext cx="193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Toxicité, résistance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329" y="5819417"/>
            <a:ext cx="6076414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b="1" dirty="0"/>
              <a:t>Début des années 1990  </a:t>
            </a:r>
            <a:r>
              <a:rPr lang="fr-FR" dirty="0"/>
              <a:t>: utilisation du </a:t>
            </a:r>
            <a:r>
              <a:rPr lang="fr-FR" dirty="0" err="1"/>
              <a:t>Bti</a:t>
            </a:r>
            <a:r>
              <a:rPr lang="fr-FR" dirty="0"/>
              <a:t> et du Bs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25" y="2065897"/>
            <a:ext cx="171701" cy="55650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421" y="2065897"/>
            <a:ext cx="171701" cy="55650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816" y="2684254"/>
            <a:ext cx="487390" cy="87851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91" y="4490376"/>
            <a:ext cx="171701" cy="5565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856" y="4867302"/>
            <a:ext cx="487390" cy="878515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h</a:t>
            </a:r>
            <a:r>
              <a:rPr lang="fr-FR" altLang="fr-FR" sz="2400" dirty="0" smtClean="0"/>
              <a:t>istorique</a:t>
            </a:r>
            <a:endParaRPr lang="fr-FR" altLang="fr-FR" sz="2400" dirty="0"/>
          </a:p>
          <a:p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01107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5347" y="1826598"/>
            <a:ext cx="529951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 </a:t>
            </a:r>
            <a:r>
              <a:rPr lang="fr-FR" sz="2400" b="1" dirty="0"/>
              <a:t>bactérie</a:t>
            </a:r>
            <a:r>
              <a:rPr lang="fr-FR" sz="2400" dirty="0"/>
              <a:t> : organisme vivant autonome dont le matériel génétique n’est pas enfermé dans un noyau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77" y="2344391"/>
            <a:ext cx="1668211" cy="15173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247" y="3333132"/>
            <a:ext cx="664466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Découvert en 1976, en Israël dans une petite mare du désert du Néguev, au cours d’un inventaire des parasites et pathogènes naturels des larves de moustiques, par </a:t>
            </a:r>
            <a:r>
              <a:rPr lang="fr-FR" sz="2400" dirty="0" err="1"/>
              <a:t>Margalit</a:t>
            </a:r>
            <a:r>
              <a:rPr lang="fr-FR" sz="2400" dirty="0"/>
              <a:t> et Goldberg.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4192" y="5511288"/>
            <a:ext cx="47950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i="1" dirty="0"/>
              <a:t>Bacillus </a:t>
            </a:r>
            <a:r>
              <a:rPr lang="fr-FR" sz="2400" b="1" i="1" dirty="0" err="1"/>
              <a:t>thuringiensis</a:t>
            </a:r>
            <a:r>
              <a:rPr lang="fr-FR" sz="2400" b="1" i="1" dirty="0"/>
              <a:t> var. </a:t>
            </a:r>
            <a:r>
              <a:rPr lang="fr-FR" sz="2400" b="1" i="1" dirty="0" err="1"/>
              <a:t>israelensis</a:t>
            </a:r>
            <a:endParaRPr lang="fr-FR" sz="2400" b="1" i="1" dirty="0"/>
          </a:p>
          <a:p>
            <a:pPr algn="ctr"/>
            <a:r>
              <a:rPr lang="fr-FR" sz="2400" b="1" i="1" dirty="0" err="1"/>
              <a:t>BTi</a:t>
            </a:r>
            <a:endParaRPr lang="fr-FR" sz="2400" b="1" i="1" dirty="0"/>
          </a:p>
        </p:txBody>
      </p:sp>
      <p:sp>
        <p:nvSpPr>
          <p:cNvPr id="23" name="Flèche vers le bas 22"/>
          <p:cNvSpPr/>
          <p:nvPr/>
        </p:nvSpPr>
        <p:spPr>
          <a:xfrm>
            <a:off x="3186227" y="5120502"/>
            <a:ext cx="851026" cy="517961"/>
          </a:xfrm>
          <a:prstGeom prst="downArrow">
            <a:avLst>
              <a:gd name="adj1" fmla="val 53855"/>
              <a:gd name="adj2" fmla="val 6048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400" dirty="0"/>
              <a:t>insecticide biologique 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926891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19574" y="1722961"/>
            <a:ext cx="461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Bactérie en forme de </a:t>
            </a:r>
            <a:r>
              <a:rPr lang="fr-FR" sz="2400" dirty="0" err="1"/>
              <a:t>batonnet</a:t>
            </a:r>
            <a:r>
              <a:rPr lang="fr-FR" sz="2400" dirty="0"/>
              <a:t> (</a:t>
            </a:r>
            <a:r>
              <a:rPr lang="fr-FR" sz="2400" dirty="0" err="1"/>
              <a:t>Bt</a:t>
            </a:r>
            <a:r>
              <a:rPr lang="fr-FR" sz="2400" dirty="0"/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74" y="2266108"/>
            <a:ext cx="6450252" cy="31931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077" y="1858948"/>
            <a:ext cx="1587617" cy="1112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47324" y="56465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/>
              <a:t>Cristal protéique</a:t>
            </a:r>
          </a:p>
          <a:p>
            <a:pPr algn="ctr"/>
            <a:r>
              <a:rPr lang="fr-FR" sz="2400" dirty="0"/>
              <a:t>(Toxicité)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7785" y="5646552"/>
            <a:ext cx="5127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Spore </a:t>
            </a:r>
          </a:p>
          <a:p>
            <a:pPr algn="ctr"/>
            <a:r>
              <a:rPr lang="fr-FR" sz="2400" dirty="0"/>
              <a:t>(survie lors de conditions défavorables)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539" y="3366709"/>
            <a:ext cx="365949" cy="22756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28313" y="4282289"/>
            <a:ext cx="517120" cy="1459645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400" dirty="0"/>
              <a:t>Bacillus </a:t>
            </a:r>
            <a:r>
              <a:rPr lang="fr-FR" altLang="fr-FR" sz="2400" dirty="0" err="1"/>
              <a:t>thuringiensis</a:t>
            </a:r>
            <a:endParaRPr lang="fr-FR" altLang="fr-FR" sz="2400" dirty="0"/>
          </a:p>
          <a:p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194163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5" y="1688419"/>
            <a:ext cx="7894210" cy="500208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540" dirty="0" err="1" smtClean="0"/>
              <a:t>Bti</a:t>
            </a:r>
            <a:r>
              <a:rPr lang="fr-FR" altLang="fr-FR" sz="2540" dirty="0" smtClean="0"/>
              <a:t> : </a:t>
            </a:r>
            <a:r>
              <a:rPr lang="fr-FR" altLang="fr-FR" sz="2400" dirty="0" smtClean="0"/>
              <a:t>son </a:t>
            </a:r>
            <a:r>
              <a:rPr lang="fr-FR" altLang="fr-FR" sz="2400" dirty="0"/>
              <a:t>développement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2388664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44" y="1722961"/>
            <a:ext cx="5999317" cy="494403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540" dirty="0" err="1" smtClean="0"/>
              <a:t>Bti</a:t>
            </a:r>
            <a:r>
              <a:rPr lang="fr-FR" altLang="fr-FR" sz="2540" dirty="0" smtClean="0"/>
              <a:t> : </a:t>
            </a:r>
            <a:r>
              <a:rPr lang="fr-FR" altLang="fr-FR" sz="2400" dirty="0" smtClean="0"/>
              <a:t>effet </a:t>
            </a:r>
            <a:r>
              <a:rPr lang="fr-FR" altLang="fr-FR" sz="2400" dirty="0"/>
              <a:t>larvicide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3713402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2" y="4073450"/>
            <a:ext cx="8009482" cy="2704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0102" y="1484379"/>
            <a:ext cx="1051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cristal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709" y="1836438"/>
            <a:ext cx="2062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pH intestinal alcalin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837" y="2188497"/>
            <a:ext cx="2187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Dissolution du cristal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937" y="2892615"/>
            <a:ext cx="276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Libération des protéines (2)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8709" y="3257749"/>
            <a:ext cx="101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enzymes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49" y="3596734"/>
            <a:ext cx="2631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Production des toxines (3)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3840" y="3617325"/>
            <a:ext cx="202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Fixation des toxines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5949" y="3600393"/>
            <a:ext cx="2370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Éclatement des cellules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93" y="1847895"/>
            <a:ext cx="85331" cy="3970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93" y="2551531"/>
            <a:ext cx="85331" cy="39705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38" y="3253992"/>
            <a:ext cx="85331" cy="397059"/>
          </a:xfrm>
          <a:prstGeom prst="rect">
            <a:avLst/>
          </a:prstGeom>
        </p:spPr>
      </p:pic>
      <p:pic>
        <p:nvPicPr>
          <p:cNvPr id="19" name="Image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53787" y="3786375"/>
            <a:ext cx="396000" cy="85331"/>
          </a:xfrm>
          <a:prstGeom prst="rect">
            <a:avLst/>
          </a:prstGeom>
        </p:spPr>
      </p:pic>
      <p:grpSp>
        <p:nvGrpSpPr>
          <p:cNvPr id="23" name="Groupe 22"/>
          <p:cNvGrpSpPr/>
          <p:nvPr/>
        </p:nvGrpSpPr>
        <p:grpSpPr>
          <a:xfrm>
            <a:off x="4507501" y="1635439"/>
            <a:ext cx="3889353" cy="1504823"/>
            <a:chOff x="4507501" y="1635439"/>
            <a:chExt cx="3889353" cy="150482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7501" y="1635439"/>
              <a:ext cx="3889353" cy="1504823"/>
            </a:xfrm>
            <a:prstGeom prst="rect">
              <a:avLst/>
            </a:prstGeom>
          </p:spPr>
        </p:pic>
        <p:sp>
          <p:nvSpPr>
            <p:cNvPr id="22" name="Rectangle à coins arrondis 21"/>
            <p:cNvSpPr/>
            <p:nvPr/>
          </p:nvSpPr>
          <p:spPr>
            <a:xfrm>
              <a:off x="6477000" y="2299607"/>
              <a:ext cx="575650" cy="125186"/>
            </a:xfrm>
            <a:prstGeom prst="roundRect">
              <a:avLst>
                <a:gd name="adj" fmla="val 49276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49" y="3781400"/>
            <a:ext cx="396000" cy="85331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540" dirty="0" err="1" smtClean="0"/>
              <a:t>Bti</a:t>
            </a:r>
            <a:r>
              <a:rPr lang="fr-FR" altLang="fr-FR" sz="2540" dirty="0" smtClean="0"/>
              <a:t> : </a:t>
            </a:r>
            <a:r>
              <a:rPr lang="fr-FR" altLang="fr-FR" sz="2400" dirty="0" smtClean="0"/>
              <a:t>mode d’action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83833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81174" y="1470796"/>
            <a:ext cx="6086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Etapes indispensables pour avoir un effet toxique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1174" y="1891286"/>
            <a:ext cx="6086475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/>
              <a:t>L’insecte doit :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Ingérer le cristal de </a:t>
            </a:r>
            <a:r>
              <a:rPr lang="fr-FR" sz="2000" dirty="0" err="1"/>
              <a:t>Bti</a:t>
            </a:r>
            <a:r>
              <a:rPr lang="fr-FR" sz="2000" dirty="0"/>
              <a:t>, donc le capturer et l’avaler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Posséder un tube digestif à ph hautement alcalin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Posséder les enzymes capables de transformer les protéines en molécules toxiques (toxines)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Posséder les récepteurs membranaires compatibles avec les toxines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522" y="5080375"/>
            <a:ext cx="3478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Un produit </a:t>
            </a:r>
            <a:r>
              <a:rPr lang="fr-FR" dirty="0">
                <a:solidFill>
                  <a:srgbClr val="FF0000"/>
                </a:solidFill>
              </a:rPr>
              <a:t>sélectif</a:t>
            </a:r>
            <a:r>
              <a:rPr lang="fr-FR" dirty="0"/>
              <a:t>, visant les </a:t>
            </a:r>
            <a:r>
              <a:rPr lang="fr-FR" dirty="0">
                <a:solidFill>
                  <a:srgbClr val="FF0000"/>
                </a:solidFill>
              </a:rPr>
              <a:t>diptères</a:t>
            </a:r>
            <a:r>
              <a:rPr lang="fr-FR" dirty="0"/>
              <a:t> en général (larves de moustiques, de simulies, de chironomes)</a:t>
            </a:r>
          </a:p>
          <a:p>
            <a:pPr algn="ctr"/>
            <a:r>
              <a:rPr lang="fr-FR" dirty="0"/>
              <a:t>sans risque pour les mammifères et l’être humain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689728" y="5229596"/>
            <a:ext cx="1501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Sans effets </a:t>
            </a:r>
            <a:r>
              <a:rPr lang="fr-FR" dirty="0"/>
              <a:t>sur les </a:t>
            </a:r>
            <a:r>
              <a:rPr lang="fr-FR" dirty="0">
                <a:solidFill>
                  <a:srgbClr val="FF0000"/>
                </a:solidFill>
              </a:rPr>
              <a:t>nymphes</a:t>
            </a:r>
            <a:r>
              <a:rPr lang="fr-FR" dirty="0"/>
              <a:t> et les </a:t>
            </a:r>
            <a:r>
              <a:rPr lang="fr-FR" dirty="0">
                <a:solidFill>
                  <a:srgbClr val="FF0000"/>
                </a:solidFill>
              </a:rPr>
              <a:t>adultes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01" y="4459067"/>
            <a:ext cx="1094754" cy="6080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74" y="4459067"/>
            <a:ext cx="1094754" cy="608072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540" dirty="0" err="1" smtClean="0"/>
              <a:t>Bti</a:t>
            </a:r>
            <a:r>
              <a:rPr lang="fr-FR" altLang="fr-FR" sz="2540" dirty="0" smtClean="0"/>
              <a:t> effet larvicide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615000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35851" y="1969973"/>
            <a:ext cx="1952625" cy="1077218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Turbidité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Particules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Pollution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Densité </a:t>
            </a:r>
            <a:r>
              <a:rPr lang="fr-FR" sz="1600" dirty="0"/>
              <a:t>larvaire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70" y="2464263"/>
            <a:ext cx="2647670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Intensité lumineuse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Température de l’eau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ph de l’eau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13" y="4610100"/>
            <a:ext cx="1056584" cy="13981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4300835"/>
            <a:ext cx="4328535" cy="2169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9752" y="4116169"/>
            <a:ext cx="1417376" cy="338554"/>
          </a:xfrm>
          <a:prstGeom prst="rect">
            <a:avLst/>
          </a:prstGeom>
          <a:solidFill>
            <a:srgbClr val="990033"/>
          </a:solidFill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Disponibilité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5969" y="4114605"/>
            <a:ext cx="4724370" cy="338554"/>
          </a:xfrm>
          <a:prstGeom prst="rect">
            <a:avLst/>
          </a:prstGeom>
          <a:solidFill>
            <a:srgbClr val="990033"/>
          </a:solidFill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Activités comportementales et physiologiques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321351" y="5059412"/>
            <a:ext cx="2448012" cy="4036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845728" y="5059412"/>
            <a:ext cx="116006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/>
              <a:t>ingestion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5747" y="5824501"/>
            <a:ext cx="215531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1600" dirty="0"/>
              <a:t>Activité enzymatique</a:t>
            </a:r>
          </a:p>
          <a:p>
            <a:r>
              <a:rPr lang="fr-FR" sz="1600" dirty="0"/>
              <a:t>Transit intestinal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48" y="3457316"/>
            <a:ext cx="496331" cy="59655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138" y="2973082"/>
            <a:ext cx="1216473" cy="120286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5870" y="3176241"/>
            <a:ext cx="238347" cy="79299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310" y="3378288"/>
            <a:ext cx="397790" cy="635406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Le traitement anti-larvaire, </a:t>
            </a:r>
            <a:r>
              <a:rPr lang="fr-FR" altLang="fr-FR" sz="2400" dirty="0" smtClean="0"/>
              <a:t>facteurs </a:t>
            </a:r>
            <a:r>
              <a:rPr lang="fr-FR" altLang="fr-FR" sz="2400" dirty="0"/>
              <a:t>influençant </a:t>
            </a:r>
            <a:r>
              <a:rPr lang="fr-FR" altLang="fr-FR" sz="2400" dirty="0" smtClean="0"/>
              <a:t>le </a:t>
            </a:r>
            <a:r>
              <a:rPr lang="fr-FR" altLang="fr-FR" sz="2400" dirty="0" err="1" smtClean="0"/>
              <a:t>Bti</a:t>
            </a:r>
            <a:endParaRPr lang="fr-FR" altLang="fr-FR" sz="2400" dirty="0"/>
          </a:p>
          <a:p>
            <a:endParaRPr lang="fr-FR" altLang="fr-FR" sz="2540" dirty="0"/>
          </a:p>
        </p:txBody>
      </p:sp>
      <p:sp>
        <p:nvSpPr>
          <p:cNvPr id="26" name="Rectangle 25"/>
          <p:cNvSpPr/>
          <p:nvPr/>
        </p:nvSpPr>
        <p:spPr>
          <a:xfrm>
            <a:off x="291886" y="1818412"/>
            <a:ext cx="2384639" cy="1600438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Quantité de cristaux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Temps de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Site d’application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Couvert végétatif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Profondeur d’eau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81762" y="1858622"/>
            <a:ext cx="176688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Espèce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Stade larvaire</a:t>
            </a:r>
          </a:p>
        </p:txBody>
      </p:sp>
    </p:spTree>
    <p:extLst>
      <p:ext uri="{BB962C8B-B14F-4D97-AF65-F5344CB8AC3E}">
        <p14:creationId xmlns:p14="http://schemas.microsoft.com/office/powerpoint/2010/main" val="1207789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/>
              <a:t>Pourquoi </a:t>
            </a:r>
            <a:r>
              <a:rPr lang="fr-FR" altLang="fr-FR" sz="2540" dirty="0" smtClean="0"/>
              <a:t>réaliser une lutte anti-vectorielle (LAV) ?</a:t>
            </a:r>
            <a:endParaRPr lang="fr-FR" altLang="fr-FR" sz="2540" dirty="0"/>
          </a:p>
        </p:txBody>
      </p:sp>
      <p:sp>
        <p:nvSpPr>
          <p:cNvPr id="3" name="ZoneTexte 2"/>
          <p:cNvSpPr txBox="1"/>
          <p:nvPr/>
        </p:nvSpPr>
        <p:spPr>
          <a:xfrm>
            <a:off x="782963" y="1764000"/>
            <a:ext cx="5293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une personne malade de la Dengue, du Chikungunya ou du Zika est piquée pendant sa période de virémie par un moustique tigre,</a:t>
            </a:r>
          </a:p>
          <a:p>
            <a:r>
              <a:rPr lang="fr-FR" dirty="0"/>
              <a:t>l</a:t>
            </a:r>
            <a:r>
              <a:rPr lang="fr-FR" dirty="0" smtClean="0"/>
              <a:t>e moustique sera alors infecté par le virus.</a:t>
            </a:r>
          </a:p>
          <a:p>
            <a:endParaRPr lang="fr-FR" dirty="0"/>
          </a:p>
          <a:p>
            <a:r>
              <a:rPr lang="fr-FR" dirty="0" smtClean="0"/>
              <a:t>Lors des prochains repas sanguins, il pourra infecter de nouvelles personnes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3747" t="23533" r="3806" b="11965"/>
          <a:stretch/>
        </p:blipFill>
        <p:spPr>
          <a:xfrm>
            <a:off x="3247200" y="3858982"/>
            <a:ext cx="4442400" cy="27938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8188" y="4679390"/>
            <a:ext cx="313123" cy="2980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21" y="5103195"/>
            <a:ext cx="320852" cy="3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6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91886" y="31709"/>
            <a:ext cx="464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3. Moyen de lutte larvicide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386" y="3049570"/>
            <a:ext cx="227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/>
              <a:t>Les formulations = </a:t>
            </a:r>
          </a:p>
          <a:p>
            <a:pPr algn="r"/>
            <a:r>
              <a:rPr lang="fr-FR" sz="1600" dirty="0"/>
              <a:t>produit commercialisé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6972" y="4105614"/>
            <a:ext cx="2089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Adaptation au terrain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6454" y="5668842"/>
            <a:ext cx="6415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Vectobac</a:t>
            </a:r>
            <a:r>
              <a:rPr lang="fr-FR" b="1" dirty="0">
                <a:solidFill>
                  <a:srgbClr val="FF0000"/>
                </a:solidFill>
              </a:rPr>
              <a:t> WG </a:t>
            </a:r>
            <a:r>
              <a:rPr lang="fr-FR" dirty="0"/>
              <a:t>: micro granules auto </a:t>
            </a:r>
            <a:r>
              <a:rPr lang="fr-FR" dirty="0" err="1"/>
              <a:t>dispersibles</a:t>
            </a:r>
            <a:r>
              <a:rPr lang="fr-FR" dirty="0"/>
              <a:t> dans l’eau</a:t>
            </a: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Vectobac</a:t>
            </a:r>
            <a:r>
              <a:rPr lang="fr-FR" b="1" dirty="0">
                <a:solidFill>
                  <a:srgbClr val="FF0000"/>
                </a:solidFill>
              </a:rPr>
              <a:t> G</a:t>
            </a:r>
            <a:r>
              <a:rPr lang="fr-FR" dirty="0"/>
              <a:t> : pelliculage de rafle de maïs</a:t>
            </a:r>
          </a:p>
          <a:p>
            <a:pPr algn="ctr"/>
            <a:r>
              <a:rPr lang="fr-FR" b="1" dirty="0" err="1">
                <a:solidFill>
                  <a:srgbClr val="FF0000"/>
                </a:solidFill>
              </a:rPr>
              <a:t>VectoMax</a:t>
            </a:r>
            <a:r>
              <a:rPr lang="fr-FR" dirty="0"/>
              <a:t> : mélange de </a:t>
            </a:r>
            <a:r>
              <a:rPr lang="fr-FR" dirty="0" err="1"/>
              <a:t>Bti</a:t>
            </a:r>
            <a:r>
              <a:rPr lang="fr-FR" dirty="0"/>
              <a:t> et Bs </a:t>
            </a: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90974" y="2929663"/>
            <a:ext cx="3331824" cy="1426678"/>
          </a:xfrm>
          <a:prstGeom prst="downArrowCallout">
            <a:avLst>
              <a:gd name="adj1" fmla="val 22084"/>
              <a:gd name="adj2" fmla="val 31739"/>
              <a:gd name="adj3" fmla="val 25000"/>
              <a:gd name="adj4" fmla="val 68280"/>
            </a:avLst>
          </a:prstGeom>
          <a:gradFill>
            <a:gsLst>
              <a:gs pos="0">
                <a:srgbClr val="FFC000"/>
              </a:gs>
              <a:gs pos="23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Matière active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(Cristaux, spores, débris cellulaires, …)</a:t>
            </a:r>
          </a:p>
        </p:txBody>
      </p:sp>
      <p:sp>
        <p:nvSpPr>
          <p:cNvPr id="13" name="Rectangle avec flèche vers le bas 12"/>
          <p:cNvSpPr/>
          <p:nvPr/>
        </p:nvSpPr>
        <p:spPr>
          <a:xfrm>
            <a:off x="3346233" y="4474977"/>
            <a:ext cx="2421306" cy="1048978"/>
          </a:xfrm>
          <a:prstGeom prst="downArrowCallout">
            <a:avLst>
              <a:gd name="adj1" fmla="val 30263"/>
              <a:gd name="adj2" fmla="val 44579"/>
              <a:gd name="adj3" fmla="val 25000"/>
              <a:gd name="adj4" fmla="val 62284"/>
            </a:avLst>
          </a:prstGeom>
          <a:gradFill>
            <a:gsLst>
              <a:gs pos="0">
                <a:srgbClr val="FFC000"/>
              </a:gs>
              <a:gs pos="2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Formulations</a:t>
            </a:r>
            <a:r>
              <a:rPr lang="fr-FR" sz="1600" b="1" dirty="0">
                <a:solidFill>
                  <a:schemeClr val="tx1"/>
                </a:solidFill>
              </a:rPr>
              <a:t> différentes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83361" y="856848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fr-FR" altLang="fr-FR" sz="2800" dirty="0"/>
              <a:t>Bacillus </a:t>
            </a:r>
            <a:r>
              <a:rPr lang="fr-FR" altLang="fr-FR" sz="2800" dirty="0" err="1"/>
              <a:t>thuringiensis</a:t>
            </a:r>
            <a:r>
              <a:rPr lang="fr-FR" altLang="fr-FR" sz="2800" dirty="0"/>
              <a:t> : les formulations</a:t>
            </a:r>
          </a:p>
        </p:txBody>
      </p:sp>
      <p:sp>
        <p:nvSpPr>
          <p:cNvPr id="15" name="Rectangle avec flèche vers le bas 14"/>
          <p:cNvSpPr/>
          <p:nvPr/>
        </p:nvSpPr>
        <p:spPr>
          <a:xfrm>
            <a:off x="1698911" y="1695974"/>
            <a:ext cx="5715949" cy="1154877"/>
          </a:xfrm>
          <a:prstGeom prst="downArrowCallout">
            <a:avLst>
              <a:gd name="adj1" fmla="val 26072"/>
              <a:gd name="adj2" fmla="val 38095"/>
              <a:gd name="adj3" fmla="val 25000"/>
              <a:gd name="adj4" fmla="val 66349"/>
            </a:avLst>
          </a:prstGeom>
          <a:gradFill>
            <a:gsLst>
              <a:gs pos="0">
                <a:srgbClr val="FFC000"/>
              </a:gs>
              <a:gs pos="30000">
                <a:srgbClr val="FFFF00"/>
              </a:gs>
              <a:gs pos="100000">
                <a:srgbClr val="FFC000"/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Bacillus </a:t>
            </a:r>
            <a:r>
              <a:rPr lang="fr-FR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thuringiensis</a:t>
            </a:r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cultivé par fermentation optimisée pour une production max de cristaux toxiques</a:t>
            </a:r>
          </a:p>
        </p:txBody>
      </p:sp>
    </p:spTree>
    <p:extLst>
      <p:ext uri="{BB962C8B-B14F-4D97-AF65-F5344CB8AC3E}">
        <p14:creationId xmlns:p14="http://schemas.microsoft.com/office/powerpoint/2010/main" val="2111184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sp>
        <p:nvSpPr>
          <p:cNvPr id="3" name="ZoneTexte 2"/>
          <p:cNvSpPr txBox="1"/>
          <p:nvPr/>
        </p:nvSpPr>
        <p:spPr>
          <a:xfrm>
            <a:off x="1166400" y="1555200"/>
            <a:ext cx="49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3 maladies Dengue, Chikungunya ou Zika sont des </a:t>
            </a:r>
            <a:r>
              <a:rPr lang="fr-FR" dirty="0" smtClean="0"/>
              <a:t>maladies </a:t>
            </a:r>
            <a:r>
              <a:rPr lang="fr-FR" dirty="0" smtClean="0"/>
              <a:t>à déclaration obligatoire.</a:t>
            </a:r>
          </a:p>
          <a:p>
            <a:endParaRPr lang="fr-FR" dirty="0" smtClean="0"/>
          </a:p>
          <a:p>
            <a:r>
              <a:rPr lang="fr-FR" dirty="0" smtClean="0"/>
              <a:t>Dès qu’un médecin de ville ou un laboratoire d’analyse suspecte une personne atteinte d’une de ces </a:t>
            </a:r>
            <a:r>
              <a:rPr lang="fr-FR" dirty="0" smtClean="0"/>
              <a:t>maladies, </a:t>
            </a:r>
            <a:r>
              <a:rPr lang="fr-FR" dirty="0" smtClean="0"/>
              <a:t>l’ARS est avertie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815" y="2930400"/>
            <a:ext cx="1793145" cy="10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580" y="2814420"/>
            <a:ext cx="1630132" cy="98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14400" y="1098231"/>
            <a:ext cx="71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L’ARS réalise alors une enquête auprès des malades pour connaître les lieux </a:t>
            </a:r>
            <a:r>
              <a:rPr lang="fr-FR" dirty="0" smtClean="0"/>
              <a:t>fréquentés </a:t>
            </a:r>
            <a:r>
              <a:rPr lang="fr-FR" dirty="0" smtClean="0"/>
              <a:t>pendant leur période de virémie</a:t>
            </a:r>
          </a:p>
        </p:txBody>
      </p:sp>
      <p:sp>
        <p:nvSpPr>
          <p:cNvPr id="5" name="Flèche droite 4"/>
          <p:cNvSpPr/>
          <p:nvPr/>
        </p:nvSpPr>
        <p:spPr bwMode="auto">
          <a:xfrm>
            <a:off x="3632535" y="3121909"/>
            <a:ext cx="972000" cy="366545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58" y="2775721"/>
            <a:ext cx="2332472" cy="930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625" y="3795943"/>
            <a:ext cx="4960533" cy="30620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96823" y="1440105"/>
            <a:ext cx="166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Domicile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Hôpital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Terrasse d’un café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75200" y="1958400"/>
            <a:ext cx="70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ces lieux sont dans des départements au niveau I du Plan national anti-dissémination des arboviroses, l’opérateur choisit par le département qui s’occupe de la lutte contre les moustiques est averti.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45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58" y="1465321"/>
            <a:ext cx="2332472" cy="9300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12800" y="2395388"/>
            <a:ext cx="625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L’EIRAD réalise des enquêtes dans un rayon de 150 autour des lieux fréquentés par la personne malade.</a:t>
            </a:r>
          </a:p>
          <a:p>
            <a:endParaRPr lang="fr-FR" dirty="0"/>
          </a:p>
          <a:p>
            <a:r>
              <a:rPr lang="fr-FR" dirty="0" smtClean="0"/>
              <a:t>S’il est observé des moustiques tigre (adultes ou larves), un traitement va être organisé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Repérage du circuit (impasse, zone de retournement, zone non accessible en 4x4)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Consultation de la météo pour choisir un jour favorable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Information de la population </a:t>
            </a:r>
          </a:p>
          <a:p>
            <a:r>
              <a:rPr lang="fr-FR" dirty="0"/>
              <a:t> </a:t>
            </a:r>
            <a:r>
              <a:rPr lang="fr-FR" dirty="0" smtClean="0"/>
              <a:t>    concernée par un tract dans </a:t>
            </a:r>
          </a:p>
          <a:p>
            <a:r>
              <a:rPr lang="fr-FR" dirty="0" smtClean="0"/>
              <a:t>     les boites aux lettres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96" y="4640958"/>
            <a:ext cx="1567350" cy="2217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58" y="1465321"/>
            <a:ext cx="2332472" cy="9300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12800" y="2395388"/>
            <a:ext cx="625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L’EIRAD réalise des enquêtes dans un rayon de 150 autour des lieux fréquentés par la personne malade.</a:t>
            </a:r>
          </a:p>
          <a:p>
            <a:endParaRPr lang="fr-FR" dirty="0"/>
          </a:p>
          <a:p>
            <a:r>
              <a:rPr lang="fr-FR" dirty="0" smtClean="0"/>
              <a:t>S’il est observé des moustiques tigre (adultes ou larves), un traitement va être organisé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Repérage du circuit (impasse, zone de retournement, zone non accessible en 4x4)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Consultation de la météo pour choisir un jour favorable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Information de la population concernée par un tract dans </a:t>
            </a:r>
          </a:p>
          <a:p>
            <a:r>
              <a:rPr lang="fr-FR" dirty="0" smtClean="0"/>
              <a:t>     les boites aux lettres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Traitement 2 jours après information de la population entre 3h30 et 4h30 du matin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Interruption de traitement si présence de personnes dans les rues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7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1130217"/>
            <a:ext cx="7471385" cy="554249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91" y="5367608"/>
            <a:ext cx="1619476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3490683"/>
            <a:ext cx="3541486" cy="2656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11" y="1960587"/>
            <a:ext cx="2286000" cy="15300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923884"/>
            <a:ext cx="1905000" cy="13620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61" y="3732109"/>
            <a:ext cx="2381250" cy="159067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06426" y="1349829"/>
            <a:ext cx="207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Traitement 4x4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214711" y="1349829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Traitement pédestre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480458" y="6351522"/>
            <a:ext cx="714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contrôle est effectué 24 ou 48h après traitement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09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2963" y="358600"/>
            <a:ext cx="7578076" cy="521335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fr-FR" altLang="fr-FR" sz="2540" dirty="0" smtClean="0"/>
              <a:t>Déroulement d’une lutte anti-vectorielle</a:t>
            </a:r>
            <a:endParaRPr lang="fr-FR" altLang="fr-FR" sz="2540" dirty="0"/>
          </a:p>
        </p:txBody>
      </p:sp>
      <p:sp>
        <p:nvSpPr>
          <p:cNvPr id="2" name="ZoneTexte 1"/>
          <p:cNvSpPr txBox="1"/>
          <p:nvPr/>
        </p:nvSpPr>
        <p:spPr>
          <a:xfrm>
            <a:off x="1212753" y="1553028"/>
            <a:ext cx="714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Fiche de données de sécurité pour le produit utilisé en LAV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029"/>
          <a:stretch/>
        </p:blipFill>
        <p:spPr>
          <a:xfrm>
            <a:off x="3272972" y="2032000"/>
            <a:ext cx="5570132" cy="475342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 bwMode="auto">
          <a:xfrm>
            <a:off x="377371" y="3715657"/>
            <a:ext cx="2402115" cy="1770743"/>
          </a:xfrm>
          <a:prstGeom prst="wedgeRoundRectCallout">
            <a:avLst>
              <a:gd name="adj1" fmla="val 72823"/>
              <a:gd name="adj2" fmla="val 3913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Pas de traitement à moins de 50 m d’un cours d’eau (25 m pour un traitement pédestre) </a:t>
            </a:r>
          </a:p>
        </p:txBody>
      </p:sp>
    </p:spTree>
    <p:extLst>
      <p:ext uri="{BB962C8B-B14F-4D97-AF65-F5344CB8AC3E}">
        <p14:creationId xmlns:p14="http://schemas.microsoft.com/office/powerpoint/2010/main" val="12699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EID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ID" id="{D2C1DFE3-97CD-4C82-8F89-FB932BBACF74}" vid="{C23BD2F7-5E91-47B5-8BD0-2593D05859A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EID</Template>
  <TotalTime>162</TotalTime>
  <Words>836</Words>
  <Application>Microsoft Office PowerPoint</Application>
  <PresentationFormat>Affichage à l'écran (4:3)</PresentationFormat>
  <Paragraphs>136</Paragraphs>
  <Slides>20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Microsoft YaHei</vt:lpstr>
      <vt:lpstr>Arial</vt:lpstr>
      <vt:lpstr>Calibri</vt:lpstr>
      <vt:lpstr>Times New Roman</vt:lpstr>
      <vt:lpstr>EID</vt:lpstr>
      <vt:lpstr>Réalisation d’un traitement  anti-vectoriel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Réalisation d’un traitement anti-vectoriel</dc:title>
  <dc:creator>GILLES BESNARD</dc:creator>
  <cp:lastModifiedBy>GILLES BESNARD</cp:lastModifiedBy>
  <cp:revision>19</cp:revision>
  <dcterms:created xsi:type="dcterms:W3CDTF">2019-09-12T13:54:08Z</dcterms:created>
  <dcterms:modified xsi:type="dcterms:W3CDTF">2019-09-27T08:16:47Z</dcterms:modified>
</cp:coreProperties>
</file>