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500" r:id="rId2"/>
    <p:sldId id="501" r:id="rId3"/>
    <p:sldId id="502" r:id="rId4"/>
    <p:sldId id="503" r:id="rId5"/>
    <p:sldId id="504" r:id="rId6"/>
    <p:sldId id="639" r:id="rId7"/>
    <p:sldId id="439" r:id="rId8"/>
    <p:sldId id="361" r:id="rId9"/>
    <p:sldId id="486" r:id="rId10"/>
    <p:sldId id="487" r:id="rId11"/>
    <p:sldId id="488" r:id="rId12"/>
    <p:sldId id="489" r:id="rId13"/>
    <p:sldId id="490" r:id="rId14"/>
    <p:sldId id="491" r:id="rId15"/>
    <p:sldId id="492" r:id="rId16"/>
    <p:sldId id="493" r:id="rId17"/>
    <p:sldId id="494" r:id="rId18"/>
    <p:sldId id="495" r:id="rId19"/>
    <p:sldId id="496" r:id="rId20"/>
    <p:sldId id="497" r:id="rId21"/>
  </p:sldIdLst>
  <p:sldSz cx="10080625" cy="7559675"/>
  <p:notesSz cx="6805613" cy="99441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9">
          <p15:clr>
            <a:srgbClr val="A4A3A4"/>
          </p15:clr>
        </p15:guide>
        <p15:guide id="2" pos="19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LES BESNARD" initials="GB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FF9900"/>
    <a:srgbClr val="71A40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94383" autoAdjust="0"/>
  </p:normalViewPr>
  <p:slideViewPr>
    <p:cSldViewPr>
      <p:cViewPr varScale="1">
        <p:scale>
          <a:sx n="104" d="100"/>
          <a:sy n="104" d="100"/>
        </p:scale>
        <p:origin x="1794" y="12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79"/>
        <p:guide pos="19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66" cy="497575"/>
          </a:xfrm>
          <a:prstGeom prst="rect">
            <a:avLst/>
          </a:prstGeom>
        </p:spPr>
        <p:txBody>
          <a:bodyPr vert="horz" lIns="83914" tIns="41957" rIns="83914" bIns="41957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418" y="0"/>
            <a:ext cx="2949766" cy="497575"/>
          </a:xfrm>
          <a:prstGeom prst="rect">
            <a:avLst/>
          </a:prstGeom>
        </p:spPr>
        <p:txBody>
          <a:bodyPr vert="horz" lIns="83914" tIns="41957" rIns="83914" bIns="41957" rtlCol="0"/>
          <a:lstStyle>
            <a:lvl1pPr algn="r">
              <a:defRPr sz="1100"/>
            </a:lvl1pPr>
          </a:lstStyle>
          <a:p>
            <a:fld id="{8E9538A7-40BE-4FD2-961C-72215EAFAC3F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050"/>
            <a:ext cx="2949766" cy="497574"/>
          </a:xfrm>
          <a:prstGeom prst="rect">
            <a:avLst/>
          </a:prstGeom>
        </p:spPr>
        <p:txBody>
          <a:bodyPr vert="horz" lIns="83914" tIns="41957" rIns="83914" bIns="41957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418" y="9445050"/>
            <a:ext cx="2949766" cy="497574"/>
          </a:xfrm>
          <a:prstGeom prst="rect">
            <a:avLst/>
          </a:prstGeom>
        </p:spPr>
        <p:txBody>
          <a:bodyPr vert="horz" lIns="83914" tIns="41957" rIns="83914" bIns="41957" rtlCol="0" anchor="b"/>
          <a:lstStyle>
            <a:lvl1pPr algn="r">
              <a:defRPr sz="1100"/>
            </a:lvl1pPr>
          </a:lstStyle>
          <a:p>
            <a:fld id="{30E9F19C-A907-4431-BF98-F6A2A0134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258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805613" cy="99441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6805613" cy="99441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2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5650"/>
            <a:ext cx="4964113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80276" y="4723263"/>
            <a:ext cx="5440775" cy="447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1" y="0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3851561" y="0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1" y="9446525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51560" y="9446526"/>
            <a:ext cx="2949766" cy="49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412289" algn="l"/>
                <a:tab pos="824576" algn="l"/>
                <a:tab pos="1236865" algn="l"/>
                <a:tab pos="1649153" algn="l"/>
                <a:tab pos="2061441" algn="l"/>
                <a:tab pos="2473729" algn="l"/>
                <a:tab pos="2886018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AA130B7D-CB77-424F-9EA7-531D55AB0BC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59847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0A718A-D485-4E32-894B-9F869A1F593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fr-FR" altLang="fr-FR" sz="140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06</a:t>
            </a:r>
            <a:r>
              <a:rPr lang="fr-FR" altLang="fr-FR" baseline="0" dirty="0"/>
              <a:t> Alpes maritime	83 Var</a:t>
            </a:r>
          </a:p>
          <a:p>
            <a:r>
              <a:rPr lang="fr-FR" altLang="fr-FR" baseline="0" dirty="0"/>
              <a:t>13 Bouches du Rhône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/>
              <a:t>34 Hérault	13 Bouches du Rhône	83 Var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/>
              <a:t>30	Gard</a:t>
            </a:r>
          </a:p>
        </p:txBody>
      </p:sp>
    </p:spTree>
    <p:extLst>
      <p:ext uri="{BB962C8B-B14F-4D97-AF65-F5344CB8AC3E}">
        <p14:creationId xmlns:p14="http://schemas.microsoft.com/office/powerpoint/2010/main" val="1079336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196D16-6E68-4CD1-9144-1DB9DA166A4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fr-FR" altLang="fr-FR" sz="1400"/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00382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29BF03-7EA3-49FA-91D1-8FD514A63174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fr-FR" altLang="fr-FR" sz="1400"/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78719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96C452-E003-4B85-8340-10EF764C5D93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fr-FR" altLang="fr-FR" sz="1400"/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77559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3AEA158-BE01-4DBC-8F02-51F577E80FDA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fr-FR" altLang="fr-FR" sz="1400"/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64235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FF3D19E-D59E-4DA1-8DEC-C506D40FA2A8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fr-FR" altLang="fr-FR" sz="1400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64824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B9303C-4852-4BC7-890F-F10BB114E44E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fr-FR" altLang="fr-FR" sz="140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30308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3CFD24-580E-40B8-BAEE-5B0A96793C9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fr-FR" altLang="fr-FR" sz="1400"/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60557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E5A7031-7880-4863-9809-A93AC5A8B783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fr-FR" altLang="fr-FR" sz="1400"/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4625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8196673-73B6-48E0-90E7-E8C7BD1B1B8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fr-FR" altLang="fr-FR" sz="1400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77879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FA56A4-6665-4964-92E7-BFE48D76A003}" type="slidenum">
              <a:rPr lang="fr-FR" altLang="fr-FR"/>
              <a:pPr/>
              <a:t>2</a:t>
            </a:fld>
            <a:endParaRPr lang="fr-FR" altLang="fr-FR"/>
          </a:p>
        </p:txBody>
      </p:sp>
      <p:sp>
        <p:nvSpPr>
          <p:cNvPr id="13926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3F759DBA-85E2-429C-B5E5-D54CACC07B72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2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3926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2999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F098BF-8B46-473C-BE19-E7EB2EA19F17}" type="slidenum">
              <a:rPr lang="fr-FR" altLang="fr-FR"/>
              <a:pPr/>
              <a:t>3</a:t>
            </a:fld>
            <a:endParaRPr lang="fr-FR" altLang="fr-FR"/>
          </a:p>
        </p:txBody>
      </p:sp>
      <p:sp>
        <p:nvSpPr>
          <p:cNvPr id="14028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8A246006-110D-4141-B743-44FCC800948F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3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4029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42431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FB3853-F214-4D5E-AA45-03ACCBC822FA}" type="slidenum">
              <a:rPr lang="fr-FR" altLang="fr-FR"/>
              <a:pPr/>
              <a:t>4</a:t>
            </a:fld>
            <a:endParaRPr lang="fr-FR" altLang="fr-FR"/>
          </a:p>
        </p:txBody>
      </p:sp>
      <p:sp>
        <p:nvSpPr>
          <p:cNvPr id="9932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3147F59A-EF44-4944-951B-EBD02BA34B08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4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9933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9309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85B170-9129-4294-9ED9-3E26D8E7F4F3}" type="slidenum">
              <a:rPr lang="fr-FR" altLang="fr-FR"/>
              <a:pPr/>
              <a:t>5</a:t>
            </a:fld>
            <a:endParaRPr lang="fr-FR" altLang="fr-FR"/>
          </a:p>
        </p:txBody>
      </p:sp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583928BC-C7BF-4E2E-979F-D70B0CE09058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5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0035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0301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51BA71-4D54-47CB-B0CE-CBD7B4F1A45E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fr-FR" altLang="fr-FR" sz="1400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Il n’y a plus de pièges dans les </a:t>
            </a:r>
            <a:r>
              <a:rPr lang="fr-FR" altLang="fr-FR" dirty="0" err="1"/>
              <a:t>dépts</a:t>
            </a:r>
            <a:r>
              <a:rPr lang="fr-FR" altLang="fr-FR" dirty="0"/>
              <a:t> sur la Cote d’Azur de menton à Marseille sauf un réseau de surveillance localisé sur Toulon et Nice</a:t>
            </a:r>
          </a:p>
        </p:txBody>
      </p:sp>
    </p:spTree>
    <p:extLst>
      <p:ext uri="{BB962C8B-B14F-4D97-AF65-F5344CB8AC3E}">
        <p14:creationId xmlns:p14="http://schemas.microsoft.com/office/powerpoint/2010/main" val="900236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AAEE5F2-FE7D-437A-97E7-2BE28D11F0F4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fr-FR" altLang="fr-FR" sz="1400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3001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920AC58-698A-453C-A434-2B99455DE97D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fr-FR" altLang="fr-FR" sz="1400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8344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7CD59C4-9868-43E5-A8FB-85C3D95AD3E2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fr-FR" altLang="fr-FR" sz="1400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2295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BB396-94F7-4116-8C20-74CA5328346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74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8EA8D-EB80-4B2E-9ED3-13E876BBB9B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2594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58483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58483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C894DE-50F5-47F9-AE86-352DFC13B99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6029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9E6C9-BAF1-4B5A-AC89-2B6BC0711D1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836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FB501-5878-4717-9612-440CB2E5769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142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E68B5-4651-424E-8BB2-6A776001B12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976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15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3815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785B0-54A3-41B2-AE98-D1AE3318278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407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7272A-E745-4348-8663-63AADE89827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522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8E3FD-8B7F-4BD6-B310-DDDD4160080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623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B0206-F8E0-4746-B56B-13F8EDB3A25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926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85F4B-7F67-49D9-8C59-86028E5D72E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670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6FADE8-D32B-4D5B-89B9-8284CFE2F00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653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805613"/>
            <a:ext cx="143986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900113" y="1187450"/>
            <a:ext cx="9180512" cy="1588"/>
          </a:xfrm>
          <a:prstGeom prst="line">
            <a:avLst/>
          </a:prstGeom>
          <a:noFill/>
          <a:ln w="36000">
            <a:solidFill>
              <a:srgbClr val="CCDA5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8718550" y="6216650"/>
            <a:ext cx="1285875" cy="1268413"/>
            <a:chOff x="5492" y="3916"/>
            <a:chExt cx="810" cy="799"/>
          </a:xfrm>
        </p:grpSpPr>
        <p:sp>
          <p:nvSpPr>
            <p:cNvPr id="1108" name="Rectangle 4"/>
            <p:cNvSpPr>
              <a:spLocks noChangeArrowheads="1"/>
            </p:cNvSpPr>
            <p:nvPr/>
          </p:nvSpPr>
          <p:spPr bwMode="auto">
            <a:xfrm rot="10800000">
              <a:off x="6003" y="4297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9" name="Rectangle 5"/>
            <p:cNvSpPr>
              <a:spLocks noChangeArrowheads="1"/>
            </p:cNvSpPr>
            <p:nvPr/>
          </p:nvSpPr>
          <p:spPr bwMode="auto">
            <a:xfrm rot="10800000">
              <a:off x="6015" y="4197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0" name="Rectangle 6"/>
            <p:cNvSpPr>
              <a:spLocks noChangeArrowheads="1"/>
            </p:cNvSpPr>
            <p:nvPr/>
          </p:nvSpPr>
          <p:spPr bwMode="auto">
            <a:xfrm rot="10800000">
              <a:off x="6139" y="4004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1" name="Rectangle 7"/>
            <p:cNvSpPr>
              <a:spLocks noChangeArrowheads="1"/>
            </p:cNvSpPr>
            <p:nvPr/>
          </p:nvSpPr>
          <p:spPr bwMode="auto">
            <a:xfrm rot="10800000">
              <a:off x="6195" y="4608"/>
              <a:ext cx="108" cy="107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2" name="Rectangle 8"/>
            <p:cNvSpPr>
              <a:spLocks noChangeArrowheads="1"/>
            </p:cNvSpPr>
            <p:nvPr/>
          </p:nvSpPr>
          <p:spPr bwMode="auto">
            <a:xfrm rot="10800000">
              <a:off x="6087" y="4502"/>
              <a:ext cx="89" cy="8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3" name="Rectangle 9"/>
            <p:cNvSpPr>
              <a:spLocks noChangeArrowheads="1"/>
            </p:cNvSpPr>
            <p:nvPr/>
          </p:nvSpPr>
          <p:spPr bwMode="auto">
            <a:xfrm rot="10800000">
              <a:off x="6106" y="4286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4" name="Rectangle 10"/>
            <p:cNvSpPr>
              <a:spLocks noChangeArrowheads="1"/>
            </p:cNvSpPr>
            <p:nvPr/>
          </p:nvSpPr>
          <p:spPr bwMode="auto">
            <a:xfrm rot="10800000">
              <a:off x="6115" y="4184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5" name="Rectangle 11"/>
            <p:cNvSpPr>
              <a:spLocks noChangeArrowheads="1"/>
            </p:cNvSpPr>
            <p:nvPr/>
          </p:nvSpPr>
          <p:spPr bwMode="auto">
            <a:xfrm rot="10800000">
              <a:off x="6125" y="4088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6" name="Rectangle 12"/>
            <p:cNvSpPr>
              <a:spLocks noChangeArrowheads="1"/>
            </p:cNvSpPr>
            <p:nvPr/>
          </p:nvSpPr>
          <p:spPr bwMode="auto">
            <a:xfrm rot="10800000">
              <a:off x="6205" y="4384"/>
              <a:ext cx="89" cy="8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7" name="Rectangle 13"/>
            <p:cNvSpPr>
              <a:spLocks noChangeArrowheads="1"/>
            </p:cNvSpPr>
            <p:nvPr/>
          </p:nvSpPr>
          <p:spPr bwMode="auto">
            <a:xfrm rot="10800000">
              <a:off x="6214" y="4177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8" name="Rectangle 14"/>
            <p:cNvSpPr>
              <a:spLocks noChangeArrowheads="1"/>
            </p:cNvSpPr>
            <p:nvPr/>
          </p:nvSpPr>
          <p:spPr bwMode="auto">
            <a:xfrm rot="10800000">
              <a:off x="6218" y="4081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9" name="Rectangle 15"/>
            <p:cNvSpPr>
              <a:spLocks noChangeArrowheads="1"/>
            </p:cNvSpPr>
            <p:nvPr/>
          </p:nvSpPr>
          <p:spPr bwMode="auto">
            <a:xfrm rot="10800000">
              <a:off x="6223" y="399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0" name="Rectangle 16"/>
            <p:cNvSpPr>
              <a:spLocks noChangeArrowheads="1"/>
            </p:cNvSpPr>
            <p:nvPr/>
          </p:nvSpPr>
          <p:spPr bwMode="auto">
            <a:xfrm rot="10800000">
              <a:off x="6209" y="4278"/>
              <a:ext cx="81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1" name="Rectangle 17"/>
            <p:cNvSpPr>
              <a:spLocks noChangeArrowheads="1"/>
            </p:cNvSpPr>
            <p:nvPr/>
          </p:nvSpPr>
          <p:spPr bwMode="auto">
            <a:xfrm rot="10800000">
              <a:off x="6200" y="4494"/>
              <a:ext cx="99" cy="98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2" name="Rectangle 18"/>
            <p:cNvSpPr>
              <a:spLocks noChangeArrowheads="1"/>
            </p:cNvSpPr>
            <p:nvPr/>
          </p:nvSpPr>
          <p:spPr bwMode="auto">
            <a:xfrm rot="5400000">
              <a:off x="5970" y="4616"/>
              <a:ext cx="89" cy="90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3" name="Rectangle 19"/>
            <p:cNvSpPr>
              <a:spLocks noChangeArrowheads="1"/>
            </p:cNvSpPr>
            <p:nvPr/>
          </p:nvSpPr>
          <p:spPr bwMode="auto">
            <a:xfrm rot="5400000">
              <a:off x="5762" y="4624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4" name="Rectangle 20"/>
            <p:cNvSpPr>
              <a:spLocks noChangeArrowheads="1"/>
            </p:cNvSpPr>
            <p:nvPr/>
          </p:nvSpPr>
          <p:spPr bwMode="auto">
            <a:xfrm rot="5400000">
              <a:off x="5667" y="4628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5" name="Rectangle 21"/>
            <p:cNvSpPr>
              <a:spLocks noChangeArrowheads="1"/>
            </p:cNvSpPr>
            <p:nvPr/>
          </p:nvSpPr>
          <p:spPr bwMode="auto">
            <a:xfrm rot="5400000">
              <a:off x="5576" y="4633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6" name="Rectangle 22"/>
            <p:cNvSpPr>
              <a:spLocks noChangeArrowheads="1"/>
            </p:cNvSpPr>
            <p:nvPr/>
          </p:nvSpPr>
          <p:spPr bwMode="auto">
            <a:xfrm rot="5400000">
              <a:off x="5865" y="4620"/>
              <a:ext cx="80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7" name="Rectangle 23"/>
            <p:cNvSpPr>
              <a:spLocks noChangeArrowheads="1"/>
            </p:cNvSpPr>
            <p:nvPr/>
          </p:nvSpPr>
          <p:spPr bwMode="auto">
            <a:xfrm rot="5400000">
              <a:off x="6081" y="4610"/>
              <a:ext cx="99" cy="9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8" name="Rectangle 24"/>
            <p:cNvSpPr>
              <a:spLocks noChangeArrowheads="1"/>
            </p:cNvSpPr>
            <p:nvPr/>
          </p:nvSpPr>
          <p:spPr bwMode="auto">
            <a:xfrm rot="10800000">
              <a:off x="5976" y="4510"/>
              <a:ext cx="80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9" name="Rectangle 25"/>
            <p:cNvSpPr>
              <a:spLocks noChangeArrowheads="1"/>
            </p:cNvSpPr>
            <p:nvPr/>
          </p:nvSpPr>
          <p:spPr bwMode="auto">
            <a:xfrm rot="10800000">
              <a:off x="6095" y="4390"/>
              <a:ext cx="81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0" name="Rectangle 26"/>
            <p:cNvSpPr>
              <a:spLocks noChangeArrowheads="1"/>
            </p:cNvSpPr>
            <p:nvPr/>
          </p:nvSpPr>
          <p:spPr bwMode="auto">
            <a:xfrm rot="10800000">
              <a:off x="5987" y="4402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1" name="Rectangle 27"/>
            <p:cNvSpPr>
              <a:spLocks noChangeArrowheads="1"/>
            </p:cNvSpPr>
            <p:nvPr/>
          </p:nvSpPr>
          <p:spPr bwMode="auto">
            <a:xfrm rot="10800000">
              <a:off x="5870" y="4520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2" name="Rectangle 28"/>
            <p:cNvSpPr>
              <a:spLocks noChangeArrowheads="1"/>
            </p:cNvSpPr>
            <p:nvPr/>
          </p:nvSpPr>
          <p:spPr bwMode="auto">
            <a:xfrm rot="10800000">
              <a:off x="5769" y="4529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3" name="Rectangle 29"/>
            <p:cNvSpPr>
              <a:spLocks noChangeArrowheads="1"/>
            </p:cNvSpPr>
            <p:nvPr/>
          </p:nvSpPr>
          <p:spPr bwMode="auto">
            <a:xfrm rot="10800000">
              <a:off x="5881" y="4416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4" name="Rectangle 30"/>
            <p:cNvSpPr>
              <a:spLocks noChangeArrowheads="1"/>
            </p:cNvSpPr>
            <p:nvPr/>
          </p:nvSpPr>
          <p:spPr bwMode="auto">
            <a:xfrm rot="10800000">
              <a:off x="5898" y="4312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5" name="Rectangle 31"/>
            <p:cNvSpPr>
              <a:spLocks noChangeArrowheads="1"/>
            </p:cNvSpPr>
            <p:nvPr/>
          </p:nvSpPr>
          <p:spPr bwMode="auto">
            <a:xfrm rot="10800000">
              <a:off x="5780" y="443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6" name="Rectangle 32"/>
            <p:cNvSpPr>
              <a:spLocks noChangeArrowheads="1"/>
            </p:cNvSpPr>
            <p:nvPr/>
          </p:nvSpPr>
          <p:spPr bwMode="auto">
            <a:xfrm rot="10800000">
              <a:off x="5672" y="454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7" name="Rectangle 33"/>
            <p:cNvSpPr>
              <a:spLocks noChangeArrowheads="1"/>
            </p:cNvSpPr>
            <p:nvPr/>
          </p:nvSpPr>
          <p:spPr bwMode="auto">
            <a:xfrm rot="10800000">
              <a:off x="6227" y="3917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8" name="Rectangle 34"/>
            <p:cNvSpPr>
              <a:spLocks noChangeArrowheads="1"/>
            </p:cNvSpPr>
            <p:nvPr/>
          </p:nvSpPr>
          <p:spPr bwMode="auto">
            <a:xfrm rot="10800000">
              <a:off x="6035" y="4105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9" name="Rectangle 35"/>
            <p:cNvSpPr>
              <a:spLocks noChangeArrowheads="1"/>
            </p:cNvSpPr>
            <p:nvPr/>
          </p:nvSpPr>
          <p:spPr bwMode="auto">
            <a:xfrm rot="10800000">
              <a:off x="5922" y="4218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0" name="Rectangle 36"/>
            <p:cNvSpPr>
              <a:spLocks noChangeArrowheads="1"/>
            </p:cNvSpPr>
            <p:nvPr/>
          </p:nvSpPr>
          <p:spPr bwMode="auto">
            <a:xfrm rot="10800000">
              <a:off x="5801" y="4338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1" name="Rectangle 37"/>
            <p:cNvSpPr>
              <a:spLocks noChangeArrowheads="1"/>
            </p:cNvSpPr>
            <p:nvPr/>
          </p:nvSpPr>
          <p:spPr bwMode="auto">
            <a:xfrm rot="10800000">
              <a:off x="5688" y="4449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2" name="Rectangle 38"/>
            <p:cNvSpPr>
              <a:spLocks noChangeArrowheads="1"/>
            </p:cNvSpPr>
            <p:nvPr/>
          </p:nvSpPr>
          <p:spPr bwMode="auto">
            <a:xfrm rot="10800000">
              <a:off x="5585" y="4551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3" name="Rectangle 39"/>
            <p:cNvSpPr>
              <a:spLocks noChangeArrowheads="1"/>
            </p:cNvSpPr>
            <p:nvPr/>
          </p:nvSpPr>
          <p:spPr bwMode="auto">
            <a:xfrm rot="10800000">
              <a:off x="5493" y="4641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  <p:sp>
        <p:nvSpPr>
          <p:cNvPr id="1029" name="Rectangle 40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030" name="Rectangle 4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</p:txBody>
      </p:sp>
      <p:sp>
        <p:nvSpPr>
          <p:cNvPr id="2090" name="Rectangle 42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91" name="Rectangle 43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92" name="Rectangle 44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8AF794B6-978F-4497-ADA3-83B9C1D407B0}" type="slidenum">
              <a:rPr lang="fr-FR" altLang="fr-FR"/>
              <a:pPr/>
              <a:t>‹N°›</a:t>
            </a:fld>
            <a:endParaRPr lang="fr-FR" altLang="fr-FR"/>
          </a:p>
        </p:txBody>
      </p:sp>
      <p:grpSp>
        <p:nvGrpSpPr>
          <p:cNvPr id="1034" name="Group 45"/>
          <p:cNvGrpSpPr>
            <a:grpSpLocks/>
          </p:cNvGrpSpPr>
          <p:nvPr/>
        </p:nvGrpSpPr>
        <p:grpSpPr bwMode="auto">
          <a:xfrm>
            <a:off x="77788" y="74613"/>
            <a:ext cx="1285875" cy="1263650"/>
            <a:chOff x="49" y="47"/>
            <a:chExt cx="810" cy="796"/>
          </a:xfrm>
        </p:grpSpPr>
        <p:sp>
          <p:nvSpPr>
            <p:cNvPr id="1072" name="Rectangle 46"/>
            <p:cNvSpPr>
              <a:spLocks noChangeArrowheads="1"/>
            </p:cNvSpPr>
            <p:nvPr/>
          </p:nvSpPr>
          <p:spPr bwMode="auto">
            <a:xfrm>
              <a:off x="288" y="404"/>
              <a:ext cx="62" cy="61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3" name="Rectangle 47"/>
            <p:cNvSpPr>
              <a:spLocks noChangeArrowheads="1"/>
            </p:cNvSpPr>
            <p:nvPr/>
          </p:nvSpPr>
          <p:spPr bwMode="auto">
            <a:xfrm>
              <a:off x="284" y="513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4" name="Rectangle 48"/>
            <p:cNvSpPr>
              <a:spLocks noChangeArrowheads="1"/>
            </p:cNvSpPr>
            <p:nvPr/>
          </p:nvSpPr>
          <p:spPr bwMode="auto">
            <a:xfrm>
              <a:off x="170" y="714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5" name="Rectangle 49"/>
            <p:cNvSpPr>
              <a:spLocks noChangeArrowheads="1"/>
            </p:cNvSpPr>
            <p:nvPr/>
          </p:nvSpPr>
          <p:spPr bwMode="auto">
            <a:xfrm>
              <a:off x="49" y="47"/>
              <a:ext cx="108" cy="107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6" name="Rectangle 50"/>
            <p:cNvSpPr>
              <a:spLocks noChangeArrowheads="1"/>
            </p:cNvSpPr>
            <p:nvPr/>
          </p:nvSpPr>
          <p:spPr bwMode="auto">
            <a:xfrm>
              <a:off x="176" y="172"/>
              <a:ext cx="90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7" name="Rectangle 51"/>
            <p:cNvSpPr>
              <a:spLocks noChangeArrowheads="1"/>
            </p:cNvSpPr>
            <p:nvPr/>
          </p:nvSpPr>
          <p:spPr bwMode="auto">
            <a:xfrm>
              <a:off x="176" y="40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8" name="Rectangle 52"/>
            <p:cNvSpPr>
              <a:spLocks noChangeArrowheads="1"/>
            </p:cNvSpPr>
            <p:nvPr/>
          </p:nvSpPr>
          <p:spPr bwMode="auto">
            <a:xfrm>
              <a:off x="175" y="516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9" name="Rectangle 53"/>
            <p:cNvSpPr>
              <a:spLocks noChangeArrowheads="1"/>
            </p:cNvSpPr>
            <p:nvPr/>
          </p:nvSpPr>
          <p:spPr bwMode="auto">
            <a:xfrm>
              <a:off x="175" y="621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0" name="Rectangle 54"/>
            <p:cNvSpPr>
              <a:spLocks noChangeArrowheads="1"/>
            </p:cNvSpPr>
            <p:nvPr/>
          </p:nvSpPr>
          <p:spPr bwMode="auto">
            <a:xfrm>
              <a:off x="59" y="290"/>
              <a:ext cx="89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1" name="Rectangle 55"/>
            <p:cNvSpPr>
              <a:spLocks noChangeArrowheads="1"/>
            </p:cNvSpPr>
            <p:nvPr/>
          </p:nvSpPr>
          <p:spPr bwMode="auto">
            <a:xfrm>
              <a:off x="68" y="514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2" name="Rectangle 56"/>
            <p:cNvSpPr>
              <a:spLocks noChangeArrowheads="1"/>
            </p:cNvSpPr>
            <p:nvPr/>
          </p:nvSpPr>
          <p:spPr bwMode="auto">
            <a:xfrm>
              <a:off x="72" y="619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3" name="Rectangle 57"/>
            <p:cNvSpPr>
              <a:spLocks noChangeArrowheads="1"/>
            </p:cNvSpPr>
            <p:nvPr/>
          </p:nvSpPr>
          <p:spPr bwMode="auto">
            <a:xfrm>
              <a:off x="77" y="71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4" name="Rectangle 58"/>
            <p:cNvSpPr>
              <a:spLocks noChangeArrowheads="1"/>
            </p:cNvSpPr>
            <p:nvPr/>
          </p:nvSpPr>
          <p:spPr bwMode="auto">
            <a:xfrm>
              <a:off x="63" y="405"/>
              <a:ext cx="81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5" name="Rectangle 59"/>
            <p:cNvSpPr>
              <a:spLocks noChangeArrowheads="1"/>
            </p:cNvSpPr>
            <p:nvPr/>
          </p:nvSpPr>
          <p:spPr bwMode="auto">
            <a:xfrm>
              <a:off x="54" y="171"/>
              <a:ext cx="98" cy="9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6" name="Rectangle 60"/>
            <p:cNvSpPr>
              <a:spLocks noChangeArrowheads="1"/>
            </p:cNvSpPr>
            <p:nvPr/>
          </p:nvSpPr>
          <p:spPr bwMode="auto">
            <a:xfrm rot="-5400000">
              <a:off x="293" y="57"/>
              <a:ext cx="89" cy="90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7" name="Rectangle 61"/>
            <p:cNvSpPr>
              <a:spLocks noChangeArrowheads="1"/>
            </p:cNvSpPr>
            <p:nvPr/>
          </p:nvSpPr>
          <p:spPr bwMode="auto">
            <a:xfrm rot="-5400000">
              <a:off x="519" y="67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8" name="Rectangle 62"/>
            <p:cNvSpPr>
              <a:spLocks noChangeArrowheads="1"/>
            </p:cNvSpPr>
            <p:nvPr/>
          </p:nvSpPr>
          <p:spPr bwMode="auto">
            <a:xfrm rot="-5400000">
              <a:off x="624" y="71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9" name="Rectangle 63"/>
            <p:cNvSpPr>
              <a:spLocks noChangeArrowheads="1"/>
            </p:cNvSpPr>
            <p:nvPr/>
          </p:nvSpPr>
          <p:spPr bwMode="auto">
            <a:xfrm rot="-5400000">
              <a:off x="725" y="75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0" name="Rectangle 64"/>
            <p:cNvSpPr>
              <a:spLocks noChangeArrowheads="1"/>
            </p:cNvSpPr>
            <p:nvPr/>
          </p:nvSpPr>
          <p:spPr bwMode="auto">
            <a:xfrm rot="-5400000">
              <a:off x="409" y="61"/>
              <a:ext cx="80" cy="81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1" name="Rectangle 65"/>
            <p:cNvSpPr>
              <a:spLocks noChangeArrowheads="1"/>
            </p:cNvSpPr>
            <p:nvPr/>
          </p:nvSpPr>
          <p:spPr bwMode="auto">
            <a:xfrm rot="-5400000">
              <a:off x="174" y="51"/>
              <a:ext cx="98" cy="9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2" name="Rectangle 66"/>
            <p:cNvSpPr>
              <a:spLocks noChangeArrowheads="1"/>
            </p:cNvSpPr>
            <p:nvPr/>
          </p:nvSpPr>
          <p:spPr bwMode="auto">
            <a:xfrm>
              <a:off x="296" y="17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3" name="Rectangle 67"/>
            <p:cNvSpPr>
              <a:spLocks noChangeArrowheads="1"/>
            </p:cNvSpPr>
            <p:nvPr/>
          </p:nvSpPr>
          <p:spPr bwMode="auto">
            <a:xfrm>
              <a:off x="176" y="29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4" name="Rectangle 68"/>
            <p:cNvSpPr>
              <a:spLocks noChangeArrowheads="1"/>
            </p:cNvSpPr>
            <p:nvPr/>
          </p:nvSpPr>
          <p:spPr bwMode="auto">
            <a:xfrm>
              <a:off x="294" y="290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5" name="Rectangle 69"/>
            <p:cNvSpPr>
              <a:spLocks noChangeArrowheads="1"/>
            </p:cNvSpPr>
            <p:nvPr/>
          </p:nvSpPr>
          <p:spPr bwMode="auto">
            <a:xfrm>
              <a:off x="412" y="172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6" name="Rectangle 70"/>
            <p:cNvSpPr>
              <a:spLocks noChangeArrowheads="1"/>
            </p:cNvSpPr>
            <p:nvPr/>
          </p:nvSpPr>
          <p:spPr bwMode="auto">
            <a:xfrm>
              <a:off x="521" y="172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7" name="Rectangle 71"/>
            <p:cNvSpPr>
              <a:spLocks noChangeArrowheads="1"/>
            </p:cNvSpPr>
            <p:nvPr/>
          </p:nvSpPr>
          <p:spPr bwMode="auto">
            <a:xfrm>
              <a:off x="409" y="285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8" name="Rectangle 72"/>
            <p:cNvSpPr>
              <a:spLocks noChangeArrowheads="1"/>
            </p:cNvSpPr>
            <p:nvPr/>
          </p:nvSpPr>
          <p:spPr bwMode="auto">
            <a:xfrm>
              <a:off x="402" y="39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9" name="Rectangle 73"/>
            <p:cNvSpPr>
              <a:spLocks noChangeArrowheads="1"/>
            </p:cNvSpPr>
            <p:nvPr/>
          </p:nvSpPr>
          <p:spPr bwMode="auto">
            <a:xfrm>
              <a:off x="520" y="280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0" name="Rectangle 74"/>
            <p:cNvSpPr>
              <a:spLocks noChangeArrowheads="1"/>
            </p:cNvSpPr>
            <p:nvPr/>
          </p:nvSpPr>
          <p:spPr bwMode="auto">
            <a:xfrm>
              <a:off x="628" y="170"/>
              <a:ext cx="53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1" name="Rectangle 75"/>
            <p:cNvSpPr>
              <a:spLocks noChangeArrowheads="1"/>
            </p:cNvSpPr>
            <p:nvPr/>
          </p:nvSpPr>
          <p:spPr bwMode="auto">
            <a:xfrm>
              <a:off x="81" y="800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2" name="Rectangle 76"/>
            <p:cNvSpPr>
              <a:spLocks noChangeArrowheads="1"/>
            </p:cNvSpPr>
            <p:nvPr/>
          </p:nvSpPr>
          <p:spPr bwMode="auto">
            <a:xfrm>
              <a:off x="273" y="613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3" name="Rectangle 77"/>
            <p:cNvSpPr>
              <a:spLocks noChangeArrowheads="1"/>
            </p:cNvSpPr>
            <p:nvPr/>
          </p:nvSpPr>
          <p:spPr bwMode="auto">
            <a:xfrm>
              <a:off x="386" y="501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4" name="Rectangle 78"/>
            <p:cNvSpPr>
              <a:spLocks noChangeArrowheads="1"/>
            </p:cNvSpPr>
            <p:nvPr/>
          </p:nvSpPr>
          <p:spPr bwMode="auto">
            <a:xfrm>
              <a:off x="507" y="381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5" name="Rectangle 79"/>
            <p:cNvSpPr>
              <a:spLocks noChangeArrowheads="1"/>
            </p:cNvSpPr>
            <p:nvPr/>
          </p:nvSpPr>
          <p:spPr bwMode="auto">
            <a:xfrm>
              <a:off x="619" y="269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6" name="Rectangle 80"/>
            <p:cNvSpPr>
              <a:spLocks noChangeArrowheads="1"/>
            </p:cNvSpPr>
            <p:nvPr/>
          </p:nvSpPr>
          <p:spPr bwMode="auto">
            <a:xfrm>
              <a:off x="723" y="168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7" name="Rectangle 81"/>
            <p:cNvSpPr>
              <a:spLocks noChangeArrowheads="1"/>
            </p:cNvSpPr>
            <p:nvPr/>
          </p:nvSpPr>
          <p:spPr bwMode="auto">
            <a:xfrm>
              <a:off x="815" y="7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  <p:grpSp>
        <p:nvGrpSpPr>
          <p:cNvPr id="1035" name="Group 82"/>
          <p:cNvGrpSpPr>
            <a:grpSpLocks/>
          </p:cNvGrpSpPr>
          <p:nvPr/>
        </p:nvGrpSpPr>
        <p:grpSpPr bwMode="auto">
          <a:xfrm>
            <a:off x="77788" y="74613"/>
            <a:ext cx="1285875" cy="1263650"/>
            <a:chOff x="49" y="47"/>
            <a:chExt cx="810" cy="796"/>
          </a:xfrm>
        </p:grpSpPr>
        <p:sp>
          <p:nvSpPr>
            <p:cNvPr id="1036" name="Rectangle 83"/>
            <p:cNvSpPr>
              <a:spLocks noChangeArrowheads="1"/>
            </p:cNvSpPr>
            <p:nvPr/>
          </p:nvSpPr>
          <p:spPr bwMode="auto">
            <a:xfrm>
              <a:off x="288" y="404"/>
              <a:ext cx="62" cy="61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7" name="Rectangle 84"/>
            <p:cNvSpPr>
              <a:spLocks noChangeArrowheads="1"/>
            </p:cNvSpPr>
            <p:nvPr/>
          </p:nvSpPr>
          <p:spPr bwMode="auto">
            <a:xfrm>
              <a:off x="284" y="513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8" name="Rectangle 85"/>
            <p:cNvSpPr>
              <a:spLocks noChangeArrowheads="1"/>
            </p:cNvSpPr>
            <p:nvPr/>
          </p:nvSpPr>
          <p:spPr bwMode="auto">
            <a:xfrm>
              <a:off x="170" y="714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9" name="Rectangle 86"/>
            <p:cNvSpPr>
              <a:spLocks noChangeArrowheads="1"/>
            </p:cNvSpPr>
            <p:nvPr/>
          </p:nvSpPr>
          <p:spPr bwMode="auto">
            <a:xfrm>
              <a:off x="49" y="47"/>
              <a:ext cx="108" cy="107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0" name="Rectangle 87"/>
            <p:cNvSpPr>
              <a:spLocks noChangeArrowheads="1"/>
            </p:cNvSpPr>
            <p:nvPr/>
          </p:nvSpPr>
          <p:spPr bwMode="auto">
            <a:xfrm>
              <a:off x="176" y="172"/>
              <a:ext cx="90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1" name="Rectangle 88"/>
            <p:cNvSpPr>
              <a:spLocks noChangeArrowheads="1"/>
            </p:cNvSpPr>
            <p:nvPr/>
          </p:nvSpPr>
          <p:spPr bwMode="auto">
            <a:xfrm>
              <a:off x="176" y="40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2" name="Rectangle 89"/>
            <p:cNvSpPr>
              <a:spLocks noChangeArrowheads="1"/>
            </p:cNvSpPr>
            <p:nvPr/>
          </p:nvSpPr>
          <p:spPr bwMode="auto">
            <a:xfrm>
              <a:off x="175" y="516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3" name="Rectangle 90"/>
            <p:cNvSpPr>
              <a:spLocks noChangeArrowheads="1"/>
            </p:cNvSpPr>
            <p:nvPr/>
          </p:nvSpPr>
          <p:spPr bwMode="auto">
            <a:xfrm>
              <a:off x="175" y="620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4" name="Rectangle 91"/>
            <p:cNvSpPr>
              <a:spLocks noChangeArrowheads="1"/>
            </p:cNvSpPr>
            <p:nvPr/>
          </p:nvSpPr>
          <p:spPr bwMode="auto">
            <a:xfrm>
              <a:off x="59" y="290"/>
              <a:ext cx="89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5" name="Rectangle 92"/>
            <p:cNvSpPr>
              <a:spLocks noChangeArrowheads="1"/>
            </p:cNvSpPr>
            <p:nvPr/>
          </p:nvSpPr>
          <p:spPr bwMode="auto">
            <a:xfrm>
              <a:off x="68" y="514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6" name="Rectangle 93"/>
            <p:cNvSpPr>
              <a:spLocks noChangeArrowheads="1"/>
            </p:cNvSpPr>
            <p:nvPr/>
          </p:nvSpPr>
          <p:spPr bwMode="auto">
            <a:xfrm>
              <a:off x="72" y="619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7" name="Rectangle 94"/>
            <p:cNvSpPr>
              <a:spLocks noChangeArrowheads="1"/>
            </p:cNvSpPr>
            <p:nvPr/>
          </p:nvSpPr>
          <p:spPr bwMode="auto">
            <a:xfrm>
              <a:off x="77" y="71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8" name="Rectangle 95"/>
            <p:cNvSpPr>
              <a:spLocks noChangeArrowheads="1"/>
            </p:cNvSpPr>
            <p:nvPr/>
          </p:nvSpPr>
          <p:spPr bwMode="auto">
            <a:xfrm>
              <a:off x="63" y="404"/>
              <a:ext cx="81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9" name="Rectangle 96"/>
            <p:cNvSpPr>
              <a:spLocks noChangeArrowheads="1"/>
            </p:cNvSpPr>
            <p:nvPr/>
          </p:nvSpPr>
          <p:spPr bwMode="auto">
            <a:xfrm>
              <a:off x="54" y="171"/>
              <a:ext cx="98" cy="9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0" name="Rectangle 97"/>
            <p:cNvSpPr>
              <a:spLocks noChangeArrowheads="1"/>
            </p:cNvSpPr>
            <p:nvPr/>
          </p:nvSpPr>
          <p:spPr bwMode="auto">
            <a:xfrm rot="-5400000">
              <a:off x="293" y="57"/>
              <a:ext cx="89" cy="90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1" name="Rectangle 98"/>
            <p:cNvSpPr>
              <a:spLocks noChangeArrowheads="1"/>
            </p:cNvSpPr>
            <p:nvPr/>
          </p:nvSpPr>
          <p:spPr bwMode="auto">
            <a:xfrm rot="-5400000">
              <a:off x="519" y="6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2" name="Rectangle 99"/>
            <p:cNvSpPr>
              <a:spLocks noChangeArrowheads="1"/>
            </p:cNvSpPr>
            <p:nvPr/>
          </p:nvSpPr>
          <p:spPr bwMode="auto">
            <a:xfrm rot="-5400000">
              <a:off x="624" y="70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3" name="Rectangle 100"/>
            <p:cNvSpPr>
              <a:spLocks noChangeArrowheads="1"/>
            </p:cNvSpPr>
            <p:nvPr/>
          </p:nvSpPr>
          <p:spPr bwMode="auto">
            <a:xfrm rot="-5400000">
              <a:off x="725" y="75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4" name="Rectangle 101"/>
            <p:cNvSpPr>
              <a:spLocks noChangeArrowheads="1"/>
            </p:cNvSpPr>
            <p:nvPr/>
          </p:nvSpPr>
          <p:spPr bwMode="auto">
            <a:xfrm rot="-5400000">
              <a:off x="409" y="61"/>
              <a:ext cx="80" cy="81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5" name="Rectangle 102"/>
            <p:cNvSpPr>
              <a:spLocks noChangeArrowheads="1"/>
            </p:cNvSpPr>
            <p:nvPr/>
          </p:nvSpPr>
          <p:spPr bwMode="auto">
            <a:xfrm rot="-5400000">
              <a:off x="174" y="51"/>
              <a:ext cx="98" cy="9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6" name="Rectangle 103"/>
            <p:cNvSpPr>
              <a:spLocks noChangeArrowheads="1"/>
            </p:cNvSpPr>
            <p:nvPr/>
          </p:nvSpPr>
          <p:spPr bwMode="auto">
            <a:xfrm>
              <a:off x="296" y="17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7" name="Rectangle 104"/>
            <p:cNvSpPr>
              <a:spLocks noChangeArrowheads="1"/>
            </p:cNvSpPr>
            <p:nvPr/>
          </p:nvSpPr>
          <p:spPr bwMode="auto">
            <a:xfrm>
              <a:off x="176" y="292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8" name="Rectangle 105"/>
            <p:cNvSpPr>
              <a:spLocks noChangeArrowheads="1"/>
            </p:cNvSpPr>
            <p:nvPr/>
          </p:nvSpPr>
          <p:spPr bwMode="auto">
            <a:xfrm>
              <a:off x="294" y="290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9" name="Rectangle 106"/>
            <p:cNvSpPr>
              <a:spLocks noChangeArrowheads="1"/>
            </p:cNvSpPr>
            <p:nvPr/>
          </p:nvSpPr>
          <p:spPr bwMode="auto">
            <a:xfrm>
              <a:off x="412" y="172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0" name="Rectangle 107"/>
            <p:cNvSpPr>
              <a:spLocks noChangeArrowheads="1"/>
            </p:cNvSpPr>
            <p:nvPr/>
          </p:nvSpPr>
          <p:spPr bwMode="auto">
            <a:xfrm>
              <a:off x="521" y="171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1" name="Rectangle 108"/>
            <p:cNvSpPr>
              <a:spLocks noChangeArrowheads="1"/>
            </p:cNvSpPr>
            <p:nvPr/>
          </p:nvSpPr>
          <p:spPr bwMode="auto">
            <a:xfrm>
              <a:off x="409" y="284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2" name="Rectangle 109"/>
            <p:cNvSpPr>
              <a:spLocks noChangeArrowheads="1"/>
            </p:cNvSpPr>
            <p:nvPr/>
          </p:nvSpPr>
          <p:spPr bwMode="auto">
            <a:xfrm>
              <a:off x="402" y="397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3" name="Rectangle 110"/>
            <p:cNvSpPr>
              <a:spLocks noChangeArrowheads="1"/>
            </p:cNvSpPr>
            <p:nvPr/>
          </p:nvSpPr>
          <p:spPr bwMode="auto">
            <a:xfrm>
              <a:off x="520" y="280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4" name="Rectangle 111"/>
            <p:cNvSpPr>
              <a:spLocks noChangeArrowheads="1"/>
            </p:cNvSpPr>
            <p:nvPr/>
          </p:nvSpPr>
          <p:spPr bwMode="auto">
            <a:xfrm>
              <a:off x="628" y="170"/>
              <a:ext cx="53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5" name="Rectangle 112"/>
            <p:cNvSpPr>
              <a:spLocks noChangeArrowheads="1"/>
            </p:cNvSpPr>
            <p:nvPr/>
          </p:nvSpPr>
          <p:spPr bwMode="auto">
            <a:xfrm>
              <a:off x="81" y="800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6" name="Rectangle 113"/>
            <p:cNvSpPr>
              <a:spLocks noChangeArrowheads="1"/>
            </p:cNvSpPr>
            <p:nvPr/>
          </p:nvSpPr>
          <p:spPr bwMode="auto">
            <a:xfrm>
              <a:off x="273" y="613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7" name="Rectangle 114"/>
            <p:cNvSpPr>
              <a:spLocks noChangeArrowheads="1"/>
            </p:cNvSpPr>
            <p:nvPr/>
          </p:nvSpPr>
          <p:spPr bwMode="auto">
            <a:xfrm>
              <a:off x="386" y="500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8" name="Rectangle 115"/>
            <p:cNvSpPr>
              <a:spLocks noChangeArrowheads="1"/>
            </p:cNvSpPr>
            <p:nvPr/>
          </p:nvSpPr>
          <p:spPr bwMode="auto">
            <a:xfrm>
              <a:off x="507" y="381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9" name="Rectangle 116"/>
            <p:cNvSpPr>
              <a:spLocks noChangeArrowheads="1"/>
            </p:cNvSpPr>
            <p:nvPr/>
          </p:nvSpPr>
          <p:spPr bwMode="auto">
            <a:xfrm>
              <a:off x="619" y="269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0" name="Rectangle 117"/>
            <p:cNvSpPr>
              <a:spLocks noChangeArrowheads="1"/>
            </p:cNvSpPr>
            <p:nvPr/>
          </p:nvSpPr>
          <p:spPr bwMode="auto">
            <a:xfrm>
              <a:off x="723" y="16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1" name="Rectangle 118"/>
            <p:cNvSpPr>
              <a:spLocks noChangeArrowheads="1"/>
            </p:cNvSpPr>
            <p:nvPr/>
          </p:nvSpPr>
          <p:spPr bwMode="auto">
            <a:xfrm>
              <a:off x="815" y="7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8184" y="3275725"/>
            <a:ext cx="6444257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3200" dirty="0">
                <a:solidFill>
                  <a:srgbClr val="000000"/>
                </a:solidFill>
              </a:rPr>
              <a:t>La surveillance du moustique tigre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16" y="4295802"/>
            <a:ext cx="3886343" cy="282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226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4114" r="11684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933005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t="4118" r="11690" b="4117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1437133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t="4121" r="11691" b="4118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643586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t="4114" r="11690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917553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4114" r="11684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4102012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4114" r="11684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2858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4114" r="11684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3715771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t="4121" r="11691" b="4108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099136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t="4120" r="11691" b="4115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5662700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4120" r="11684" b="4115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3833200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1223888" y="1177006"/>
            <a:ext cx="82073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sz="2400" b="1" dirty="0"/>
              <a:t>Portail internet de signalement du moustique tigre</a:t>
            </a:r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2195512" y="2162175"/>
            <a:ext cx="5941143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400" b="1" dirty="0"/>
              <a:t>https://signalement-moustique.anses.fr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altLang="fr-FR" sz="2800" dirty="0"/>
              <a:t>Surveillance entomologique : site de signalement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3909"/>
            <a:ext cx="10058400" cy="18876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1696"/>
            <a:ext cx="10058400" cy="16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98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0" y="274638"/>
            <a:ext cx="100806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215900" indent="-2159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  <a:buFont typeface="StarSymbol" charset="0"/>
              <a:buNone/>
            </a:pPr>
            <a:endParaRPr lang="fr-FR" altLang="fr-FR" sz="4200"/>
          </a:p>
        </p:txBody>
      </p:sp>
      <p:pic>
        <p:nvPicPr>
          <p:cNvPr id="40963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t="4112" r="35403" b="11223"/>
          <a:stretch>
            <a:fillRect/>
          </a:stretch>
        </p:blipFill>
        <p:spPr bwMode="auto">
          <a:xfrm>
            <a:off x="1468438" y="6350"/>
            <a:ext cx="7143750" cy="754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 fin 2015</a:t>
            </a:r>
          </a:p>
        </p:txBody>
      </p:sp>
    </p:spTree>
    <p:extLst>
      <p:ext uri="{BB962C8B-B14F-4D97-AF65-F5344CB8AC3E}">
        <p14:creationId xmlns:p14="http://schemas.microsoft.com/office/powerpoint/2010/main" val="1711758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2196306" y="2701420"/>
            <a:ext cx="568801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400" b="1" dirty="0"/>
              <a:t>http://www.signalement-moustique.fr/</a:t>
            </a:r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530350" y="3530205"/>
            <a:ext cx="3743325" cy="151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000" dirty="0"/>
              <a:t>La taille</a:t>
            </a:r>
          </a:p>
          <a:p>
            <a:pPr>
              <a:lnSpc>
                <a:spcPct val="100000"/>
              </a:lnSpc>
            </a:pPr>
            <a:endParaRPr lang="fr-FR" altLang="fr-FR" sz="2000" dirty="0"/>
          </a:p>
          <a:p>
            <a:pPr>
              <a:lnSpc>
                <a:spcPct val="100000"/>
              </a:lnSpc>
            </a:pPr>
            <a:r>
              <a:rPr lang="fr-FR" altLang="fr-FR" sz="2000" dirty="0"/>
              <a:t>La couleur</a:t>
            </a:r>
          </a:p>
          <a:p>
            <a:pPr>
              <a:lnSpc>
                <a:spcPct val="100000"/>
              </a:lnSpc>
            </a:pPr>
            <a:endParaRPr lang="fr-FR" altLang="fr-FR" sz="2000" dirty="0"/>
          </a:p>
          <a:p>
            <a:pPr>
              <a:lnSpc>
                <a:spcPct val="100000"/>
              </a:lnSpc>
            </a:pPr>
            <a:r>
              <a:rPr lang="fr-FR" altLang="fr-FR" sz="2000" dirty="0"/>
              <a:t>Présence d’un appareil piqueur</a:t>
            </a: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530350" y="1362224"/>
            <a:ext cx="701992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sz="4400" dirty="0"/>
              <a:t>Aide à la détermination en</a:t>
            </a:r>
            <a:br>
              <a:rPr lang="fr-FR" altLang="fr-FR" sz="4400" dirty="0"/>
            </a:br>
            <a:r>
              <a:rPr lang="fr-FR" altLang="fr-FR" sz="4400" dirty="0"/>
              <a:t>trois étapes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altLang="fr-FR" sz="2800" dirty="0"/>
              <a:t>Surveillance entomologique : site de signalement</a:t>
            </a:r>
            <a:endParaRPr lang="fr-FR" sz="2800" dirty="0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391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7" y="2074862"/>
            <a:ext cx="821055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3921125"/>
            <a:ext cx="823912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715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619250"/>
            <a:ext cx="2676525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1619250"/>
            <a:ext cx="2676525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255168" y="728664"/>
            <a:ext cx="7770813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 algn="ctr" hangingPunct="1">
              <a:lnSpc>
                <a:spcPct val="100000"/>
              </a:lnSpc>
            </a:pPr>
            <a:r>
              <a:rPr lang="fr-FR" altLang="fr-FR" sz="2300" dirty="0"/>
              <a:t>Méthode de piégeage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28613" y="3348038"/>
            <a:ext cx="1541462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/>
              <a:t>Piège en place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7261225" y="2112963"/>
            <a:ext cx="2617788" cy="28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/>
              <a:t>Carte, GPS, 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polystyrène extrudé, 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seau noir avec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étiquette, insecticide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Polystyrène avec oeufs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517650" y="5903913"/>
            <a:ext cx="733901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 dirty="0"/>
              <a:t>Le piège pondoir fournit un site de ponte attractif pour l'espèce cible.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 dirty="0"/>
              <a:t>Il est régulièrement en eau.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 dirty="0"/>
              <a:t>Il est localisé dans un environnement attractif (végétation dense, proximité d'hôtes).</a:t>
            </a: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673475"/>
            <a:ext cx="2682875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3671888"/>
            <a:ext cx="266382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Surveillance entomologique : piège pondoir</a:t>
            </a:r>
          </a:p>
        </p:txBody>
      </p:sp>
    </p:spTree>
    <p:extLst>
      <p:ext uri="{BB962C8B-B14F-4D97-AF65-F5344CB8AC3E}">
        <p14:creationId xmlns:p14="http://schemas.microsoft.com/office/powerpoint/2010/main" val="15040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1800225"/>
            <a:ext cx="55753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75816" y="899517"/>
            <a:ext cx="929481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 algn="ctr" hangingPunct="1">
              <a:lnSpc>
                <a:spcPct val="100000"/>
              </a:lnSpc>
            </a:pPr>
            <a:r>
              <a:rPr lang="fr-FR" altLang="fr-FR" sz="2300" dirty="0"/>
              <a:t>Surveillance </a:t>
            </a:r>
            <a:r>
              <a:rPr lang="fr-FR" altLang="fr-FR" sz="2300" i="1" dirty="0" err="1"/>
              <a:t>albopictus</a:t>
            </a:r>
            <a:r>
              <a:rPr lang="fr-FR" altLang="fr-FR" sz="2300" i="1" dirty="0"/>
              <a:t> </a:t>
            </a:r>
            <a:r>
              <a:rPr lang="fr-FR" altLang="fr-FR" sz="2300" dirty="0"/>
              <a:t>: Mode opératoire en Rhône-Alpes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23838" y="2511425"/>
            <a:ext cx="2943225" cy="3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/>
              <a:t>Pot en plastique noir de 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3 litres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Empli avec une macération de plantes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Étiqueté clairement avec les coordonnées téléphoniques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Recouvert d'un grillage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Avec un trou pour vider le trop-plein à 3 cm du sommet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Surveillance entomologique : piège pondoir</a:t>
            </a:r>
          </a:p>
        </p:txBody>
      </p:sp>
    </p:spTree>
    <p:extLst>
      <p:ext uri="{BB962C8B-B14F-4D97-AF65-F5344CB8AC3E}">
        <p14:creationId xmlns:p14="http://schemas.microsoft.com/office/powerpoint/2010/main" val="938018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116" cy="75596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68504" y="179437"/>
            <a:ext cx="3096344" cy="92333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Pièges pondoirs en France en </a:t>
            </a:r>
            <a:r>
              <a:rPr lang="fr-FR" dirty="0" smtClean="0"/>
              <a:t>2019 </a:t>
            </a:r>
            <a:r>
              <a:rPr lang="fr-FR" dirty="0"/>
              <a:t>(en rouge : positif</a:t>
            </a:r>
            <a:r>
              <a:rPr lang="fr-FR" dirty="0" smtClean="0"/>
              <a:t>)</a:t>
            </a:r>
          </a:p>
          <a:p>
            <a:pPr algn="ctr"/>
            <a:r>
              <a:rPr lang="fr-FR" sz="1600" dirty="0" smtClean="0"/>
              <a:t>≈ 5000 pièges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2485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3986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006475" y="544513"/>
            <a:ext cx="7183377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Le moustique tigre – sa dynamique saisonnière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41" y="1727687"/>
            <a:ext cx="3732956" cy="316586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83" y="5003973"/>
            <a:ext cx="792088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59" y="2669217"/>
            <a:ext cx="4656684" cy="103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589"/>
            <a:ext cx="6192440" cy="90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233759" y="3970226"/>
            <a:ext cx="384579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altLang="fr-FR" dirty="0" err="1"/>
              <a:t>Delatte</a:t>
            </a:r>
            <a:r>
              <a:rPr lang="fr-FR" altLang="fr-FR" dirty="0"/>
              <a:t> H. (IRD UR016)</a:t>
            </a:r>
          </a:p>
          <a:p>
            <a:r>
              <a:rPr lang="fr-FR" altLang="fr-FR" dirty="0" err="1"/>
              <a:t>Aedes</a:t>
            </a:r>
            <a:r>
              <a:rPr lang="fr-FR" altLang="fr-FR" dirty="0"/>
              <a:t> </a:t>
            </a:r>
            <a:r>
              <a:rPr lang="fr-FR" altLang="fr-FR" dirty="0" err="1"/>
              <a:t>albopictus</a:t>
            </a:r>
            <a:r>
              <a:rPr lang="fr-FR" altLang="fr-FR" dirty="0"/>
              <a:t> à la Réunion</a:t>
            </a:r>
          </a:p>
          <a:p>
            <a:r>
              <a:rPr lang="fr-FR" altLang="fr-FR" dirty="0"/>
              <a:t>Colloque chikungunya </a:t>
            </a:r>
          </a:p>
          <a:p>
            <a:r>
              <a:rPr lang="fr-FR" dirty="0" err="1"/>
              <a:t>Decembre</a:t>
            </a:r>
            <a:r>
              <a:rPr lang="fr-FR" dirty="0"/>
              <a:t> 2007</a:t>
            </a:r>
          </a:p>
        </p:txBody>
      </p:sp>
      <p:sp>
        <p:nvSpPr>
          <p:cNvPr id="17" name="ZoneTexte 1"/>
          <p:cNvSpPr txBox="1">
            <a:spLocks noChangeArrowheads="1"/>
          </p:cNvSpPr>
          <p:nvPr/>
        </p:nvSpPr>
        <p:spPr bwMode="auto">
          <a:xfrm>
            <a:off x="3327856" y="3695921"/>
            <a:ext cx="256400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18" name="ZoneTexte 1"/>
          <p:cNvSpPr txBox="1">
            <a:spLocks noChangeArrowheads="1"/>
          </p:cNvSpPr>
          <p:nvPr/>
        </p:nvSpPr>
        <p:spPr bwMode="auto">
          <a:xfrm>
            <a:off x="4392240" y="4591455"/>
            <a:ext cx="15502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19" name="ZoneTexte 1"/>
          <p:cNvSpPr txBox="1">
            <a:spLocks noChangeArrowheads="1"/>
          </p:cNvSpPr>
          <p:nvPr/>
        </p:nvSpPr>
        <p:spPr bwMode="auto">
          <a:xfrm>
            <a:off x="1799952" y="3491805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0" name="ZoneTexte 1"/>
          <p:cNvSpPr txBox="1">
            <a:spLocks noChangeArrowheads="1"/>
          </p:cNvSpPr>
          <p:nvPr/>
        </p:nvSpPr>
        <p:spPr bwMode="auto">
          <a:xfrm>
            <a:off x="2880072" y="3491805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1" name="ZoneTexte 1"/>
          <p:cNvSpPr txBox="1">
            <a:spLocks noChangeArrowheads="1"/>
          </p:cNvSpPr>
          <p:nvPr/>
        </p:nvSpPr>
        <p:spPr bwMode="auto">
          <a:xfrm>
            <a:off x="3941645" y="3491805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2" name="ZoneTexte 1"/>
          <p:cNvSpPr txBox="1">
            <a:spLocks noChangeArrowheads="1"/>
          </p:cNvSpPr>
          <p:nvPr/>
        </p:nvSpPr>
        <p:spPr bwMode="auto">
          <a:xfrm>
            <a:off x="4640736" y="3461607"/>
            <a:ext cx="53677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2,9</a:t>
            </a:r>
          </a:p>
        </p:txBody>
      </p:sp>
      <p:sp>
        <p:nvSpPr>
          <p:cNvPr id="23" name="ZoneTexte 1"/>
          <p:cNvSpPr txBox="1">
            <a:spLocks noChangeArrowheads="1"/>
          </p:cNvSpPr>
          <p:nvPr/>
        </p:nvSpPr>
        <p:spPr bwMode="auto">
          <a:xfrm>
            <a:off x="6408464" y="5724053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4" name="ZoneTexte 1"/>
          <p:cNvSpPr txBox="1">
            <a:spLocks noChangeArrowheads="1"/>
          </p:cNvSpPr>
          <p:nvPr/>
        </p:nvSpPr>
        <p:spPr bwMode="auto">
          <a:xfrm>
            <a:off x="7272560" y="6269920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5" name="ZoneTexte 1"/>
          <p:cNvSpPr txBox="1">
            <a:spLocks noChangeArrowheads="1"/>
          </p:cNvSpPr>
          <p:nvPr/>
        </p:nvSpPr>
        <p:spPr bwMode="auto">
          <a:xfrm>
            <a:off x="7920632" y="6413936"/>
            <a:ext cx="57033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10,4</a:t>
            </a:r>
          </a:p>
        </p:txBody>
      </p:sp>
      <p:sp>
        <p:nvSpPr>
          <p:cNvPr id="26" name="ZoneTexte 1"/>
          <p:cNvSpPr txBox="1">
            <a:spLocks noChangeArrowheads="1"/>
          </p:cNvSpPr>
          <p:nvPr/>
        </p:nvSpPr>
        <p:spPr bwMode="auto">
          <a:xfrm>
            <a:off x="8706990" y="6444133"/>
            <a:ext cx="386153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8,8</a:t>
            </a:r>
          </a:p>
        </p:txBody>
      </p:sp>
      <p:sp>
        <p:nvSpPr>
          <p:cNvPr id="27" name="ZoneTexte 1"/>
          <p:cNvSpPr txBox="1">
            <a:spLocks noChangeArrowheads="1"/>
          </p:cNvSpPr>
          <p:nvPr/>
        </p:nvSpPr>
        <p:spPr bwMode="auto">
          <a:xfrm>
            <a:off x="1439912" y="3173576"/>
            <a:ext cx="495673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50,8</a:t>
            </a:r>
          </a:p>
        </p:txBody>
      </p:sp>
      <p:sp>
        <p:nvSpPr>
          <p:cNvPr id="28" name="ZoneTexte 1"/>
          <p:cNvSpPr txBox="1">
            <a:spLocks noChangeArrowheads="1"/>
          </p:cNvSpPr>
          <p:nvPr/>
        </p:nvSpPr>
        <p:spPr bwMode="auto">
          <a:xfrm>
            <a:off x="2513656" y="3173576"/>
            <a:ext cx="49567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65,3</a:t>
            </a:r>
          </a:p>
        </p:txBody>
      </p:sp>
      <p:sp>
        <p:nvSpPr>
          <p:cNvPr id="29" name="ZoneTexte 1"/>
          <p:cNvSpPr txBox="1">
            <a:spLocks noChangeArrowheads="1"/>
          </p:cNvSpPr>
          <p:nvPr/>
        </p:nvSpPr>
        <p:spPr bwMode="auto">
          <a:xfrm>
            <a:off x="3584256" y="3173576"/>
            <a:ext cx="49567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74,2</a:t>
            </a:r>
          </a:p>
        </p:txBody>
      </p:sp>
      <p:sp>
        <p:nvSpPr>
          <p:cNvPr id="30" name="ZoneTexte 1"/>
          <p:cNvSpPr txBox="1">
            <a:spLocks noChangeArrowheads="1"/>
          </p:cNvSpPr>
          <p:nvPr/>
        </p:nvSpPr>
        <p:spPr bwMode="auto">
          <a:xfrm>
            <a:off x="4640735" y="3173576"/>
            <a:ext cx="49567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48,7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28651" y="1199878"/>
            <a:ext cx="228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Longévité moyenne</a:t>
            </a:r>
          </a:p>
        </p:txBody>
      </p:sp>
    </p:spTree>
    <p:extLst>
      <p:ext uri="{BB962C8B-B14F-4D97-AF65-F5344CB8AC3E}">
        <p14:creationId xmlns:p14="http://schemas.microsoft.com/office/powerpoint/2010/main" val="89923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" y="1187549"/>
            <a:ext cx="4950848" cy="302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" y="4571925"/>
            <a:ext cx="4750975" cy="285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6" y="477838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005706" y="544513"/>
            <a:ext cx="72026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2600" dirty="0">
                <a:solidFill>
                  <a:srgbClr val="000000"/>
                </a:solidFill>
              </a:rPr>
              <a:t>Le moustique tigre </a:t>
            </a:r>
            <a:r>
              <a:rPr lang="fr-FR" altLang="fr-FR" sz="2600" i="1" dirty="0">
                <a:solidFill>
                  <a:srgbClr val="000000"/>
                </a:solidFill>
              </a:rPr>
              <a:t>– </a:t>
            </a:r>
            <a:r>
              <a:rPr lang="fr-FR" altLang="fr-FR" sz="2600" dirty="0">
                <a:solidFill>
                  <a:srgbClr val="000000"/>
                </a:solidFill>
              </a:rPr>
              <a:t>la colonisation de l’Europe</a:t>
            </a:r>
            <a:endParaRPr lang="fr-FR" altLang="fr-FR" sz="2600" dirty="0">
              <a:solidFill>
                <a:srgbClr val="000000"/>
              </a:solidFill>
              <a:latin typeface="Microsoft YaHei" charset="-122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3355" y="4211885"/>
            <a:ext cx="5167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Implantation du moustique tigre en Europe </a:t>
            </a:r>
            <a:r>
              <a:rPr lang="fr-FR" sz="1200" dirty="0"/>
              <a:t>(Source : ECDC)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750726" y="5868069"/>
            <a:ext cx="52581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Implantation du moustique tigre en métropole au </a:t>
            </a:r>
            <a:r>
              <a:rPr lang="fr-FR" sz="1400" dirty="0" smtClean="0"/>
              <a:t>1 janvier 2018</a:t>
            </a:r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Probabilité d’installation du moustique tigre en Europe à l’horizon 2030</a:t>
            </a:r>
          </a:p>
          <a:p>
            <a:r>
              <a:rPr lang="fr-FR" sz="1200" dirty="0"/>
              <a:t>(Source : </a:t>
            </a:r>
            <a:r>
              <a:rPr lang="fr-FR" sz="1200" dirty="0" err="1"/>
              <a:t>Health</a:t>
            </a:r>
            <a:r>
              <a:rPr lang="fr-FR" sz="1200" dirty="0"/>
              <a:t> Protection Agency, GB)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03" y="1187548"/>
            <a:ext cx="5086422" cy="47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143768" y="1331565"/>
            <a:ext cx="100806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215900" indent="-2159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  <a:buFont typeface="StarSymbol" charset="0"/>
              <a:buNone/>
            </a:pPr>
            <a:endParaRPr lang="fr-FR" altLang="fr-FR" sz="4200" dirty="0"/>
          </a:p>
        </p:txBody>
      </p:sp>
      <p:pic>
        <p:nvPicPr>
          <p:cNvPr id="18435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4114" r="11919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749665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7515</TotalTime>
  <Words>378</Words>
  <Application>Microsoft Office PowerPoint</Application>
  <PresentationFormat>Personnalisé</PresentationFormat>
  <Paragraphs>101</Paragraphs>
  <Slides>20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Microsoft YaHei</vt:lpstr>
      <vt:lpstr>Arial</vt:lpstr>
      <vt:lpstr>Segoe UI</vt:lpstr>
      <vt:lpstr>StarSymbol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besnard</dc:creator>
  <cp:lastModifiedBy>GILLES BESNARD</cp:lastModifiedBy>
  <cp:revision>503</cp:revision>
  <cp:lastPrinted>2016-04-13T16:43:38Z</cp:lastPrinted>
  <dcterms:created xsi:type="dcterms:W3CDTF">2014-05-27T14:41:29Z</dcterms:created>
  <dcterms:modified xsi:type="dcterms:W3CDTF">2019-10-22T08:58:43Z</dcterms:modified>
</cp:coreProperties>
</file>