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1"/>
  </p:notesMasterIdLst>
  <p:sldIdLst>
    <p:sldId id="256" r:id="rId2"/>
    <p:sldId id="341" r:id="rId3"/>
    <p:sldId id="342" r:id="rId4"/>
    <p:sldId id="348" r:id="rId5"/>
    <p:sldId id="349" r:id="rId6"/>
    <p:sldId id="350" r:id="rId7"/>
    <p:sldId id="354" r:id="rId8"/>
    <p:sldId id="351" r:id="rId9"/>
    <p:sldId id="352" r:id="rId10"/>
    <p:sldId id="340" r:id="rId11"/>
    <p:sldId id="282" r:id="rId12"/>
    <p:sldId id="314" r:id="rId13"/>
    <p:sldId id="285" r:id="rId14"/>
    <p:sldId id="286" r:id="rId15"/>
    <p:sldId id="283" r:id="rId16"/>
    <p:sldId id="284" r:id="rId17"/>
    <p:sldId id="327" r:id="rId18"/>
    <p:sldId id="328" r:id="rId19"/>
    <p:sldId id="329" r:id="rId20"/>
    <p:sldId id="336" r:id="rId21"/>
    <p:sldId id="337" r:id="rId22"/>
    <p:sldId id="339" r:id="rId23"/>
    <p:sldId id="338" r:id="rId24"/>
    <p:sldId id="333" r:id="rId25"/>
    <p:sldId id="33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367" r:id="rId39"/>
    <p:sldId id="36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B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4660"/>
  </p:normalViewPr>
  <p:slideViewPr>
    <p:cSldViewPr>
      <p:cViewPr varScale="1">
        <p:scale>
          <a:sx n="115" d="100"/>
          <a:sy n="115" d="100"/>
        </p:scale>
        <p:origin x="1740" y="108"/>
      </p:cViewPr>
      <p:guideLst>
        <p:guide orient="horz" pos="2160"/>
        <p:guide pos="2880"/>
      </p:guideLst>
    </p:cSldViewPr>
  </p:slideViewPr>
  <p:notesTextViewPr>
    <p:cViewPr>
      <p:scale>
        <a:sx n="200" d="100"/>
        <a:sy n="200" d="100"/>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33BA46-FA77-473C-AB3F-B134DA359634}" type="datetimeFigureOut">
              <a:rPr lang="fr-FR" smtClean="0"/>
              <a:t>06/11/2018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8542F-889C-4DF6-8713-3E34C80403C1}" type="slidenum">
              <a:rPr lang="fr-FR" smtClean="0"/>
              <a:t>‹N°›</a:t>
            </a:fld>
            <a:endParaRPr lang="fr-FR"/>
          </a:p>
        </p:txBody>
      </p:sp>
    </p:spTree>
    <p:extLst>
      <p:ext uri="{BB962C8B-B14F-4D97-AF65-F5344CB8AC3E}">
        <p14:creationId xmlns:p14="http://schemas.microsoft.com/office/powerpoint/2010/main" val="18788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E895F-B45C-45D8-B51E-47338C9A94DC}" type="slidenum">
              <a:rPr lang="en-US"/>
              <a:pPr/>
              <a:t>3</a:t>
            </a:fld>
            <a:endParaRPr lang="en-US"/>
          </a:p>
        </p:txBody>
      </p:sp>
      <p:sp>
        <p:nvSpPr>
          <p:cNvPr id="47106" name="Rectangle 2"/>
          <p:cNvSpPr>
            <a:spLocks noGrp="1" noRot="1" noChangeAspect="1" noChangeArrowheads="1" noTextEdit="1"/>
          </p:cNvSpPr>
          <p:nvPr>
            <p:ph type="sldImg"/>
          </p:nvPr>
        </p:nvSpPr>
        <p:spPr>
          <a:xfrm>
            <a:off x="1144588" y="685800"/>
            <a:ext cx="4572000" cy="3429000"/>
          </a:xfrm>
          <a:ln/>
        </p:spPr>
      </p:sp>
      <p:sp>
        <p:nvSpPr>
          <p:cNvPr id="47107" name="Rectangle 3"/>
          <p:cNvSpPr>
            <a:spLocks noGrp="1" noChangeArrowheads="1"/>
          </p:cNvSpPr>
          <p:nvPr>
            <p:ph type="body" idx="1"/>
          </p:nvPr>
        </p:nvSpPr>
        <p:spPr>
          <a:xfrm>
            <a:off x="685800" y="4341813"/>
            <a:ext cx="5486400" cy="4116387"/>
          </a:xfrm>
        </p:spPr>
        <p:txBody>
          <a:bodyPr/>
          <a:lstStyle/>
          <a:p>
            <a:endParaRPr lang="fr-FR"/>
          </a:p>
        </p:txBody>
      </p:sp>
    </p:spTree>
    <p:extLst>
      <p:ext uri="{BB962C8B-B14F-4D97-AF65-F5344CB8AC3E}">
        <p14:creationId xmlns:p14="http://schemas.microsoft.com/office/powerpoint/2010/main" val="46117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C24A1-3724-4B31-ABCD-5D25E0BA1748}" type="slidenum">
              <a:rPr lang="en-US"/>
              <a:pPr/>
              <a:t>4</a:t>
            </a:fld>
            <a:endParaRPr lang="en-US"/>
          </a:p>
        </p:txBody>
      </p:sp>
      <p:sp>
        <p:nvSpPr>
          <p:cNvPr id="30722" name="Rectangle 2"/>
          <p:cNvSpPr>
            <a:spLocks noGrp="1" noRot="1" noChangeAspect="1" noChangeArrowheads="1" noTextEdit="1"/>
          </p:cNvSpPr>
          <p:nvPr>
            <p:ph type="sldImg"/>
          </p:nvPr>
        </p:nvSpPr>
        <p:spPr>
          <a:xfrm>
            <a:off x="1144588" y="685800"/>
            <a:ext cx="4572000" cy="3429000"/>
          </a:xfrm>
          <a:ln/>
        </p:spPr>
      </p:sp>
      <p:sp>
        <p:nvSpPr>
          <p:cNvPr id="30723" name="Rectangle 3"/>
          <p:cNvSpPr>
            <a:spLocks noGrp="1" noChangeArrowheads="1"/>
          </p:cNvSpPr>
          <p:nvPr>
            <p:ph type="body" idx="1"/>
          </p:nvPr>
        </p:nvSpPr>
        <p:spPr>
          <a:xfrm>
            <a:off x="685800" y="4341813"/>
            <a:ext cx="5486400" cy="4116387"/>
          </a:xfrm>
        </p:spPr>
        <p:txBody>
          <a:bodyPr/>
          <a:lstStyle/>
          <a:p>
            <a:endParaRPr lang="fr-FR"/>
          </a:p>
        </p:txBody>
      </p:sp>
    </p:spTree>
    <p:extLst>
      <p:ext uri="{BB962C8B-B14F-4D97-AF65-F5344CB8AC3E}">
        <p14:creationId xmlns:p14="http://schemas.microsoft.com/office/powerpoint/2010/main" val="3634280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3A8FA-1EB7-4346-BB08-48FE958EC903}" type="slidenum">
              <a:rPr lang="en-US"/>
              <a:pPr/>
              <a:t>5</a:t>
            </a:fld>
            <a:endParaRPr lang="en-US"/>
          </a:p>
        </p:txBody>
      </p:sp>
      <p:sp>
        <p:nvSpPr>
          <p:cNvPr id="62466" name="Rectangle 2"/>
          <p:cNvSpPr>
            <a:spLocks noGrp="1" noRot="1" noChangeAspect="1" noChangeArrowheads="1" noTextEdit="1"/>
          </p:cNvSpPr>
          <p:nvPr>
            <p:ph type="sldImg"/>
          </p:nvPr>
        </p:nvSpPr>
        <p:spPr>
          <a:xfrm>
            <a:off x="1144588" y="685800"/>
            <a:ext cx="4572000" cy="3429000"/>
          </a:xfrm>
          <a:ln/>
        </p:spPr>
      </p:sp>
      <p:sp>
        <p:nvSpPr>
          <p:cNvPr id="62467" name="Rectangle 3"/>
          <p:cNvSpPr>
            <a:spLocks noGrp="1" noChangeArrowheads="1"/>
          </p:cNvSpPr>
          <p:nvPr>
            <p:ph type="body" idx="1"/>
          </p:nvPr>
        </p:nvSpPr>
        <p:spPr>
          <a:xfrm>
            <a:off x="685800" y="4341813"/>
            <a:ext cx="5486400" cy="4116387"/>
          </a:xfrm>
        </p:spPr>
        <p:txBody>
          <a:bodyPr/>
          <a:lstStyle/>
          <a:p>
            <a:endParaRPr lang="fr-FR"/>
          </a:p>
        </p:txBody>
      </p:sp>
    </p:spTree>
    <p:extLst>
      <p:ext uri="{BB962C8B-B14F-4D97-AF65-F5344CB8AC3E}">
        <p14:creationId xmlns:p14="http://schemas.microsoft.com/office/powerpoint/2010/main" val="181645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1A931-81A8-4E77-A411-B685C72268AF}" type="slidenum">
              <a:rPr lang="en-US"/>
              <a:pPr/>
              <a:t>6</a:t>
            </a:fld>
            <a:endParaRPr lang="en-US"/>
          </a:p>
        </p:txBody>
      </p:sp>
      <p:sp>
        <p:nvSpPr>
          <p:cNvPr id="65538" name="Rectangle 2"/>
          <p:cNvSpPr>
            <a:spLocks noGrp="1" noRot="1" noChangeAspect="1" noChangeArrowheads="1" noTextEdit="1"/>
          </p:cNvSpPr>
          <p:nvPr>
            <p:ph type="sldImg"/>
          </p:nvPr>
        </p:nvSpPr>
        <p:spPr>
          <a:xfrm>
            <a:off x="1144588" y="685800"/>
            <a:ext cx="4572000" cy="3429000"/>
          </a:xfrm>
          <a:ln/>
        </p:spPr>
      </p:sp>
      <p:sp>
        <p:nvSpPr>
          <p:cNvPr id="65539" name="Rectangle 3"/>
          <p:cNvSpPr>
            <a:spLocks noGrp="1" noChangeArrowheads="1"/>
          </p:cNvSpPr>
          <p:nvPr>
            <p:ph type="body" idx="1"/>
          </p:nvPr>
        </p:nvSpPr>
        <p:spPr>
          <a:xfrm>
            <a:off x="685800" y="4341813"/>
            <a:ext cx="5486400" cy="4116387"/>
          </a:xfrm>
        </p:spPr>
        <p:txBody>
          <a:bodyPr/>
          <a:lstStyle/>
          <a:p>
            <a:endParaRPr lang="fr-FR"/>
          </a:p>
        </p:txBody>
      </p:sp>
    </p:spTree>
    <p:extLst>
      <p:ext uri="{BB962C8B-B14F-4D97-AF65-F5344CB8AC3E}">
        <p14:creationId xmlns:p14="http://schemas.microsoft.com/office/powerpoint/2010/main" val="6110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1A931-81A8-4E77-A411-B685C72268AF}" type="slidenum">
              <a:rPr lang="en-US"/>
              <a:pPr/>
              <a:t>7</a:t>
            </a:fld>
            <a:endParaRPr lang="en-US"/>
          </a:p>
        </p:txBody>
      </p:sp>
      <p:sp>
        <p:nvSpPr>
          <p:cNvPr id="65538" name="Rectangle 2"/>
          <p:cNvSpPr>
            <a:spLocks noGrp="1" noRot="1" noChangeAspect="1" noChangeArrowheads="1" noTextEdit="1"/>
          </p:cNvSpPr>
          <p:nvPr>
            <p:ph type="sldImg"/>
          </p:nvPr>
        </p:nvSpPr>
        <p:spPr>
          <a:xfrm>
            <a:off x="1144588" y="685800"/>
            <a:ext cx="4572000" cy="3429000"/>
          </a:xfrm>
          <a:ln/>
        </p:spPr>
      </p:sp>
      <p:sp>
        <p:nvSpPr>
          <p:cNvPr id="65539" name="Rectangle 3"/>
          <p:cNvSpPr>
            <a:spLocks noGrp="1" noChangeArrowheads="1"/>
          </p:cNvSpPr>
          <p:nvPr>
            <p:ph type="body" idx="1"/>
          </p:nvPr>
        </p:nvSpPr>
        <p:spPr>
          <a:xfrm>
            <a:off x="685800" y="4341813"/>
            <a:ext cx="5486400" cy="4116387"/>
          </a:xfrm>
        </p:spPr>
        <p:txBody>
          <a:bodyPr/>
          <a:lstStyle/>
          <a:p>
            <a:endParaRPr lang="fr-FR"/>
          </a:p>
        </p:txBody>
      </p:sp>
    </p:spTree>
    <p:extLst>
      <p:ext uri="{BB962C8B-B14F-4D97-AF65-F5344CB8AC3E}">
        <p14:creationId xmlns:p14="http://schemas.microsoft.com/office/powerpoint/2010/main" val="431692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4AC52-B1C9-443F-A048-76E1ABA0541D}" type="slidenum">
              <a:rPr lang="en-US"/>
              <a:pPr/>
              <a:t>8</a:t>
            </a:fld>
            <a:endParaRPr lang="en-US"/>
          </a:p>
        </p:txBody>
      </p:sp>
      <p:sp>
        <p:nvSpPr>
          <p:cNvPr id="16386" name="Rectangle 2"/>
          <p:cNvSpPr>
            <a:spLocks noGrp="1" noRot="1" noChangeAspect="1" noChangeArrowheads="1" noTextEdit="1"/>
          </p:cNvSpPr>
          <p:nvPr>
            <p:ph type="sldImg"/>
          </p:nvPr>
        </p:nvSpPr>
        <p:spPr>
          <a:xfrm>
            <a:off x="1144588" y="685800"/>
            <a:ext cx="4572000" cy="3429000"/>
          </a:xfrm>
          <a:ln/>
        </p:spPr>
      </p:sp>
      <p:sp>
        <p:nvSpPr>
          <p:cNvPr id="16387" name="Rectangle 3"/>
          <p:cNvSpPr>
            <a:spLocks noGrp="1" noChangeArrowheads="1"/>
          </p:cNvSpPr>
          <p:nvPr>
            <p:ph type="body" idx="1"/>
          </p:nvPr>
        </p:nvSpPr>
        <p:spPr>
          <a:xfrm>
            <a:off x="685800" y="4341813"/>
            <a:ext cx="5486400" cy="4116387"/>
          </a:xfrm>
        </p:spPr>
        <p:txBody>
          <a:bodyPr/>
          <a:lstStyle/>
          <a:p>
            <a:endParaRPr lang="fr-FR"/>
          </a:p>
        </p:txBody>
      </p:sp>
    </p:spTree>
    <p:extLst>
      <p:ext uri="{BB962C8B-B14F-4D97-AF65-F5344CB8AC3E}">
        <p14:creationId xmlns:p14="http://schemas.microsoft.com/office/powerpoint/2010/main" val="413807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8130C-9F95-42F2-8F47-812082C4B2DF}" type="slidenum">
              <a:rPr lang="en-US"/>
              <a:pPr/>
              <a:t>9</a:t>
            </a:fld>
            <a:endParaRPr lang="en-US"/>
          </a:p>
        </p:txBody>
      </p:sp>
      <p:sp>
        <p:nvSpPr>
          <p:cNvPr id="22530" name="Rectangle 2"/>
          <p:cNvSpPr>
            <a:spLocks noGrp="1" noRot="1" noChangeAspect="1" noChangeArrowheads="1" noTextEdit="1"/>
          </p:cNvSpPr>
          <p:nvPr>
            <p:ph type="sldImg"/>
          </p:nvPr>
        </p:nvSpPr>
        <p:spPr>
          <a:xfrm>
            <a:off x="1144588" y="685800"/>
            <a:ext cx="4572000" cy="3429000"/>
          </a:xfrm>
          <a:ln/>
        </p:spPr>
      </p:sp>
      <p:sp>
        <p:nvSpPr>
          <p:cNvPr id="22531" name="Rectangle 3"/>
          <p:cNvSpPr>
            <a:spLocks noGrp="1" noChangeArrowheads="1"/>
          </p:cNvSpPr>
          <p:nvPr>
            <p:ph type="body" idx="1"/>
          </p:nvPr>
        </p:nvSpPr>
        <p:spPr>
          <a:xfrm>
            <a:off x="685800" y="4341813"/>
            <a:ext cx="5486400" cy="4116387"/>
          </a:xfrm>
        </p:spPr>
        <p:txBody>
          <a:bodyPr/>
          <a:lstStyle/>
          <a:p>
            <a:endParaRPr lang="fr-FR"/>
          </a:p>
        </p:txBody>
      </p:sp>
    </p:spTree>
    <p:extLst>
      <p:ext uri="{BB962C8B-B14F-4D97-AF65-F5344CB8AC3E}">
        <p14:creationId xmlns:p14="http://schemas.microsoft.com/office/powerpoint/2010/main" val="3775013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reliquats de glyphosate semblaient être rapidement</a:t>
            </a:r>
            <a:r>
              <a:rPr lang="fr-FR" baseline="0" dirty="0" smtClean="0"/>
              <a:t> dégradés sur de la tourbe</a:t>
            </a:r>
            <a:endParaRPr lang="fr-FR" dirty="0"/>
          </a:p>
        </p:txBody>
      </p:sp>
      <p:sp>
        <p:nvSpPr>
          <p:cNvPr id="4" name="Espace réservé du numéro de diapositive 3"/>
          <p:cNvSpPr>
            <a:spLocks noGrp="1"/>
          </p:cNvSpPr>
          <p:nvPr>
            <p:ph type="sldNum" sz="quarter" idx="10"/>
          </p:nvPr>
        </p:nvSpPr>
        <p:spPr/>
        <p:txBody>
          <a:bodyPr/>
          <a:lstStyle/>
          <a:p>
            <a:fld id="{1998542F-889C-4DF6-8713-3E34C80403C1}" type="slidenum">
              <a:rPr lang="fr-FR" smtClean="0"/>
              <a:t>30</a:t>
            </a:fld>
            <a:endParaRPr lang="fr-FR"/>
          </a:p>
        </p:txBody>
      </p:sp>
    </p:spTree>
    <p:extLst>
      <p:ext uri="{BB962C8B-B14F-4D97-AF65-F5344CB8AC3E}">
        <p14:creationId xmlns:p14="http://schemas.microsoft.com/office/powerpoint/2010/main" val="634429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Découvert en 1990</a:t>
            </a:r>
            <a:r>
              <a:rPr lang="fr-FR" baseline="0" dirty="0" smtClean="0"/>
              <a:t> en suède, décomposition glyphosate sur tourbe, repris et adapté pour la France par Bayer</a:t>
            </a:r>
            <a:endParaRPr lang="fr-FR" dirty="0"/>
          </a:p>
        </p:txBody>
      </p:sp>
      <p:sp>
        <p:nvSpPr>
          <p:cNvPr id="4" name="Espace réservé du numéro de diapositive 3"/>
          <p:cNvSpPr>
            <a:spLocks noGrp="1"/>
          </p:cNvSpPr>
          <p:nvPr>
            <p:ph type="sldNum" sz="quarter" idx="10"/>
          </p:nvPr>
        </p:nvSpPr>
        <p:spPr/>
        <p:txBody>
          <a:bodyPr/>
          <a:lstStyle/>
          <a:p>
            <a:fld id="{6A3916E6-24B4-4E98-B6B2-26140411460E}" type="slidenum">
              <a:rPr lang="fr-FR" smtClean="0"/>
              <a:t>31</a:t>
            </a:fld>
            <a:endParaRPr lang="fr-FR"/>
          </a:p>
        </p:txBody>
      </p:sp>
    </p:spTree>
    <p:extLst>
      <p:ext uri="{BB962C8B-B14F-4D97-AF65-F5344CB8AC3E}">
        <p14:creationId xmlns:p14="http://schemas.microsoft.com/office/powerpoint/2010/main" val="136197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8197AAC-F012-47D0-98EC-FAAA9E898211}" type="datetime1">
              <a:rPr lang="fr-FR" smtClean="0"/>
              <a:t>06/11/2018</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2208528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63B2F6B9-E98B-4D62-B5A1-DF5D2DECBFE3}" type="datetime1">
              <a:rPr lang="fr-FR" smtClean="0"/>
              <a:t>06/11/2018</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37322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572F54E-4688-4D89-A2D2-21AB90388F0C}" type="datetime1">
              <a:rPr lang="fr-FR" smtClean="0"/>
              <a:t>06/11/2018</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EB61-258A-47F8-858C-E7CA6193F3B7}"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3887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2266B8D-46AC-4118-AA91-6E0901077CDB}" type="datetime1">
              <a:rPr lang="fr-FR" smtClean="0"/>
              <a:t>06/11/2018</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3648972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C1117A2-53AC-48C9-BD30-C135A0C17A9D}" type="datetime1">
              <a:rPr lang="fr-FR" smtClean="0"/>
              <a:t>06/11/2018</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EB61-258A-47F8-858C-E7CA6193F3B7}" type="slidenum">
              <a:rPr lang="fr-FR" smtClean="0"/>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9195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7423593-61A6-426B-8889-17FEA0CD9E36}" type="datetime1">
              <a:rPr lang="fr-FR" smtClean="0"/>
              <a:t>06/11/2018</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810480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3E98219-BDE9-4417-AA7A-C1A66FCF95A4}" type="datetime1">
              <a:rPr lang="fr-FR" smtClean="0"/>
              <a:t>06/11/2018</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622075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C0D9BCF-F4A0-4FEB-944A-2E13169CD4E1}" type="datetime1">
              <a:rPr lang="fr-FR" smtClean="0"/>
              <a:t>06/11/2018</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332486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A702830-83C8-4DEF-B298-75EE0C8B8208}" type="datetime1">
              <a:rPr lang="fr-FR" smtClean="0"/>
              <a:t>06/11/2018</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281269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0AC346B-BDD3-4EDD-A25D-FC022F1F73B7}" type="datetime1">
              <a:rPr lang="fr-FR" smtClean="0"/>
              <a:t>06/11/2018</a:t>
            </a:fld>
            <a:endParaRPr lang="fr-F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1989014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9BC7475-989A-45A9-B63F-0E56298C4AC8}" type="datetime1">
              <a:rPr lang="fr-FR" smtClean="0"/>
              <a:t>06/11/2018</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49864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084C429-577F-4415-B23B-F7AD7A9EAD4F}" type="datetime1">
              <a:rPr lang="fr-FR" smtClean="0"/>
              <a:t>06/11/2018</a:t>
            </a:fld>
            <a:endParaRPr lang="fr-F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3656471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0EB259D-D909-45BF-8827-1858FE051332}" type="datetime1">
              <a:rPr lang="fr-FR" smtClean="0"/>
              <a:t>06/11/2018</a:t>
            </a:fld>
            <a:endParaRPr lang="fr-F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312520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9AF921-D7E6-4D8D-A618-FEF6A0CEFE2F}" type="datetime1">
              <a:rPr lang="fr-FR" smtClean="0"/>
              <a:t>06/11/2018</a:t>
            </a:fld>
            <a:endParaRPr lang="fr-F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776115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A7C4A38E-AFEF-4F1C-AD72-EBA0191353D3}" type="datetime1">
              <a:rPr lang="fr-FR" smtClean="0"/>
              <a:t>06/11/2018</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36040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8822E70-1A6A-41C0-8CD5-E7B14D7E699D}" type="datetime1">
              <a:rPr lang="fr-FR" smtClean="0"/>
              <a:t>06/11/2018</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13EB61-258A-47F8-858C-E7CA6193F3B7}" type="slidenum">
              <a:rPr lang="fr-FR" smtClean="0"/>
              <a:t>‹N°›</a:t>
            </a:fld>
            <a:endParaRPr lang="fr-FR"/>
          </a:p>
        </p:txBody>
      </p:sp>
    </p:spTree>
    <p:extLst>
      <p:ext uri="{BB962C8B-B14F-4D97-AF65-F5344CB8AC3E}">
        <p14:creationId xmlns:p14="http://schemas.microsoft.com/office/powerpoint/2010/main" val="40603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F99F33-B914-446F-AC6A-704704C2487E}" type="datetime1">
              <a:rPr lang="fr-FR" smtClean="0"/>
              <a:t>06/11/2018</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B13EB61-258A-47F8-858C-E7CA6193F3B7}" type="slidenum">
              <a:rPr lang="fr-FR" smtClean="0"/>
              <a:t>‹N°›</a:t>
            </a:fld>
            <a:endParaRPr lang="fr-FR"/>
          </a:p>
        </p:txBody>
      </p:sp>
    </p:spTree>
    <p:extLst>
      <p:ext uri="{BB962C8B-B14F-4D97-AF65-F5344CB8AC3E}">
        <p14:creationId xmlns:p14="http://schemas.microsoft.com/office/powerpoint/2010/main" val="5302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file:///C:\Documents%20and%20Settings\CSMSS\Temp\Phytobac_Laurent%20Dini\Formation%20Expert%20Phytobac\Module%20Formation\ruissellement_infiltration.ex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bayer-agri.fr/"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902" y="1988840"/>
            <a:ext cx="7406195" cy="923330"/>
          </a:xfrm>
          <a:prstGeom prst="rect">
            <a:avLst/>
          </a:prstGeom>
          <a:noFill/>
        </p:spPr>
        <p:txBody>
          <a:bodyPr wrap="none" lIns="91440" tIns="45720" rIns="91440" bIns="45720">
            <a:spAutoFit/>
          </a:bodyPr>
          <a:lstStyle/>
          <a:p>
            <a:pPr algn="ctr"/>
            <a:r>
              <a:rPr lang="fr-FR" sz="5400" b="1" cap="none" spc="300" dirty="0">
                <a:ln w="11430" cmpd="sng">
                  <a:solidFill>
                    <a:schemeClr val="accent1">
                      <a:tint val="10000"/>
                    </a:schemeClr>
                  </a:solidFill>
                  <a:prstDash val="solid"/>
                  <a:miter lim="800000"/>
                </a:ln>
                <a:solidFill>
                  <a:schemeClr val="accent2"/>
                </a:solidFill>
                <a:effectLst>
                  <a:glow rad="45500">
                    <a:schemeClr val="accent1">
                      <a:satMod val="220000"/>
                      <a:alpha val="35000"/>
                    </a:schemeClr>
                  </a:glow>
                </a:effectLst>
              </a:rPr>
              <a:t>Gestion des déchets</a:t>
            </a:r>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1</a:t>
            </a:fld>
            <a:endParaRPr lang="fr-FR"/>
          </a:p>
        </p:txBody>
      </p:sp>
    </p:spTree>
    <p:extLst>
      <p:ext uri="{BB962C8B-B14F-4D97-AF65-F5344CB8AC3E}">
        <p14:creationId xmlns:p14="http://schemas.microsoft.com/office/powerpoint/2010/main" val="1586515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609599" y="609600"/>
            <a:ext cx="6482681" cy="1320800"/>
          </a:xfrm>
        </p:spPr>
        <p:txBody>
          <a:bodyPr/>
          <a:lstStyle/>
          <a:p>
            <a:pPr eaLnBrk="1" hangingPunct="1"/>
            <a:r>
              <a:rPr lang="fr-FR" dirty="0"/>
              <a:t>Les EVPP et </a:t>
            </a:r>
            <a:r>
              <a:rPr lang="fr-FR" dirty="0" smtClean="0"/>
              <a:t>PPNU : définitions</a:t>
            </a:r>
            <a:endParaRPr lang="fr-FR" dirty="0"/>
          </a:p>
        </p:txBody>
      </p:sp>
      <p:sp>
        <p:nvSpPr>
          <p:cNvPr id="27651" name="Espace réservé du contenu 2"/>
          <p:cNvSpPr>
            <a:spLocks noGrp="1"/>
          </p:cNvSpPr>
          <p:nvPr>
            <p:ph idx="1"/>
          </p:nvPr>
        </p:nvSpPr>
        <p:spPr>
          <a:xfrm>
            <a:off x="1" y="1800952"/>
            <a:ext cx="8534400" cy="4605536"/>
          </a:xfrm>
        </p:spPr>
        <p:txBody>
          <a:bodyPr/>
          <a:lstStyle/>
          <a:p>
            <a:pPr algn="ctr" eaLnBrk="1" hangingPunct="1"/>
            <a:r>
              <a:rPr lang="fr-FR" b="1" dirty="0"/>
              <a:t>EVPP : </a:t>
            </a:r>
          </a:p>
          <a:p>
            <a:pPr lvl="1" algn="ctr">
              <a:buFont typeface="Arial" panose="020B0604020202020204" pitchFamily="34" charset="0"/>
              <a:buChar char="•"/>
            </a:pPr>
            <a:r>
              <a:rPr lang="fr-FR" dirty="0"/>
              <a:t>Emballages Vides de Produits phytopharmaceutiques</a:t>
            </a:r>
            <a:br>
              <a:rPr lang="fr-FR" dirty="0"/>
            </a:br>
            <a:endParaRPr lang="fr-FR" dirty="0"/>
          </a:p>
          <a:p>
            <a:pPr algn="ctr" eaLnBrk="1" hangingPunct="1"/>
            <a:r>
              <a:rPr lang="fr-FR" b="1" dirty="0"/>
              <a:t>PPNU : </a:t>
            </a:r>
          </a:p>
          <a:p>
            <a:pPr lvl="1" algn="ctr">
              <a:buFont typeface="Arial" panose="020B0604020202020204" pitchFamily="34" charset="0"/>
              <a:buChar char="•"/>
            </a:pPr>
            <a:r>
              <a:rPr lang="fr-FR" dirty="0"/>
              <a:t>Produit phytopharmaceutique Non Utilisé</a:t>
            </a:r>
          </a:p>
          <a:p>
            <a:pPr algn="ctr">
              <a:buFont typeface="Arial" panose="020B0604020202020204" pitchFamily="34" charset="0"/>
              <a:buChar char="•"/>
            </a:pPr>
            <a:r>
              <a:rPr lang="fr-FR" dirty="0"/>
              <a:t>DLU dépassée</a:t>
            </a:r>
          </a:p>
          <a:p>
            <a:pPr algn="ctr">
              <a:buFont typeface="Arial" panose="020B0604020202020204" pitchFamily="34" charset="0"/>
              <a:buChar char="•"/>
            </a:pPr>
            <a:r>
              <a:rPr lang="fr-FR" dirty="0"/>
              <a:t>Usage interdit ou abandonné …</a:t>
            </a:r>
          </a:p>
          <a:p>
            <a:pPr marL="0" indent="0" algn="ctr" eaLnBrk="1" hangingPunct="1">
              <a:buNone/>
            </a:pPr>
            <a:endParaRPr lang="fr-FR" dirty="0"/>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10</a:t>
            </a:fld>
            <a:endParaRPr lang="fr-FR"/>
          </a:p>
        </p:txBody>
      </p:sp>
    </p:spTree>
    <p:extLst>
      <p:ext uri="{BB962C8B-B14F-4D97-AF65-F5344CB8AC3E}">
        <p14:creationId xmlns:p14="http://schemas.microsoft.com/office/powerpoint/2010/main" val="3862057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266700" y="87288"/>
            <a:ext cx="8610600" cy="1066800"/>
          </a:xfrm>
        </p:spPr>
        <p:txBody>
          <a:bodyPr/>
          <a:lstStyle/>
          <a:p>
            <a:r>
              <a:rPr lang="fr-FR" b="1" dirty="0">
                <a:solidFill>
                  <a:srgbClr val="00B050"/>
                </a:solidFill>
              </a:rPr>
              <a:t>Déchets solides</a:t>
            </a:r>
          </a:p>
        </p:txBody>
      </p:sp>
      <p:sp>
        <p:nvSpPr>
          <p:cNvPr id="3075" name="Espace réservé du contenu 2"/>
          <p:cNvSpPr>
            <a:spLocks noGrp="1"/>
          </p:cNvSpPr>
          <p:nvPr>
            <p:ph idx="1"/>
          </p:nvPr>
        </p:nvSpPr>
        <p:spPr>
          <a:xfrm>
            <a:off x="381000" y="745976"/>
            <a:ext cx="8534400" cy="5491336"/>
          </a:xfrm>
        </p:spPr>
        <p:txBody>
          <a:bodyPr>
            <a:noAutofit/>
          </a:bodyPr>
          <a:lstStyle/>
          <a:p>
            <a:r>
              <a:rPr lang="fr-FR" sz="2400" b="1" dirty="0"/>
              <a:t>DID (déchets industriels dangereux solides)</a:t>
            </a:r>
          </a:p>
          <a:p>
            <a:pPr marL="457200" lvl="1" indent="0">
              <a:buNone/>
            </a:pPr>
            <a:r>
              <a:rPr lang="fr-FR" sz="2000" dirty="0"/>
              <a:t>Résidus de PPP solides</a:t>
            </a:r>
          </a:p>
          <a:p>
            <a:pPr marL="457200" lvl="1" indent="0">
              <a:buNone/>
            </a:pPr>
            <a:r>
              <a:rPr lang="fr-FR" sz="2000" dirty="0"/>
              <a:t>Emballages</a:t>
            </a:r>
          </a:p>
          <a:p>
            <a:pPr marL="457200" lvl="1" indent="0">
              <a:buNone/>
            </a:pPr>
            <a:r>
              <a:rPr lang="fr-FR" sz="2000" dirty="0"/>
              <a:t>Emballages intermédiaires</a:t>
            </a:r>
          </a:p>
          <a:p>
            <a:endParaRPr lang="fr-FR" sz="2400" b="1" dirty="0" smtClean="0"/>
          </a:p>
          <a:p>
            <a:r>
              <a:rPr lang="fr-FR" sz="2400" b="1" dirty="0" smtClean="0"/>
              <a:t>DB </a:t>
            </a:r>
            <a:r>
              <a:rPr lang="fr-FR" sz="2400" b="1" dirty="0"/>
              <a:t>(déchets biologiques)</a:t>
            </a:r>
          </a:p>
          <a:p>
            <a:pPr marL="0" indent="0">
              <a:buNone/>
            </a:pPr>
            <a:r>
              <a:rPr lang="fr-FR" sz="2400" dirty="0"/>
              <a:t>	Cadavres putrescibles</a:t>
            </a:r>
          </a:p>
          <a:p>
            <a:endParaRPr lang="fr-FR" sz="2400" b="1" dirty="0"/>
          </a:p>
          <a:p>
            <a:endParaRPr lang="fr-FR" sz="2400" b="1" dirty="0">
              <a:solidFill>
                <a:schemeClr val="tx1"/>
              </a:solidFill>
            </a:endParaRPr>
          </a:p>
          <a:p>
            <a:r>
              <a:rPr lang="fr-FR" sz="2400" b="1" dirty="0">
                <a:solidFill>
                  <a:schemeClr val="tx1"/>
                </a:solidFill>
              </a:rPr>
              <a:t>DID (déchets industriels dangereux liquides)</a:t>
            </a:r>
            <a:br>
              <a:rPr lang="fr-FR" sz="2400" b="1" dirty="0">
                <a:solidFill>
                  <a:schemeClr val="tx1"/>
                </a:solidFill>
              </a:rPr>
            </a:br>
            <a:r>
              <a:rPr lang="fr-FR" sz="2400" b="1" dirty="0">
                <a:solidFill>
                  <a:schemeClr val="tx1"/>
                </a:solidFill>
              </a:rPr>
              <a:t>effluents</a:t>
            </a:r>
          </a:p>
          <a:p>
            <a:endParaRPr lang="fr-FR" sz="2400" b="1" dirty="0"/>
          </a:p>
          <a:p>
            <a:pPr lvl="1"/>
            <a:endParaRPr lang="fr-FR" sz="2400" dirty="0"/>
          </a:p>
          <a:p>
            <a:pPr lvl="1"/>
            <a:endParaRPr lang="fr-FR" sz="2400" dirty="0"/>
          </a:p>
          <a:p>
            <a:pPr marL="457200" lvl="1" indent="0">
              <a:buNone/>
            </a:pPr>
            <a:r>
              <a:rPr lang="fr-FR" sz="2400" b="1" dirty="0">
                <a:solidFill>
                  <a:schemeClr val="tx1"/>
                </a:solidFill>
              </a:rPr>
              <a:t>DID (déchets industriels dangereux liquides)</a:t>
            </a:r>
            <a:br>
              <a:rPr lang="fr-FR" sz="2400" b="1" dirty="0">
                <a:solidFill>
                  <a:schemeClr val="tx1"/>
                </a:solidFill>
              </a:rPr>
            </a:br>
            <a:r>
              <a:rPr lang="fr-FR" sz="2400" b="1" dirty="0">
                <a:solidFill>
                  <a:schemeClr val="tx1"/>
                </a:solidFill>
              </a:rPr>
              <a:t>effluents</a:t>
            </a:r>
          </a:p>
          <a:p>
            <a:pPr marL="457200" lvl="1" indent="0">
              <a:buNone/>
            </a:pPr>
            <a:endParaRPr lang="fr-FR" sz="2400" dirty="0"/>
          </a:p>
          <a:p>
            <a:pPr marL="457200" lvl="1" indent="0">
              <a:buNone/>
            </a:pPr>
            <a:endParaRPr lang="fr-FR" sz="2400" dirty="0"/>
          </a:p>
          <a:p>
            <a:pPr marL="457200" lvl="1" indent="0">
              <a:buNone/>
            </a:pPr>
            <a:endParaRPr lang="fr-FR" sz="2400" dirty="0"/>
          </a:p>
          <a:p>
            <a:pPr marL="457200" lvl="1" indent="0">
              <a:buNone/>
            </a:pPr>
            <a:endParaRPr lang="fr-FR" sz="2400" dirty="0"/>
          </a:p>
        </p:txBody>
      </p:sp>
      <p:sp>
        <p:nvSpPr>
          <p:cNvPr id="4" name="Espace réservé du numéro de diapositive 3"/>
          <p:cNvSpPr>
            <a:spLocks noGrp="1"/>
          </p:cNvSpPr>
          <p:nvPr>
            <p:ph type="sldNum" sz="quarter" idx="12"/>
          </p:nvPr>
        </p:nvSpPr>
        <p:spPr/>
        <p:txBody>
          <a:bodyPr/>
          <a:lstStyle/>
          <a:p>
            <a:pPr>
              <a:defRPr/>
            </a:pPr>
            <a:fld id="{9B35F39E-F65D-42A4-BE66-EEFF34AAC0E3}" type="slidenum">
              <a:rPr lang="fr-FR" smtClean="0"/>
              <a:pPr>
                <a:defRPr/>
              </a:pPr>
              <a:t>11</a:t>
            </a:fld>
            <a:endParaRPr lang="fr-FR"/>
          </a:p>
        </p:txBody>
      </p:sp>
      <p:sp>
        <p:nvSpPr>
          <p:cNvPr id="3077" name="Titre 1"/>
          <p:cNvSpPr txBox="1">
            <a:spLocks/>
          </p:cNvSpPr>
          <p:nvPr/>
        </p:nvSpPr>
        <p:spPr bwMode="auto">
          <a:xfrm>
            <a:off x="304800" y="4401108"/>
            <a:ext cx="8610600" cy="9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sz="3600" b="1" dirty="0">
                <a:solidFill>
                  <a:srgbClr val="00B050"/>
                </a:solidFill>
                <a:latin typeface="Trebuchet MS" panose="020B0603020202020204" pitchFamily="34" charset="0"/>
              </a:rPr>
              <a:t>Déchets liquides</a:t>
            </a:r>
          </a:p>
        </p:txBody>
      </p:sp>
    </p:spTree>
    <p:extLst>
      <p:ext uri="{BB962C8B-B14F-4D97-AF65-F5344CB8AC3E}">
        <p14:creationId xmlns:p14="http://schemas.microsoft.com/office/powerpoint/2010/main" val="925206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Gestion des déchets solides</a:t>
            </a:r>
          </a:p>
        </p:txBody>
      </p:sp>
      <p:sp>
        <p:nvSpPr>
          <p:cNvPr id="3" name="Espace réservé du contenu 2"/>
          <p:cNvSpPr>
            <a:spLocks noGrp="1"/>
          </p:cNvSpPr>
          <p:nvPr>
            <p:ph idx="1"/>
          </p:nvPr>
        </p:nvSpPr>
        <p:spPr>
          <a:xfrm>
            <a:off x="381000" y="1340768"/>
            <a:ext cx="8534400" cy="2184648"/>
          </a:xfrm>
        </p:spPr>
        <p:txBody>
          <a:bodyPr/>
          <a:lstStyle/>
          <a:p>
            <a:pPr algn="ctr"/>
            <a:r>
              <a:rPr lang="fr-FR" b="1" dirty="0"/>
              <a:t>Décret 2002-540</a:t>
            </a:r>
          </a:p>
          <a:p>
            <a:pPr lvl="1" algn="ctr"/>
            <a:r>
              <a:rPr lang="fr-FR" dirty="0"/>
              <a:t>Identification des DID</a:t>
            </a:r>
          </a:p>
          <a:p>
            <a:pPr lvl="1" algn="ctr"/>
            <a:r>
              <a:rPr lang="fr-FR" dirty="0"/>
              <a:t>Classification des DID</a:t>
            </a:r>
          </a:p>
          <a:p>
            <a:pPr lvl="1" algn="ctr"/>
            <a:r>
              <a:rPr lang="fr-FR" dirty="0"/>
              <a:t>Mise des DID solides en centre de traitement</a:t>
            </a:r>
          </a:p>
          <a:p>
            <a:pPr marL="457200" lvl="1" indent="0" algn="ctr">
              <a:buNone/>
            </a:pPr>
            <a:endParaRPr lang="fr-FR" dirty="0"/>
          </a:p>
          <a:p>
            <a:pPr algn="ctr"/>
            <a:endParaRPr lang="fr-FR" dirty="0"/>
          </a:p>
        </p:txBody>
      </p:sp>
      <p:sp>
        <p:nvSpPr>
          <p:cNvPr id="6" name="Espace réservé du numéro de diapositive 5"/>
          <p:cNvSpPr>
            <a:spLocks noGrp="1"/>
          </p:cNvSpPr>
          <p:nvPr>
            <p:ph type="sldNum" sz="quarter" idx="12"/>
          </p:nvPr>
        </p:nvSpPr>
        <p:spPr/>
        <p:txBody>
          <a:bodyPr/>
          <a:lstStyle/>
          <a:p>
            <a:fld id="{8B13EB61-258A-47F8-858C-E7CA6193F3B7}" type="slidenum">
              <a:rPr lang="fr-FR" smtClean="0"/>
              <a:t>12</a:t>
            </a:fld>
            <a:endParaRPr lang="fr-FR"/>
          </a:p>
        </p:txBody>
      </p:sp>
      <p:sp>
        <p:nvSpPr>
          <p:cNvPr id="4" name="Titre 1"/>
          <p:cNvSpPr txBox="1">
            <a:spLocks/>
          </p:cNvSpPr>
          <p:nvPr/>
        </p:nvSpPr>
        <p:spPr bwMode="auto">
          <a:xfrm>
            <a:off x="0" y="3429000"/>
            <a:ext cx="893412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b="1">
                <a:solidFill>
                  <a:srgbClr val="FFFFFF"/>
                </a:solidFill>
                <a:latin typeface="+mj-lt"/>
                <a:ea typeface="+mj-ea"/>
                <a:cs typeface="+mj-cs"/>
              </a:defRPr>
            </a:lvl1pPr>
            <a:lvl2pPr algn="ctr" rtl="0" eaLnBrk="1" fontAlgn="base" hangingPunct="1">
              <a:spcBef>
                <a:spcPct val="0"/>
              </a:spcBef>
              <a:spcAft>
                <a:spcPct val="0"/>
              </a:spcAft>
              <a:defRPr sz="4400" b="1">
                <a:solidFill>
                  <a:srgbClr val="FFFFFF"/>
                </a:solidFill>
                <a:latin typeface="Times New Roman" pitchFamily="18" charset="0"/>
              </a:defRPr>
            </a:lvl2pPr>
            <a:lvl3pPr algn="ctr" rtl="0" eaLnBrk="1" fontAlgn="base" hangingPunct="1">
              <a:spcBef>
                <a:spcPct val="0"/>
              </a:spcBef>
              <a:spcAft>
                <a:spcPct val="0"/>
              </a:spcAft>
              <a:defRPr sz="4400" b="1">
                <a:solidFill>
                  <a:srgbClr val="FFFFFF"/>
                </a:solidFill>
                <a:latin typeface="Times New Roman" pitchFamily="18" charset="0"/>
              </a:defRPr>
            </a:lvl3pPr>
            <a:lvl4pPr algn="ctr" rtl="0" eaLnBrk="1" fontAlgn="base" hangingPunct="1">
              <a:spcBef>
                <a:spcPct val="0"/>
              </a:spcBef>
              <a:spcAft>
                <a:spcPct val="0"/>
              </a:spcAft>
              <a:defRPr sz="4400" b="1">
                <a:solidFill>
                  <a:srgbClr val="FFFFFF"/>
                </a:solidFill>
                <a:latin typeface="Times New Roman" pitchFamily="18" charset="0"/>
              </a:defRPr>
            </a:lvl4pPr>
            <a:lvl5pPr algn="ctr" rtl="0" eaLnBrk="1" fontAlgn="base" hangingPunct="1">
              <a:spcBef>
                <a:spcPct val="0"/>
              </a:spcBef>
              <a:spcAft>
                <a:spcPct val="0"/>
              </a:spcAft>
              <a:defRPr sz="4400" b="1">
                <a:solidFill>
                  <a:srgbClr val="FFFFFF"/>
                </a:solidFill>
                <a:latin typeface="Times New Roman" pitchFamily="18" charset="0"/>
              </a:defRPr>
            </a:lvl5pPr>
            <a:lvl6pPr marL="457200" algn="ctr" rtl="0" eaLnBrk="1" fontAlgn="base" hangingPunct="1">
              <a:spcBef>
                <a:spcPct val="0"/>
              </a:spcBef>
              <a:spcAft>
                <a:spcPct val="0"/>
              </a:spcAft>
              <a:defRPr sz="4400" b="1">
                <a:solidFill>
                  <a:srgbClr val="FFFFFF"/>
                </a:solidFill>
                <a:latin typeface="Times New Roman" pitchFamily="18" charset="0"/>
              </a:defRPr>
            </a:lvl6pPr>
            <a:lvl7pPr marL="914400" algn="ctr" rtl="0" eaLnBrk="1" fontAlgn="base" hangingPunct="1">
              <a:spcBef>
                <a:spcPct val="0"/>
              </a:spcBef>
              <a:spcAft>
                <a:spcPct val="0"/>
              </a:spcAft>
              <a:defRPr sz="4400" b="1">
                <a:solidFill>
                  <a:srgbClr val="FFFFFF"/>
                </a:solidFill>
                <a:latin typeface="Times New Roman" pitchFamily="18" charset="0"/>
              </a:defRPr>
            </a:lvl7pPr>
            <a:lvl8pPr marL="1371600" algn="ctr" rtl="0" eaLnBrk="1" fontAlgn="base" hangingPunct="1">
              <a:spcBef>
                <a:spcPct val="0"/>
              </a:spcBef>
              <a:spcAft>
                <a:spcPct val="0"/>
              </a:spcAft>
              <a:defRPr sz="4400" b="1">
                <a:solidFill>
                  <a:srgbClr val="FFFFFF"/>
                </a:solidFill>
                <a:latin typeface="Times New Roman" pitchFamily="18" charset="0"/>
              </a:defRPr>
            </a:lvl8pPr>
            <a:lvl9pPr marL="1828800" algn="ctr" rtl="0" eaLnBrk="1" fontAlgn="base" hangingPunct="1">
              <a:spcBef>
                <a:spcPct val="0"/>
              </a:spcBef>
              <a:spcAft>
                <a:spcPct val="0"/>
              </a:spcAft>
              <a:defRPr sz="4400" b="1">
                <a:solidFill>
                  <a:srgbClr val="FFFFFF"/>
                </a:solidFill>
                <a:latin typeface="Times New Roman" pitchFamily="18" charset="0"/>
              </a:defRPr>
            </a:lvl9pPr>
          </a:lstStyle>
          <a:p>
            <a:r>
              <a:rPr lang="fr-FR" sz="4000" dirty="0"/>
              <a:t>Gestion des déchets liquides</a:t>
            </a:r>
          </a:p>
        </p:txBody>
      </p:sp>
      <p:sp>
        <p:nvSpPr>
          <p:cNvPr id="5" name="Espace réservé du contenu 2"/>
          <p:cNvSpPr txBox="1">
            <a:spLocks/>
          </p:cNvSpPr>
          <p:nvPr/>
        </p:nvSpPr>
        <p:spPr bwMode="auto">
          <a:xfrm>
            <a:off x="381000" y="3886200"/>
            <a:ext cx="8534400" cy="2184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rgbClr val="FFFF00"/>
                </a:solidFill>
                <a:latin typeface="+mn-lt"/>
                <a:ea typeface="+mn-ea"/>
                <a:cs typeface="+mn-cs"/>
              </a:defRPr>
            </a:lvl1pPr>
            <a:lvl2pPr marL="742950" indent="-285750" algn="l" rtl="0" eaLnBrk="1" fontAlgn="base" hangingPunct="1">
              <a:spcBef>
                <a:spcPct val="20000"/>
              </a:spcBef>
              <a:spcAft>
                <a:spcPct val="0"/>
              </a:spcAft>
              <a:buChar char="–"/>
              <a:defRPr sz="2800">
                <a:solidFill>
                  <a:srgbClr val="FFFF00"/>
                </a:solidFill>
                <a:latin typeface="+mn-lt"/>
              </a:defRPr>
            </a:lvl2pPr>
            <a:lvl3pPr marL="1143000" indent="-228600" algn="l" rtl="0" eaLnBrk="1" fontAlgn="base" hangingPunct="1">
              <a:spcBef>
                <a:spcPct val="20000"/>
              </a:spcBef>
              <a:spcAft>
                <a:spcPct val="0"/>
              </a:spcAft>
              <a:buChar char="•"/>
              <a:defRPr sz="2400">
                <a:solidFill>
                  <a:srgbClr val="FFFF00"/>
                </a:solidFill>
                <a:latin typeface="+mn-lt"/>
              </a:defRPr>
            </a:lvl3pPr>
            <a:lvl4pPr marL="1600200" indent="-228600" algn="l" rtl="0" eaLnBrk="1" fontAlgn="base" hangingPunct="1">
              <a:spcBef>
                <a:spcPct val="20000"/>
              </a:spcBef>
              <a:spcAft>
                <a:spcPct val="0"/>
              </a:spcAft>
              <a:buChar char="–"/>
              <a:defRPr sz="2000">
                <a:solidFill>
                  <a:srgbClr val="FFFF00"/>
                </a:solidFill>
                <a:latin typeface="+mn-lt"/>
              </a:defRPr>
            </a:lvl4pPr>
            <a:lvl5pPr marL="2057400" indent="-228600" algn="l" rtl="0" eaLnBrk="1" fontAlgn="base" hangingPunct="1">
              <a:spcBef>
                <a:spcPct val="20000"/>
              </a:spcBef>
              <a:spcAft>
                <a:spcPct val="0"/>
              </a:spcAft>
              <a:buChar char="»"/>
              <a:defRPr sz="2000">
                <a:solidFill>
                  <a:srgbClr val="FFFF00"/>
                </a:solidFill>
                <a:latin typeface="+mn-lt"/>
              </a:defRPr>
            </a:lvl5pPr>
            <a:lvl6pPr marL="2514600" indent="-228600" algn="l" rtl="0" eaLnBrk="1" fontAlgn="base" hangingPunct="1">
              <a:spcBef>
                <a:spcPct val="20000"/>
              </a:spcBef>
              <a:spcAft>
                <a:spcPct val="0"/>
              </a:spcAft>
              <a:buChar char="»"/>
              <a:defRPr sz="2000">
                <a:solidFill>
                  <a:srgbClr val="FFFF00"/>
                </a:solidFill>
                <a:latin typeface="+mn-lt"/>
              </a:defRPr>
            </a:lvl6pPr>
            <a:lvl7pPr marL="2971800" indent="-228600" algn="l" rtl="0" eaLnBrk="1" fontAlgn="base" hangingPunct="1">
              <a:spcBef>
                <a:spcPct val="20000"/>
              </a:spcBef>
              <a:spcAft>
                <a:spcPct val="0"/>
              </a:spcAft>
              <a:buChar char="»"/>
              <a:defRPr sz="2000">
                <a:solidFill>
                  <a:srgbClr val="FFFF00"/>
                </a:solidFill>
                <a:latin typeface="+mn-lt"/>
              </a:defRPr>
            </a:lvl7pPr>
            <a:lvl8pPr marL="3429000" indent="-228600" algn="l" rtl="0" eaLnBrk="1" fontAlgn="base" hangingPunct="1">
              <a:spcBef>
                <a:spcPct val="20000"/>
              </a:spcBef>
              <a:spcAft>
                <a:spcPct val="0"/>
              </a:spcAft>
              <a:buChar char="»"/>
              <a:defRPr sz="2000">
                <a:solidFill>
                  <a:srgbClr val="FFFF00"/>
                </a:solidFill>
                <a:latin typeface="+mn-lt"/>
              </a:defRPr>
            </a:lvl8pPr>
            <a:lvl9pPr marL="3886200" indent="-228600" algn="l" rtl="0" eaLnBrk="1" fontAlgn="base" hangingPunct="1">
              <a:spcBef>
                <a:spcPct val="20000"/>
              </a:spcBef>
              <a:spcAft>
                <a:spcPct val="0"/>
              </a:spcAft>
              <a:buChar char="»"/>
              <a:defRPr sz="2000">
                <a:solidFill>
                  <a:srgbClr val="FFFF00"/>
                </a:solidFill>
                <a:latin typeface="+mn-lt"/>
              </a:defRPr>
            </a:lvl9pPr>
          </a:lstStyle>
          <a:p>
            <a:pPr algn="ctr"/>
            <a:r>
              <a:rPr lang="fr-FR" b="1" dirty="0">
                <a:solidFill>
                  <a:srgbClr val="00B050"/>
                </a:solidFill>
              </a:rPr>
              <a:t>Mettre également en centre de traitement les pesticides liquides non utilisés (PPNU)</a:t>
            </a:r>
          </a:p>
          <a:p>
            <a:pPr lvl="1" algn="ctr"/>
            <a:r>
              <a:rPr lang="fr-FR" dirty="0">
                <a:solidFill>
                  <a:srgbClr val="00B050"/>
                </a:solidFill>
              </a:rPr>
              <a:t>Usage interdit ou abandonné</a:t>
            </a:r>
          </a:p>
          <a:p>
            <a:pPr lvl="1" algn="ctr"/>
            <a:r>
              <a:rPr lang="fr-FR" dirty="0">
                <a:solidFill>
                  <a:srgbClr val="00B050"/>
                </a:solidFill>
              </a:rPr>
              <a:t>DLU dépassée</a:t>
            </a:r>
            <a:r>
              <a:rPr lang="fr-FR" b="1" dirty="0">
                <a:solidFill>
                  <a:srgbClr val="00B050"/>
                </a:solidFill>
              </a:rPr>
              <a:t> </a:t>
            </a:r>
            <a:endParaRPr lang="fr-FR" dirty="0">
              <a:solidFill>
                <a:srgbClr val="00B050"/>
              </a:solidFill>
            </a:endParaRPr>
          </a:p>
          <a:p>
            <a:pPr algn="ctr"/>
            <a:endParaRPr lang="fr-FR" dirty="0"/>
          </a:p>
        </p:txBody>
      </p:sp>
    </p:spTree>
    <p:extLst>
      <p:ext uri="{BB962C8B-B14F-4D97-AF65-F5344CB8AC3E}">
        <p14:creationId xmlns:p14="http://schemas.microsoft.com/office/powerpoint/2010/main" val="2680528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p:txBody>
          <a:bodyPr/>
          <a:lstStyle/>
          <a:p>
            <a:r>
              <a:rPr lang="fr-FR"/>
              <a:t>Les effluents</a:t>
            </a:r>
          </a:p>
        </p:txBody>
      </p:sp>
      <p:sp>
        <p:nvSpPr>
          <p:cNvPr id="6147" name="Espace réservé du contenu 3"/>
          <p:cNvSpPr>
            <a:spLocks noGrp="1"/>
          </p:cNvSpPr>
          <p:nvPr>
            <p:ph idx="1"/>
          </p:nvPr>
        </p:nvSpPr>
        <p:spPr/>
        <p:txBody>
          <a:bodyPr>
            <a:normAutofit fontScale="85000" lnSpcReduction="20000"/>
          </a:bodyPr>
          <a:lstStyle/>
          <a:p>
            <a:pPr marL="381000" indent="-381000"/>
            <a:r>
              <a:rPr lang="fr-FR" sz="2800" b="1" dirty="0"/>
              <a:t>Les effluents phytopharmaceutiques sont l’ensemble des déchets liquides constitués par :</a:t>
            </a:r>
          </a:p>
          <a:p>
            <a:pPr marL="781050" lvl="1" indent="-381000"/>
            <a:r>
              <a:rPr lang="fr-FR" sz="2400" dirty="0"/>
              <a:t>Les reliquats de bouillie: fond de cuve + volume mort (buses, rampes, tuyaux)</a:t>
            </a:r>
          </a:p>
          <a:p>
            <a:pPr marL="781050" lvl="1" indent="-381000"/>
            <a:r>
              <a:rPr lang="fr-FR" sz="2400" dirty="0"/>
              <a:t>Les eaux de rinçage de la cuve et du circuit</a:t>
            </a:r>
          </a:p>
          <a:p>
            <a:pPr marL="781050" lvl="1" indent="-381000"/>
            <a:r>
              <a:rPr lang="fr-FR" sz="2400" dirty="0"/>
              <a:t>Les eaux de lavage de l’extérieur du pulvérisateur, de la motrice</a:t>
            </a:r>
          </a:p>
          <a:p>
            <a:pPr marL="781050" lvl="1" indent="-381000"/>
            <a:r>
              <a:rPr lang="fr-FR" sz="2400" dirty="0"/>
              <a:t>Les écoulements pendant le remplissage, débordement de cuve</a:t>
            </a:r>
          </a:p>
          <a:p>
            <a:pPr marL="781050" lvl="1" indent="-381000"/>
            <a:r>
              <a:rPr lang="fr-FR" sz="2400" dirty="0"/>
              <a:t>Les renversements de bidons / rinçage de bidons</a:t>
            </a:r>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13</a:t>
            </a:fld>
            <a:endParaRPr lang="fr-FR"/>
          </a:p>
        </p:txBody>
      </p:sp>
    </p:spTree>
    <p:extLst>
      <p:ext uri="{BB962C8B-B14F-4D97-AF65-F5344CB8AC3E}">
        <p14:creationId xmlns:p14="http://schemas.microsoft.com/office/powerpoint/2010/main" val="190377152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r>
              <a:rPr lang="fr-FR"/>
              <a:t>Gestion des effluents</a:t>
            </a:r>
          </a:p>
        </p:txBody>
      </p:sp>
      <p:sp>
        <p:nvSpPr>
          <p:cNvPr id="3" name="Espace réservé du contenu 2"/>
          <p:cNvSpPr>
            <a:spLocks noGrp="1"/>
          </p:cNvSpPr>
          <p:nvPr>
            <p:ph idx="1"/>
          </p:nvPr>
        </p:nvSpPr>
        <p:spPr>
          <a:xfrm>
            <a:off x="323850" y="1412875"/>
            <a:ext cx="7632526" cy="4267200"/>
          </a:xfrm>
        </p:spPr>
        <p:txBody>
          <a:bodyPr/>
          <a:lstStyle/>
          <a:p>
            <a:pPr marL="381000" indent="-381000">
              <a:defRPr/>
            </a:pPr>
            <a:r>
              <a:rPr lang="fr-FR" b="1" dirty="0"/>
              <a:t>Arrêté du 12 Septembre 2006</a:t>
            </a:r>
            <a:r>
              <a:rPr lang="fr-FR" dirty="0"/>
              <a:t> sur « La mise en marché et l’utilisation des produits phytopharmaceutiques »</a:t>
            </a:r>
          </a:p>
          <a:p>
            <a:pPr marL="781050" lvl="1" indent="-381000">
              <a:defRPr/>
            </a:pPr>
            <a:r>
              <a:rPr lang="fr-FR" sz="2400" dirty="0"/>
              <a:t>Traitement des effluents phytopharmaceutiques par un système reconnu efficace</a:t>
            </a:r>
          </a:p>
          <a:p>
            <a:r>
              <a:rPr lang="fr-FR" b="1" dirty="0"/>
              <a:t>Limitation des pollutions ponctuelles : </a:t>
            </a:r>
          </a:p>
          <a:p>
            <a:pPr lvl="1"/>
            <a:r>
              <a:rPr lang="fr-FR" dirty="0"/>
              <a:t>Titre II</a:t>
            </a:r>
          </a:p>
          <a:p>
            <a:pPr lvl="1"/>
            <a:r>
              <a:rPr lang="fr-FR" dirty="0"/>
              <a:t>Articles 5 à 10</a:t>
            </a:r>
          </a:p>
          <a:p>
            <a:pPr>
              <a:defRPr/>
            </a:pPr>
            <a:endParaRPr lang="fr-FR" dirty="0"/>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14</a:t>
            </a:fld>
            <a:endParaRPr lang="fr-FR"/>
          </a:p>
        </p:txBody>
      </p:sp>
    </p:spTree>
    <p:extLst>
      <p:ext uri="{BB962C8B-B14F-4D97-AF65-F5344CB8AC3E}">
        <p14:creationId xmlns:p14="http://schemas.microsoft.com/office/powerpoint/2010/main" val="811834898"/>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8463" y="116633"/>
            <a:ext cx="7772400" cy="1167656"/>
          </a:xfrm>
        </p:spPr>
        <p:txBody>
          <a:bodyPr/>
          <a:lstStyle/>
          <a:p>
            <a:pPr eaLnBrk="1" hangingPunct="1"/>
            <a:r>
              <a:rPr lang="fr-FR" dirty="0">
                <a:solidFill>
                  <a:srgbClr val="00B050"/>
                </a:solidFill>
              </a:rPr>
              <a:t>Focus : Pollution des </a:t>
            </a:r>
            <a:r>
              <a:rPr lang="fr-FR" dirty="0" smtClean="0">
                <a:solidFill>
                  <a:srgbClr val="00B050"/>
                </a:solidFill>
              </a:rPr>
              <a:t>eaux </a:t>
            </a:r>
            <a:endParaRPr lang="fr-FR" dirty="0">
              <a:solidFill>
                <a:srgbClr val="00B050"/>
              </a:solidFill>
            </a:endParaRPr>
          </a:p>
        </p:txBody>
      </p:sp>
      <p:pic>
        <p:nvPicPr>
          <p:cNvPr id="3164165" name="Picture 5" descr="ruissellement">
            <a:hlinkClick r:id="rId2" action="ppaction://hlinkfile"/>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03848" y="3429000"/>
            <a:ext cx="2002209" cy="2015135"/>
          </a:xfrm>
          <a:ln>
            <a:solidFill>
              <a:schemeClr val="tx1"/>
            </a:solidFill>
            <a:miter lim="800000"/>
            <a:headEnd/>
            <a:tailEnd/>
          </a:ln>
        </p:spPr>
      </p:pic>
      <p:sp>
        <p:nvSpPr>
          <p:cNvPr id="2" name="Espace réservé du numéro de diapositive 1"/>
          <p:cNvSpPr>
            <a:spLocks noGrp="1"/>
          </p:cNvSpPr>
          <p:nvPr>
            <p:ph type="sldNum" sz="quarter" idx="12"/>
          </p:nvPr>
        </p:nvSpPr>
        <p:spPr/>
        <p:txBody>
          <a:bodyPr/>
          <a:lstStyle/>
          <a:p>
            <a:fld id="{8B13EB61-258A-47F8-858C-E7CA6193F3B7}" type="slidenum">
              <a:rPr lang="fr-FR" smtClean="0"/>
              <a:t>15</a:t>
            </a:fld>
            <a:endParaRPr lang="fr-FR"/>
          </a:p>
        </p:txBody>
      </p:sp>
      <p:sp>
        <p:nvSpPr>
          <p:cNvPr id="3164163" name="Text Box 3"/>
          <p:cNvSpPr txBox="1">
            <a:spLocks noChangeArrowheads="1"/>
          </p:cNvSpPr>
          <p:nvPr/>
        </p:nvSpPr>
        <p:spPr bwMode="auto">
          <a:xfrm>
            <a:off x="223838" y="1865333"/>
            <a:ext cx="81216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fr-FR" sz="2400" b="1" dirty="0">
                <a:solidFill>
                  <a:schemeClr val="accent1">
                    <a:lumMod val="75000"/>
                  </a:schemeClr>
                </a:solidFill>
                <a:latin typeface="+mj-lt"/>
              </a:rPr>
              <a:t>La pollution diffuse</a:t>
            </a:r>
            <a:r>
              <a:rPr lang="fr-FR" sz="2400" dirty="0">
                <a:solidFill>
                  <a:schemeClr val="accent1">
                    <a:lumMod val="75000"/>
                  </a:schemeClr>
                </a:solidFill>
                <a:latin typeface="+mj-lt"/>
              </a:rPr>
              <a:t>: elle est liée à l’entraînement des produits phytopharmaceutiques épandus (surfaces perméables et imperméables) vers les eaux superficielles et souterraines</a:t>
            </a:r>
            <a:br>
              <a:rPr lang="fr-FR" sz="2400" dirty="0">
                <a:solidFill>
                  <a:schemeClr val="accent1">
                    <a:lumMod val="75000"/>
                  </a:schemeClr>
                </a:solidFill>
                <a:latin typeface="+mj-lt"/>
              </a:rPr>
            </a:br>
            <a:r>
              <a:rPr lang="fr-FR" sz="2400" dirty="0">
                <a:solidFill>
                  <a:srgbClr val="FFFF00"/>
                </a:solidFill>
                <a:latin typeface="+mj-lt"/>
              </a:rPr>
              <a:t/>
            </a:r>
            <a:br>
              <a:rPr lang="fr-FR" sz="2400" dirty="0">
                <a:solidFill>
                  <a:srgbClr val="FFFF00"/>
                </a:solidFill>
                <a:latin typeface="+mj-lt"/>
              </a:rPr>
            </a:br>
            <a:r>
              <a:rPr lang="fr-FR" sz="2400" dirty="0">
                <a:solidFill>
                  <a:srgbClr val="FFFF00"/>
                </a:solidFill>
                <a:latin typeface="+mj-lt"/>
              </a:rPr>
              <a:t/>
            </a:r>
            <a:br>
              <a:rPr lang="fr-FR" sz="2400" dirty="0">
                <a:solidFill>
                  <a:srgbClr val="FFFF00"/>
                </a:solidFill>
                <a:latin typeface="+mj-lt"/>
              </a:rPr>
            </a:br>
            <a:r>
              <a:rPr lang="fr-FR" sz="2400" dirty="0">
                <a:solidFill>
                  <a:srgbClr val="FFFF00"/>
                </a:solidFill>
                <a:latin typeface="+mj-lt"/>
              </a:rPr>
              <a:t/>
            </a:r>
            <a:br>
              <a:rPr lang="fr-FR" sz="2400" dirty="0">
                <a:solidFill>
                  <a:srgbClr val="FFFF00"/>
                </a:solidFill>
                <a:latin typeface="+mj-lt"/>
              </a:rPr>
            </a:br>
            <a:r>
              <a:rPr lang="fr-FR" sz="2400" dirty="0">
                <a:solidFill>
                  <a:srgbClr val="FFFF00"/>
                </a:solidFill>
                <a:latin typeface="+mj-lt"/>
              </a:rPr>
              <a:t/>
            </a:r>
            <a:br>
              <a:rPr lang="fr-FR" sz="2400" dirty="0">
                <a:solidFill>
                  <a:srgbClr val="FFFF00"/>
                </a:solidFill>
                <a:latin typeface="+mj-lt"/>
              </a:rPr>
            </a:br>
            <a:r>
              <a:rPr lang="fr-FR" sz="2400" dirty="0">
                <a:solidFill>
                  <a:srgbClr val="FFFF00"/>
                </a:solidFill>
                <a:latin typeface="+mj-lt"/>
              </a:rPr>
              <a:t/>
            </a:r>
            <a:br>
              <a:rPr lang="fr-FR" sz="2400" dirty="0">
                <a:solidFill>
                  <a:srgbClr val="FFFF00"/>
                </a:solidFill>
                <a:latin typeface="+mj-lt"/>
              </a:rPr>
            </a:br>
            <a:endParaRPr lang="fr-FR" sz="2400" dirty="0">
              <a:solidFill>
                <a:srgbClr val="FFFF00"/>
              </a:solidFill>
              <a:latin typeface="+mj-lt"/>
            </a:endParaRPr>
          </a:p>
          <a:p>
            <a:pPr marL="0" indent="0" eaLnBrk="1" hangingPunct="1"/>
            <a:r>
              <a:rPr lang="fr-FR" sz="2400" b="1" dirty="0">
                <a:solidFill>
                  <a:schemeClr val="accent1">
                    <a:lumMod val="75000"/>
                  </a:schemeClr>
                </a:solidFill>
                <a:latin typeface="+mj-lt"/>
              </a:rPr>
              <a:t>Elle est marginale </a:t>
            </a:r>
            <a:r>
              <a:rPr lang="fr-FR" sz="2400" dirty="0">
                <a:solidFill>
                  <a:schemeClr val="accent1">
                    <a:lumMod val="75000"/>
                  </a:schemeClr>
                </a:solidFill>
                <a:latin typeface="+mj-lt"/>
              </a:rPr>
              <a:t>dans le respect des conditions </a:t>
            </a:r>
            <a:r>
              <a:rPr lang="fr-FR" sz="2400" dirty="0" smtClean="0">
                <a:solidFill>
                  <a:schemeClr val="accent1">
                    <a:lumMod val="75000"/>
                  </a:schemeClr>
                </a:solidFill>
                <a:latin typeface="+mj-lt"/>
              </a:rPr>
              <a:t>d’application</a:t>
            </a:r>
            <a:endParaRPr lang="fr-FR" sz="2400" dirty="0">
              <a:solidFill>
                <a:schemeClr val="accent1">
                  <a:lumMod val="75000"/>
                </a:schemeClr>
              </a:solidFill>
              <a:latin typeface="+mj-lt"/>
            </a:endParaRPr>
          </a:p>
        </p:txBody>
      </p:sp>
      <p:sp>
        <p:nvSpPr>
          <p:cNvPr id="4102" name="Rectangle 6"/>
          <p:cNvSpPr>
            <a:spLocks noChangeArrowheads="1"/>
          </p:cNvSpPr>
          <p:nvPr/>
        </p:nvSpPr>
        <p:spPr bwMode="auto">
          <a:xfrm>
            <a:off x="-542924" y="1121759"/>
            <a:ext cx="871378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80975" indent="-180975" algn="ctr">
              <a:buFont typeface="Wingdings" pitchFamily="2" charset="2"/>
              <a:buChar char="w"/>
            </a:pPr>
            <a:r>
              <a:rPr lang="fr-FR" sz="2400" dirty="0">
                <a:solidFill>
                  <a:schemeClr val="accent2">
                    <a:lumMod val="60000"/>
                    <a:lumOff val="40000"/>
                  </a:schemeClr>
                </a:solidFill>
              </a:rPr>
              <a:t> La pollution des ressources en eau a 2 origines:</a:t>
            </a:r>
          </a:p>
        </p:txBody>
      </p:sp>
    </p:spTree>
    <p:extLst>
      <p:ext uri="{BB962C8B-B14F-4D97-AF65-F5344CB8AC3E}">
        <p14:creationId xmlns:p14="http://schemas.microsoft.com/office/powerpoint/2010/main" val="392056543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64163"/>
                                        </p:tgtEl>
                                        <p:attrNameLst>
                                          <p:attrName>style.visibility</p:attrName>
                                        </p:attrNameLst>
                                      </p:cBhvr>
                                      <p:to>
                                        <p:strVal val="visible"/>
                                      </p:to>
                                    </p:set>
                                    <p:animEffect transition="in" filter="fade">
                                      <p:cBhvr>
                                        <p:cTn id="7" dur="1000"/>
                                        <p:tgtEl>
                                          <p:spTgt spid="3164163"/>
                                        </p:tgtEl>
                                      </p:cBhvr>
                                    </p:animEffect>
                                    <p:anim calcmode="lin" valueType="num">
                                      <p:cBhvr>
                                        <p:cTn id="8" dur="1000" fill="hold"/>
                                        <p:tgtEl>
                                          <p:spTgt spid="3164163"/>
                                        </p:tgtEl>
                                        <p:attrNameLst>
                                          <p:attrName>ppt_x</p:attrName>
                                        </p:attrNameLst>
                                      </p:cBhvr>
                                      <p:tavLst>
                                        <p:tav tm="0">
                                          <p:val>
                                            <p:strVal val="#ppt_x"/>
                                          </p:val>
                                        </p:tav>
                                        <p:tav tm="100000">
                                          <p:val>
                                            <p:strVal val="#ppt_x"/>
                                          </p:val>
                                        </p:tav>
                                      </p:tavLst>
                                    </p:anim>
                                    <p:anim calcmode="lin" valueType="num">
                                      <p:cBhvr>
                                        <p:cTn id="9" dur="1000" fill="hold"/>
                                        <p:tgtEl>
                                          <p:spTgt spid="316416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164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290513" y="2257425"/>
            <a:ext cx="8034337" cy="3476625"/>
            <a:chOff x="720" y="1488"/>
            <a:chExt cx="5088" cy="2330"/>
          </a:xfrm>
        </p:grpSpPr>
        <p:pic>
          <p:nvPicPr>
            <p:cNvPr id="5132" name="Picture 3" descr="Camembertpolution"/>
            <p:cNvPicPr>
              <a:picLocks noChangeAspect="1" noChangeArrowheads="1"/>
            </p:cNvPicPr>
            <p:nvPr/>
          </p:nvPicPr>
          <p:blipFill>
            <a:blip r:embed="rId2">
              <a:extLst>
                <a:ext uri="{28A0092B-C50C-407E-A947-70E740481C1C}">
                  <a14:useLocalDpi xmlns:a14="http://schemas.microsoft.com/office/drawing/2010/main" val="0"/>
                </a:ext>
              </a:extLst>
            </a:blip>
            <a:srcRect l="14166" t="34444" r="2499" b="12222"/>
            <a:stretch>
              <a:fillRect/>
            </a:stretch>
          </p:blipFill>
          <p:spPr bwMode="auto">
            <a:xfrm>
              <a:off x="816" y="1488"/>
              <a:ext cx="480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 Box 4"/>
            <p:cNvSpPr txBox="1">
              <a:spLocks noChangeArrowheads="1"/>
            </p:cNvSpPr>
            <p:nvPr/>
          </p:nvSpPr>
          <p:spPr bwMode="auto">
            <a:xfrm>
              <a:off x="2112" y="1488"/>
              <a:ext cx="1872"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1600" b="1">
                  <a:solidFill>
                    <a:srgbClr val="FF9933"/>
                  </a:solidFill>
                </a:rPr>
                <a:t>Autres (incendies, </a:t>
              </a:r>
            </a:p>
            <a:p>
              <a:pPr algn="ctr"/>
              <a:r>
                <a:rPr lang="fr-FR" sz="1600" b="1">
                  <a:solidFill>
                    <a:srgbClr val="FF9933"/>
                  </a:solidFill>
                </a:rPr>
                <a:t>vidanges accidentelles…)</a:t>
              </a:r>
            </a:p>
            <a:p>
              <a:pPr algn="ctr"/>
              <a:r>
                <a:rPr lang="fr-FR" sz="1600" b="1">
                  <a:solidFill>
                    <a:srgbClr val="FF9933"/>
                  </a:solidFill>
                </a:rPr>
                <a:t>15 %</a:t>
              </a:r>
            </a:p>
          </p:txBody>
        </p:sp>
        <p:sp>
          <p:nvSpPr>
            <p:cNvPr id="5134" name="Text Box 5"/>
            <p:cNvSpPr txBox="1">
              <a:spLocks noChangeArrowheads="1"/>
            </p:cNvSpPr>
            <p:nvPr/>
          </p:nvSpPr>
          <p:spPr bwMode="auto">
            <a:xfrm>
              <a:off x="2160" y="3264"/>
              <a:ext cx="1872" cy="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1600" b="1">
                  <a:solidFill>
                    <a:srgbClr val="0099CC"/>
                  </a:solidFill>
                </a:rPr>
                <a:t>Mauvaise gestion </a:t>
              </a:r>
            </a:p>
            <a:p>
              <a:pPr algn="ctr"/>
              <a:r>
                <a:rPr lang="fr-FR" sz="1600" b="1">
                  <a:solidFill>
                    <a:srgbClr val="0099CC"/>
                  </a:solidFill>
                </a:rPr>
                <a:t>des emballages </a:t>
              </a:r>
            </a:p>
            <a:p>
              <a:pPr algn="ctr"/>
              <a:r>
                <a:rPr lang="fr-FR" sz="1600" b="1">
                  <a:solidFill>
                    <a:srgbClr val="0099CC"/>
                  </a:solidFill>
                </a:rPr>
                <a:t>18 %</a:t>
              </a:r>
            </a:p>
          </p:txBody>
        </p:sp>
        <p:sp>
          <p:nvSpPr>
            <p:cNvPr id="5135" name="Text Box 6"/>
            <p:cNvSpPr txBox="1">
              <a:spLocks noChangeArrowheads="1"/>
            </p:cNvSpPr>
            <p:nvPr/>
          </p:nvSpPr>
          <p:spPr bwMode="auto">
            <a:xfrm>
              <a:off x="720" y="2400"/>
              <a:ext cx="1488"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1600" b="1">
                  <a:solidFill>
                    <a:srgbClr val="39582E"/>
                  </a:solidFill>
                </a:rPr>
                <a:t>Vidange du pulvérisateur </a:t>
              </a:r>
            </a:p>
            <a:p>
              <a:pPr algn="ctr"/>
              <a:r>
                <a:rPr lang="fr-FR" sz="1600" b="1">
                  <a:solidFill>
                    <a:srgbClr val="39582E"/>
                  </a:solidFill>
                </a:rPr>
                <a:t>et lavage du matériel </a:t>
              </a:r>
            </a:p>
            <a:p>
              <a:pPr algn="ctr"/>
              <a:r>
                <a:rPr lang="fr-FR" sz="1600" b="1">
                  <a:solidFill>
                    <a:srgbClr val="39582E"/>
                  </a:solidFill>
                </a:rPr>
                <a:t>17 %</a:t>
              </a:r>
            </a:p>
          </p:txBody>
        </p:sp>
        <p:sp>
          <p:nvSpPr>
            <p:cNvPr id="5136" name="Text Box 7"/>
            <p:cNvSpPr txBox="1">
              <a:spLocks noChangeArrowheads="1"/>
            </p:cNvSpPr>
            <p:nvPr/>
          </p:nvSpPr>
          <p:spPr bwMode="auto">
            <a:xfrm>
              <a:off x="864" y="1776"/>
              <a:ext cx="1872"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1600" b="1">
                  <a:solidFill>
                    <a:srgbClr val="CC0000"/>
                  </a:solidFill>
                </a:rPr>
                <a:t>Renversement </a:t>
              </a:r>
            </a:p>
            <a:p>
              <a:pPr algn="ctr"/>
              <a:r>
                <a:rPr lang="fr-FR" sz="1600" b="1">
                  <a:solidFill>
                    <a:srgbClr val="CC0000"/>
                  </a:solidFill>
                </a:rPr>
                <a:t>de cuve pleine</a:t>
              </a:r>
            </a:p>
            <a:p>
              <a:pPr algn="ctr"/>
              <a:r>
                <a:rPr lang="fr-FR" sz="1600" b="1">
                  <a:solidFill>
                    <a:srgbClr val="CC0000"/>
                  </a:solidFill>
                </a:rPr>
                <a:t>4 %</a:t>
              </a:r>
            </a:p>
          </p:txBody>
        </p:sp>
        <p:sp>
          <p:nvSpPr>
            <p:cNvPr id="5137" name="Text Box 8"/>
            <p:cNvSpPr txBox="1">
              <a:spLocks noChangeArrowheads="1"/>
            </p:cNvSpPr>
            <p:nvPr/>
          </p:nvSpPr>
          <p:spPr bwMode="auto">
            <a:xfrm>
              <a:off x="3936" y="1584"/>
              <a:ext cx="1872"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1600" b="1">
                  <a:solidFill>
                    <a:srgbClr val="0099CC"/>
                  </a:solidFill>
                </a:rPr>
                <a:t>Mauvaise manipulation </a:t>
              </a:r>
            </a:p>
            <a:p>
              <a:pPr algn="ctr"/>
              <a:r>
                <a:rPr lang="fr-FR" sz="1600" b="1">
                  <a:solidFill>
                    <a:srgbClr val="0099CC"/>
                  </a:solidFill>
                </a:rPr>
                <a:t>de la préparation </a:t>
              </a:r>
            </a:p>
            <a:p>
              <a:pPr algn="ctr"/>
              <a:r>
                <a:rPr lang="fr-FR" sz="1600" b="1">
                  <a:solidFill>
                    <a:srgbClr val="0099CC"/>
                  </a:solidFill>
                </a:rPr>
                <a:t>des bouillies       </a:t>
              </a:r>
            </a:p>
            <a:p>
              <a:pPr algn="ctr"/>
              <a:r>
                <a:rPr lang="fr-FR" sz="1600" b="1">
                  <a:solidFill>
                    <a:srgbClr val="0099CC"/>
                  </a:solidFill>
                </a:rPr>
                <a:t>46 %</a:t>
              </a:r>
              <a:r>
                <a:rPr lang="fr-FR" sz="1600" b="1">
                  <a:solidFill>
                    <a:srgbClr val="00FFFF"/>
                  </a:solidFill>
                </a:rPr>
                <a:t> </a:t>
              </a:r>
            </a:p>
          </p:txBody>
        </p:sp>
      </p:grpSp>
      <p:sp>
        <p:nvSpPr>
          <p:cNvPr id="5123" name="Text Box 9"/>
          <p:cNvSpPr txBox="1">
            <a:spLocks noChangeArrowheads="1"/>
          </p:cNvSpPr>
          <p:nvPr/>
        </p:nvSpPr>
        <p:spPr bwMode="auto">
          <a:xfrm>
            <a:off x="1489640" y="5772150"/>
            <a:ext cx="45945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1000" i="1" dirty="0">
                <a:solidFill>
                  <a:schemeClr val="tx2">
                    <a:lumMod val="75000"/>
                  </a:schemeClr>
                </a:solidFill>
              </a:rPr>
              <a:t>Enquête en milieu agricole dont les données peuvent être extrapolées en ZNA</a:t>
            </a:r>
          </a:p>
        </p:txBody>
      </p:sp>
      <p:sp>
        <p:nvSpPr>
          <p:cNvPr id="5124" name="Rectangle 10"/>
          <p:cNvSpPr>
            <a:spLocks noChangeArrowheads="1"/>
          </p:cNvSpPr>
          <p:nvPr/>
        </p:nvSpPr>
        <p:spPr bwMode="auto">
          <a:xfrm>
            <a:off x="323850" y="1557338"/>
            <a:ext cx="87137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80975" indent="-180975" algn="ctr"/>
            <a:r>
              <a:rPr lang="fr-FR" sz="2800" b="1" dirty="0">
                <a:solidFill>
                  <a:schemeClr val="tx2">
                    <a:lumMod val="75000"/>
                  </a:schemeClr>
                </a:solidFill>
              </a:rPr>
              <a:t>2. Les pollutions ponctuelles</a:t>
            </a:r>
          </a:p>
        </p:txBody>
      </p:sp>
      <p:grpSp>
        <p:nvGrpSpPr>
          <p:cNvPr id="3" name="Group 11"/>
          <p:cNvGrpSpPr>
            <a:grpSpLocks/>
          </p:cNvGrpSpPr>
          <p:nvPr/>
        </p:nvGrpSpPr>
        <p:grpSpPr bwMode="auto">
          <a:xfrm>
            <a:off x="395288" y="2322512"/>
            <a:ext cx="7788276" cy="3327400"/>
            <a:chOff x="249" y="1480"/>
            <a:chExt cx="4906" cy="2096"/>
          </a:xfrm>
        </p:grpSpPr>
        <p:sp>
          <p:nvSpPr>
            <p:cNvPr id="5127" name="Rectangle 12"/>
            <p:cNvSpPr>
              <a:spLocks noChangeArrowheads="1"/>
            </p:cNvSpPr>
            <p:nvPr/>
          </p:nvSpPr>
          <p:spPr bwMode="auto">
            <a:xfrm>
              <a:off x="3605" y="1480"/>
              <a:ext cx="1543" cy="680"/>
            </a:xfrm>
            <a:prstGeom prst="rect">
              <a:avLst/>
            </a:prstGeom>
            <a:noFill/>
            <a:ln w="38100">
              <a:solidFill>
                <a:srgbClr val="337D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5128" name="Rectangle 13"/>
            <p:cNvSpPr>
              <a:spLocks noChangeArrowheads="1"/>
            </p:cNvSpPr>
            <p:nvPr/>
          </p:nvSpPr>
          <p:spPr bwMode="auto">
            <a:xfrm>
              <a:off x="249" y="2206"/>
              <a:ext cx="1360" cy="725"/>
            </a:xfrm>
            <a:prstGeom prst="rect">
              <a:avLst/>
            </a:prstGeom>
            <a:noFill/>
            <a:ln w="38100">
              <a:solidFill>
                <a:srgbClr val="337D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5129" name="Text Box 14"/>
            <p:cNvSpPr txBox="1">
              <a:spLocks noChangeArrowheads="1"/>
            </p:cNvSpPr>
            <p:nvPr/>
          </p:nvSpPr>
          <p:spPr bwMode="auto">
            <a:xfrm>
              <a:off x="3242" y="3130"/>
              <a:ext cx="191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sz="2000" b="1" dirty="0">
                  <a:solidFill>
                    <a:srgbClr val="337D33"/>
                  </a:solidFill>
                </a:rPr>
                <a:t>EFFLUENTS </a:t>
              </a:r>
            </a:p>
            <a:p>
              <a:pPr algn="ctr" eaLnBrk="1" hangingPunct="1"/>
              <a:r>
                <a:rPr lang="fr-FR" sz="2000" b="1" dirty="0" err="1">
                  <a:solidFill>
                    <a:srgbClr val="337D33"/>
                  </a:solidFill>
                </a:rPr>
                <a:t>phytopharmaceutiqueS</a:t>
              </a:r>
              <a:endParaRPr lang="en-US" sz="2000" b="1" dirty="0">
                <a:solidFill>
                  <a:srgbClr val="337D33"/>
                </a:solidFill>
              </a:endParaRPr>
            </a:p>
          </p:txBody>
        </p:sp>
        <p:cxnSp>
          <p:nvCxnSpPr>
            <p:cNvPr id="5130" name="AutoShape 15"/>
            <p:cNvCxnSpPr>
              <a:cxnSpLocks noChangeShapeType="1"/>
            </p:cNvCxnSpPr>
            <p:nvPr/>
          </p:nvCxnSpPr>
          <p:spPr bwMode="auto">
            <a:xfrm rot="16200000" flipH="1">
              <a:off x="2260" y="1612"/>
              <a:ext cx="602" cy="3275"/>
            </a:xfrm>
            <a:prstGeom prst="bentConnector3">
              <a:avLst>
                <a:gd name="adj1" fmla="val 152919"/>
              </a:avLst>
            </a:prstGeom>
            <a:noFill/>
            <a:ln w="28575">
              <a:solidFill>
                <a:srgbClr val="337D33"/>
              </a:solidFill>
              <a:miter lim="800000"/>
              <a:headEnd/>
              <a:tailEnd type="triangle" w="med" len="med"/>
            </a:ln>
            <a:extLst>
              <a:ext uri="{909E8E84-426E-40DD-AFC4-6F175D3DCCD1}">
                <a14:hiddenFill xmlns:a14="http://schemas.microsoft.com/office/drawing/2010/main">
                  <a:noFill/>
                </a14:hiddenFill>
              </a:ext>
            </a:extLst>
          </p:spPr>
        </p:cxnSp>
        <p:cxnSp>
          <p:nvCxnSpPr>
            <p:cNvPr id="5131" name="AutoShape 16"/>
            <p:cNvCxnSpPr>
              <a:cxnSpLocks noChangeShapeType="1"/>
              <a:stCxn id="5127" idx="2"/>
            </p:cNvCxnSpPr>
            <p:nvPr/>
          </p:nvCxnSpPr>
          <p:spPr bwMode="auto">
            <a:xfrm>
              <a:off x="4377" y="2160"/>
              <a:ext cx="4" cy="948"/>
            </a:xfrm>
            <a:prstGeom prst="straightConnector1">
              <a:avLst/>
            </a:prstGeom>
            <a:noFill/>
            <a:ln w="28575">
              <a:solidFill>
                <a:srgbClr val="337D33"/>
              </a:solidFill>
              <a:round/>
              <a:headEnd/>
              <a:tailEnd type="triangle" w="med" len="med"/>
            </a:ln>
            <a:extLst>
              <a:ext uri="{909E8E84-426E-40DD-AFC4-6F175D3DCCD1}">
                <a14:hiddenFill xmlns:a14="http://schemas.microsoft.com/office/drawing/2010/main">
                  <a:noFill/>
                </a14:hiddenFill>
              </a:ext>
            </a:extLst>
          </p:spPr>
        </p:cxnSp>
      </p:grpSp>
      <p:sp>
        <p:nvSpPr>
          <p:cNvPr id="2" name="Titre 1"/>
          <p:cNvSpPr>
            <a:spLocks noGrp="1"/>
          </p:cNvSpPr>
          <p:nvPr>
            <p:ph type="title"/>
          </p:nvPr>
        </p:nvSpPr>
        <p:spPr/>
        <p:txBody>
          <a:bodyPr/>
          <a:lstStyle/>
          <a:p>
            <a:r>
              <a:rPr lang="fr-FR" dirty="0"/>
              <a:t>Focus : Pollution des eaux</a:t>
            </a:r>
          </a:p>
        </p:txBody>
      </p:sp>
      <p:sp>
        <p:nvSpPr>
          <p:cNvPr id="4" name="Espace réservé du numéro de diapositive 3"/>
          <p:cNvSpPr>
            <a:spLocks noGrp="1"/>
          </p:cNvSpPr>
          <p:nvPr>
            <p:ph type="sldNum" sz="quarter" idx="12"/>
          </p:nvPr>
        </p:nvSpPr>
        <p:spPr/>
        <p:txBody>
          <a:bodyPr/>
          <a:lstStyle/>
          <a:p>
            <a:fld id="{8B13EB61-258A-47F8-858C-E7CA6193F3B7}" type="slidenum">
              <a:rPr lang="fr-FR" smtClean="0"/>
              <a:t>16</a:t>
            </a:fld>
            <a:endParaRPr lang="fr-FR"/>
          </a:p>
        </p:txBody>
      </p:sp>
    </p:spTree>
    <p:extLst>
      <p:ext uri="{BB962C8B-B14F-4D97-AF65-F5344CB8AC3E}">
        <p14:creationId xmlns:p14="http://schemas.microsoft.com/office/powerpoint/2010/main" val="3440872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393942" y="214312"/>
            <a:ext cx="6986370" cy="869025"/>
          </a:xfrm>
        </p:spPr>
        <p:txBody>
          <a:bodyPr>
            <a:normAutofit/>
          </a:bodyPr>
          <a:lstStyle/>
          <a:p>
            <a:pPr eaLnBrk="1" hangingPunct="1"/>
            <a:r>
              <a:rPr lang="fr-FR" sz="3200" dirty="0"/>
              <a:t>Article 5 préparation des bouillies</a:t>
            </a:r>
          </a:p>
        </p:txBody>
      </p:sp>
      <p:sp>
        <p:nvSpPr>
          <p:cNvPr id="23555" name="Espace réservé du contenu 2"/>
          <p:cNvSpPr>
            <a:spLocks noGrp="1"/>
          </p:cNvSpPr>
          <p:nvPr>
            <p:ph idx="1"/>
          </p:nvPr>
        </p:nvSpPr>
        <p:spPr>
          <a:xfrm>
            <a:off x="381000" y="1428750"/>
            <a:ext cx="8534400" cy="4267200"/>
          </a:xfrm>
        </p:spPr>
        <p:txBody>
          <a:bodyPr/>
          <a:lstStyle/>
          <a:p>
            <a:pPr eaLnBrk="1" hangingPunct="1"/>
            <a:r>
              <a:rPr lang="fr-FR" dirty="0"/>
              <a:t>Protection du réseau au remplissage</a:t>
            </a:r>
          </a:p>
          <a:p>
            <a:pPr eaLnBrk="1" hangingPunct="1"/>
            <a:r>
              <a:rPr lang="fr-FR" dirty="0"/>
              <a:t>Maîtrise des débordements</a:t>
            </a:r>
          </a:p>
          <a:p>
            <a:pPr eaLnBrk="1" hangingPunct="1"/>
            <a:r>
              <a:rPr lang="fr-FR" dirty="0"/>
              <a:t>Rinçage des EVPP de liquides et vidage dans la cuve</a:t>
            </a:r>
          </a:p>
          <a:p>
            <a:pPr eaLnBrk="1" hangingPunct="1"/>
            <a:r>
              <a:rPr lang="fr-FR" dirty="0"/>
              <a:t>Port d’EPI (combinaison, gants, bottes, lunettes)</a:t>
            </a:r>
          </a:p>
          <a:p>
            <a:pPr eaLnBrk="1" hangingPunct="1"/>
            <a:endParaRPr lang="fr-FR" dirty="0"/>
          </a:p>
          <a:p>
            <a:pPr eaLnBrk="1" hangingPunct="1"/>
            <a:endParaRPr lang="fr-FR" dirty="0"/>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17</a:t>
            </a:fld>
            <a:endParaRPr lang="fr-FR"/>
          </a:p>
        </p:txBody>
      </p:sp>
      <p:pic>
        <p:nvPicPr>
          <p:cNvPr id="23556" name="Image 3" descr="EPI 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803319"/>
            <a:ext cx="3571875"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275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351001" y="76199"/>
            <a:ext cx="8610600" cy="1066801"/>
          </a:xfrm>
        </p:spPr>
        <p:txBody>
          <a:bodyPr/>
          <a:lstStyle/>
          <a:p>
            <a:pPr eaLnBrk="1" hangingPunct="1"/>
            <a:r>
              <a:rPr lang="fr-FR" dirty="0"/>
              <a:t>Article 6 : les fonds de cuve</a:t>
            </a:r>
          </a:p>
        </p:txBody>
      </p:sp>
      <p:sp>
        <p:nvSpPr>
          <p:cNvPr id="24579" name="Espace réservé du contenu 2"/>
          <p:cNvSpPr>
            <a:spLocks noGrp="1"/>
          </p:cNvSpPr>
          <p:nvPr>
            <p:ph idx="1"/>
          </p:nvPr>
        </p:nvSpPr>
        <p:spPr>
          <a:xfrm>
            <a:off x="381000" y="1143000"/>
            <a:ext cx="8534400" cy="4267200"/>
          </a:xfrm>
        </p:spPr>
        <p:txBody>
          <a:bodyPr/>
          <a:lstStyle/>
          <a:p>
            <a:pPr eaLnBrk="1" hangingPunct="1"/>
            <a:r>
              <a:rPr lang="fr-FR" sz="2800" dirty="0"/>
              <a:t>Épandage sur la parcelle si dilution ≥ 5 fois (jusqu’à désamorçage ci-dessous)</a:t>
            </a:r>
          </a:p>
          <a:p>
            <a:pPr marL="342900" lvl="1" indent="-342900">
              <a:buFontTx/>
              <a:buChar char="•"/>
            </a:pPr>
            <a:r>
              <a:rPr lang="fr-FR" dirty="0"/>
              <a:t>La dose finale appliquée ne doit pas dépasser la dose maximale autorisée pour l’usage considéré</a:t>
            </a:r>
          </a:p>
          <a:p>
            <a:pPr eaLnBrk="1" hangingPunct="1"/>
            <a:r>
              <a:rPr lang="fr-FR" sz="2800" dirty="0"/>
              <a:t>Vidange sur la parcelle si concentration substance active </a:t>
            </a:r>
            <a:r>
              <a:rPr lang="fr-FR" sz="2800" dirty="0" smtClean="0"/>
              <a:t>≤ </a:t>
            </a:r>
            <a:r>
              <a:rPr lang="fr-FR" sz="2800" dirty="0"/>
              <a:t>100 fois la bouillie primaire (après au moins un rinçage et un épandage)</a:t>
            </a:r>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18</a:t>
            </a:fld>
            <a:endParaRPr lang="fr-FR"/>
          </a:p>
        </p:txBody>
      </p:sp>
      <p:pic>
        <p:nvPicPr>
          <p:cNvPr id="24580" name="Picture 2" descr="http://www.hardi-fr.com/upload/images/fr/products/automoteurs/alpha-easy-drive-2_small_ne_446x3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581128"/>
            <a:ext cx="2469943"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381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304800" y="304800"/>
            <a:ext cx="5624513" cy="1266825"/>
          </a:xfrm>
        </p:spPr>
        <p:txBody>
          <a:bodyPr>
            <a:normAutofit fontScale="90000"/>
          </a:bodyPr>
          <a:lstStyle/>
          <a:p>
            <a:pPr eaLnBrk="1" hangingPunct="1"/>
            <a:r>
              <a:rPr lang="fr-FR" sz="3600"/>
              <a:t>Conditions pour l’épandage, </a:t>
            </a:r>
            <a:br>
              <a:rPr lang="fr-FR" sz="3600"/>
            </a:br>
            <a:r>
              <a:rPr lang="fr-FR" sz="3600"/>
              <a:t>le vidage ou le rinçage </a:t>
            </a:r>
          </a:p>
        </p:txBody>
      </p:sp>
      <p:sp>
        <p:nvSpPr>
          <p:cNvPr id="3" name="Espace réservé du contenu 2"/>
          <p:cNvSpPr>
            <a:spLocks noGrp="1"/>
          </p:cNvSpPr>
          <p:nvPr>
            <p:ph idx="1"/>
          </p:nvPr>
        </p:nvSpPr>
        <p:spPr>
          <a:xfrm>
            <a:off x="381000" y="1876425"/>
            <a:ext cx="8534400" cy="4267200"/>
          </a:xfrm>
        </p:spPr>
        <p:txBody>
          <a:bodyPr/>
          <a:lstStyle/>
          <a:p>
            <a:pPr eaLnBrk="1" hangingPunct="1">
              <a:defRPr/>
            </a:pPr>
            <a:r>
              <a:rPr lang="fr-FR" b="1" dirty="0">
                <a:effectLst>
                  <a:outerShdw blurRad="38100" dist="38100" dir="2700000" algn="tl">
                    <a:srgbClr val="000000">
                      <a:alpha val="43137"/>
                    </a:srgbClr>
                  </a:outerShdw>
                </a:effectLst>
              </a:rPr>
              <a:t>Annexe 1 arrêté 2006 :</a:t>
            </a:r>
          </a:p>
          <a:p>
            <a:pPr lvl="1" eaLnBrk="1" hangingPunct="1">
              <a:defRPr/>
            </a:pPr>
            <a:r>
              <a:rPr lang="fr-FR" u="sng" dirty="0"/>
              <a:t>Localisation :</a:t>
            </a:r>
          </a:p>
          <a:p>
            <a:pPr lvl="2" eaLnBrk="1" hangingPunct="1">
              <a:defRPr/>
            </a:pPr>
            <a:r>
              <a:rPr lang="fr-FR" dirty="0"/>
              <a:t>&gt; 50 mètres des points d’eau</a:t>
            </a:r>
          </a:p>
          <a:p>
            <a:pPr lvl="2" eaLnBrk="1" hangingPunct="1">
              <a:defRPr/>
            </a:pPr>
            <a:r>
              <a:rPr lang="fr-FR" dirty="0"/>
              <a:t>&gt; 100 mètres des baignades, piscicultures, prélèvements d’eau pour la consommation</a:t>
            </a:r>
          </a:p>
          <a:p>
            <a:pPr lvl="1" eaLnBrk="1" hangingPunct="1">
              <a:defRPr/>
            </a:pPr>
            <a:r>
              <a:rPr lang="fr-FR" dirty="0"/>
              <a:t>Interdit sur sols gelés, enneigés, en pente si sol saturé ou en période de précipitations</a:t>
            </a:r>
          </a:p>
          <a:p>
            <a:pPr lvl="1" eaLnBrk="1" hangingPunct="1">
              <a:defRPr/>
            </a:pPr>
            <a:r>
              <a:rPr lang="fr-FR" u="sng" dirty="0"/>
              <a:t>Fréquence :</a:t>
            </a:r>
          </a:p>
          <a:p>
            <a:pPr lvl="2" eaLnBrk="1" hangingPunct="1">
              <a:defRPr/>
            </a:pPr>
            <a:r>
              <a:rPr lang="fr-FR" dirty="0"/>
              <a:t>Possible 1 fois / an pour une même surface</a:t>
            </a:r>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19</a:t>
            </a:fld>
            <a:endParaRPr lang="fr-FR"/>
          </a:p>
        </p:txBody>
      </p:sp>
      <p:pic>
        <p:nvPicPr>
          <p:cNvPr id="25604" name="Picture 2" descr="http://www.eau21.ch/images/photos%20Mavinga/epand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0"/>
            <a:ext cx="33528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018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304800" y="304800"/>
            <a:ext cx="8610600" cy="1324000"/>
          </a:xfrm>
        </p:spPr>
        <p:txBody>
          <a:bodyPr/>
          <a:lstStyle/>
          <a:p>
            <a:pPr eaLnBrk="1" hangingPunct="1"/>
            <a:r>
              <a:rPr lang="fr-FR" dirty="0"/>
              <a:t>Principe de base pour un</a:t>
            </a:r>
            <a:br>
              <a:rPr lang="fr-FR" dirty="0"/>
            </a:br>
            <a:r>
              <a:rPr lang="fr-FR" dirty="0"/>
              <a:t>déchet dangereux</a:t>
            </a:r>
          </a:p>
        </p:txBody>
      </p:sp>
      <p:sp>
        <p:nvSpPr>
          <p:cNvPr id="28675" name="Espace réservé du contenu 2"/>
          <p:cNvSpPr>
            <a:spLocks noGrp="1"/>
          </p:cNvSpPr>
          <p:nvPr>
            <p:ph idx="1"/>
          </p:nvPr>
        </p:nvSpPr>
        <p:spPr>
          <a:xfrm>
            <a:off x="381000" y="1676400"/>
            <a:ext cx="8534400" cy="2538413"/>
          </a:xfrm>
        </p:spPr>
        <p:txBody>
          <a:bodyPr/>
          <a:lstStyle/>
          <a:p>
            <a:pPr eaLnBrk="1" hangingPunct="1"/>
            <a:r>
              <a:rPr lang="fr-FR"/>
              <a:t>Élimination en installation classée et agréées pour recevoir et traiter ce type de déchets</a:t>
            </a:r>
          </a:p>
          <a:p>
            <a:pPr eaLnBrk="1" hangingPunct="1"/>
            <a:r>
              <a:rPr lang="fr-FR"/>
              <a:t>Coordonnées à obtenir auprès des agences françaises de l’eau</a:t>
            </a:r>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2</a:t>
            </a:fld>
            <a:endParaRPr lang="fr-FR"/>
          </a:p>
        </p:txBody>
      </p:sp>
      <p:pic>
        <p:nvPicPr>
          <p:cNvPr id="28676" name="Image 3" descr="Poubel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4143375"/>
            <a:ext cx="93345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77" name="Connecteur droit 5"/>
          <p:cNvCxnSpPr>
            <a:cxnSpLocks noChangeShapeType="1"/>
          </p:cNvCxnSpPr>
          <p:nvPr/>
        </p:nvCxnSpPr>
        <p:spPr bwMode="auto">
          <a:xfrm rot="16200000" flipH="1">
            <a:off x="607219" y="4536281"/>
            <a:ext cx="2143125" cy="1071563"/>
          </a:xfrm>
          <a:prstGeom prst="line">
            <a:avLst/>
          </a:prstGeom>
          <a:noFill/>
          <a:ln w="38100" algn="ctr">
            <a:solidFill>
              <a:srgbClr val="FF0000"/>
            </a:solidFill>
            <a:miter lim="800000"/>
            <a:headEnd/>
            <a:tailEnd/>
          </a:ln>
          <a:extLst>
            <a:ext uri="{909E8E84-426E-40DD-AFC4-6F175D3DCCD1}">
              <a14:hiddenFill xmlns:a14="http://schemas.microsoft.com/office/drawing/2010/main">
                <a:noFill/>
              </a14:hiddenFill>
            </a:ext>
          </a:extLst>
        </p:spPr>
      </p:cxnSp>
      <p:cxnSp>
        <p:nvCxnSpPr>
          <p:cNvPr id="28678" name="Connecteur droit 7"/>
          <p:cNvCxnSpPr>
            <a:cxnSpLocks noChangeShapeType="1"/>
          </p:cNvCxnSpPr>
          <p:nvPr/>
        </p:nvCxnSpPr>
        <p:spPr bwMode="auto">
          <a:xfrm rot="5400000">
            <a:off x="678657" y="4536281"/>
            <a:ext cx="2000250" cy="1071563"/>
          </a:xfrm>
          <a:prstGeom prst="line">
            <a:avLst/>
          </a:prstGeom>
          <a:noFill/>
          <a:ln w="38100" algn="ctr">
            <a:solidFill>
              <a:srgbClr val="FF0000"/>
            </a:solidFill>
            <a:miter lim="800000"/>
            <a:headEnd/>
            <a:tailEnd/>
          </a:ln>
          <a:extLst>
            <a:ext uri="{909E8E84-426E-40DD-AFC4-6F175D3DCCD1}">
              <a14:hiddenFill xmlns:a14="http://schemas.microsoft.com/office/drawing/2010/main">
                <a:noFill/>
              </a14:hiddenFill>
            </a:ext>
          </a:extLst>
        </p:spPr>
      </p:cxnSp>
      <p:sp>
        <p:nvSpPr>
          <p:cNvPr id="28679" name="Flèche droite 11"/>
          <p:cNvSpPr>
            <a:spLocks noChangeArrowheads="1"/>
          </p:cNvSpPr>
          <p:nvPr/>
        </p:nvSpPr>
        <p:spPr bwMode="auto">
          <a:xfrm>
            <a:off x="2643188" y="4786313"/>
            <a:ext cx="2214562" cy="500062"/>
          </a:xfrm>
          <a:prstGeom prst="rightArrow">
            <a:avLst>
              <a:gd name="adj1" fmla="val 50000"/>
              <a:gd name="adj2" fmla="val 50006"/>
            </a:avLst>
          </a:prstGeom>
          <a:solidFill>
            <a:srgbClr val="00FF00"/>
          </a:solidFill>
          <a:ln w="9525" algn="ctr">
            <a:solidFill>
              <a:schemeClr val="tx1"/>
            </a:solidFill>
            <a:miter lim="800000"/>
            <a:headEnd/>
            <a:tailEnd/>
          </a:ln>
        </p:spPr>
        <p:txBody>
          <a:bodyPr wrap="none"/>
          <a:lstStyle/>
          <a:p>
            <a:endParaRPr lang="fr-FR" sz="2800">
              <a:solidFill>
                <a:srgbClr val="000000"/>
              </a:solidFill>
              <a:latin typeface="Times New Roman" pitchFamily="18" charset="0"/>
              <a:cs typeface="Arial" charset="0"/>
            </a:endParaRPr>
          </a:p>
        </p:txBody>
      </p:sp>
      <p:pic>
        <p:nvPicPr>
          <p:cNvPr id="28680" name="Image 12" descr="Us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4143375"/>
            <a:ext cx="314325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812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a:t>Rappel </a:t>
            </a:r>
          </a:p>
        </p:txBody>
      </p:sp>
      <p:sp>
        <p:nvSpPr>
          <p:cNvPr id="4" name="Espace réservé du contenu 3"/>
          <p:cNvSpPr>
            <a:spLocks noGrp="1"/>
          </p:cNvSpPr>
          <p:nvPr>
            <p:ph idx="1"/>
          </p:nvPr>
        </p:nvSpPr>
        <p:spPr/>
        <p:txBody>
          <a:bodyPr/>
          <a:lstStyle/>
          <a:p>
            <a:pPr marL="342900" lvl="1" indent="-342900">
              <a:buFontTx/>
              <a:buChar char="•"/>
            </a:pPr>
            <a:r>
              <a:rPr lang="fr-FR" sz="3200" dirty="0"/>
              <a:t>Il est conseillé de rincer le plus tôt possible pour éviter des dépôts pouvant boucher les filtres et les buses  ainsi que d’éventuels problèmes de phytotoxicité si des résidus ont séché dans la cuve.</a:t>
            </a:r>
          </a:p>
          <a:p>
            <a:endParaRPr lang="fr-FR" sz="4000" dirty="0"/>
          </a:p>
        </p:txBody>
      </p:sp>
      <p:sp>
        <p:nvSpPr>
          <p:cNvPr id="3" name="Espace réservé du numéro de diapositive 2"/>
          <p:cNvSpPr>
            <a:spLocks noGrp="1"/>
          </p:cNvSpPr>
          <p:nvPr>
            <p:ph type="sldNum" sz="quarter" idx="12"/>
          </p:nvPr>
        </p:nvSpPr>
        <p:spPr/>
        <p:txBody>
          <a:bodyPr/>
          <a:lstStyle/>
          <a:p>
            <a:fld id="{8B13EB61-258A-47F8-858C-E7CA6193F3B7}" type="slidenum">
              <a:rPr lang="fr-FR" smtClean="0"/>
              <a:t>20</a:t>
            </a:fld>
            <a:endParaRPr lang="fr-FR"/>
          </a:p>
        </p:txBody>
      </p:sp>
    </p:spTree>
    <p:extLst>
      <p:ext uri="{BB962C8B-B14F-4D97-AF65-F5344CB8AC3E}">
        <p14:creationId xmlns:p14="http://schemas.microsoft.com/office/powerpoint/2010/main" val="1735600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04800"/>
            <a:ext cx="8610600" cy="1324000"/>
          </a:xfrm>
        </p:spPr>
        <p:txBody>
          <a:bodyPr/>
          <a:lstStyle/>
          <a:p>
            <a:r>
              <a:rPr lang="fr-FR" dirty="0"/>
              <a:t>Autre possibilité règlementaire de gestion des fonds de cuve</a:t>
            </a:r>
          </a:p>
        </p:txBody>
      </p:sp>
      <p:sp>
        <p:nvSpPr>
          <p:cNvPr id="3" name="Espace réservé du contenu 2"/>
          <p:cNvSpPr>
            <a:spLocks noGrp="1"/>
          </p:cNvSpPr>
          <p:nvPr>
            <p:ph idx="1"/>
          </p:nvPr>
        </p:nvSpPr>
        <p:spPr>
          <a:xfrm>
            <a:off x="381000" y="1676400"/>
            <a:ext cx="8534400" cy="2400672"/>
          </a:xfrm>
        </p:spPr>
        <p:txBody>
          <a:bodyPr/>
          <a:lstStyle/>
          <a:p>
            <a:r>
              <a:rPr lang="fr-FR" dirty="0"/>
              <a:t>Élimination avec un système de traitement des effluents phytopharmaceutiques reconnu ou par la filière des déchets dangereux</a:t>
            </a:r>
          </a:p>
        </p:txBody>
      </p:sp>
      <p:sp>
        <p:nvSpPr>
          <p:cNvPr id="4" name="Espace réservé du numéro de diapositive 3"/>
          <p:cNvSpPr>
            <a:spLocks noGrp="1"/>
          </p:cNvSpPr>
          <p:nvPr>
            <p:ph type="sldNum" sz="quarter" idx="12"/>
          </p:nvPr>
        </p:nvSpPr>
        <p:spPr/>
        <p:txBody>
          <a:bodyPr/>
          <a:lstStyle/>
          <a:p>
            <a:fld id="{8B13EB61-258A-47F8-858C-E7CA6193F3B7}" type="slidenum">
              <a:rPr lang="fr-FR" smtClean="0"/>
              <a:t>21</a:t>
            </a:fld>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170" y="3772716"/>
            <a:ext cx="3014090" cy="206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72716"/>
            <a:ext cx="3024336" cy="2046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264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pPr marL="381000" indent="-381000">
              <a:defRPr/>
            </a:pPr>
            <a:r>
              <a:rPr lang="fr-FR" sz="2800" b="1" dirty="0"/>
              <a:t>Bulletin Officiel du MEDAD du 15 mars 2007</a:t>
            </a:r>
          </a:p>
          <a:p>
            <a:pPr marL="781050" lvl="1" indent="-381000">
              <a:defRPr/>
            </a:pPr>
            <a:r>
              <a:rPr lang="fr-FR" sz="2000" b="1" dirty="0"/>
              <a:t>L</a:t>
            </a:r>
            <a:r>
              <a:rPr lang="fr-FR" sz="2000" dirty="0"/>
              <a:t>iste des procédés reconnus efficaces pour le traitement des effluents phytopharmaceutiques</a:t>
            </a:r>
          </a:p>
          <a:p>
            <a:pPr marL="381000" indent="-381000">
              <a:defRPr/>
            </a:pPr>
            <a:r>
              <a:rPr lang="fr-FR" sz="2800" b="1" dirty="0"/>
              <a:t>Article 5 du Code des Marchés Publics</a:t>
            </a:r>
          </a:p>
          <a:p>
            <a:pPr marL="381000" indent="-381000">
              <a:defRPr/>
            </a:pPr>
            <a:r>
              <a:rPr lang="fr-FR" sz="2800" dirty="0"/>
              <a:t>Prise en compte des objectifs de développement durable  </a:t>
            </a:r>
          </a:p>
          <a:p>
            <a:pPr marL="781050" lvl="1" indent="-381000">
              <a:defRPr/>
            </a:pPr>
            <a:r>
              <a:rPr lang="fr-FR" sz="2000" b="1" i="1" dirty="0"/>
              <a:t>„</a:t>
            </a:r>
            <a:r>
              <a:rPr lang="fr-FR" sz="2400" b="1" i="1" dirty="0"/>
              <a:t>I</a:t>
            </a:r>
            <a:r>
              <a:rPr lang="fr-FR" sz="2400" i="1" dirty="0"/>
              <a:t>l pourra être demandé au candidat d‘argumenter sur sa contribution au développement durable de sa proposition“</a:t>
            </a:r>
          </a:p>
          <a:p>
            <a:endParaRPr lang="fr-FR" sz="3600" dirty="0"/>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22</a:t>
            </a:fld>
            <a:endParaRPr lang="fr-FR"/>
          </a:p>
        </p:txBody>
      </p:sp>
    </p:spTree>
    <p:extLst>
      <p:ext uri="{BB962C8B-B14F-4D97-AF65-F5344CB8AC3E}">
        <p14:creationId xmlns:p14="http://schemas.microsoft.com/office/powerpoint/2010/main" val="37919156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Systèmes reconnus</a:t>
            </a:r>
          </a:p>
        </p:txBody>
      </p:sp>
      <p:sp>
        <p:nvSpPr>
          <p:cNvPr id="3" name="Espace réservé du numéro de diapositive 2"/>
          <p:cNvSpPr>
            <a:spLocks noGrp="1"/>
          </p:cNvSpPr>
          <p:nvPr>
            <p:ph type="sldNum" sz="quarter" idx="12"/>
          </p:nvPr>
        </p:nvSpPr>
        <p:spPr/>
        <p:txBody>
          <a:bodyPr/>
          <a:lstStyle/>
          <a:p>
            <a:fld id="{8B13EB61-258A-47F8-858C-E7CA6193F3B7}" type="slidenum">
              <a:rPr lang="fr-FR" smtClean="0"/>
              <a:t>23</a:t>
            </a:fld>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446" y="1340768"/>
            <a:ext cx="2695908" cy="197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7979" y="1751726"/>
            <a:ext cx="3160365" cy="195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1483643" y="3356992"/>
            <a:ext cx="1919115" cy="400110"/>
          </a:xfrm>
          <a:prstGeom prst="rect">
            <a:avLst/>
          </a:prstGeom>
          <a:noFill/>
        </p:spPr>
        <p:txBody>
          <a:bodyPr wrap="none" rtlCol="0">
            <a:spAutoFit/>
          </a:bodyPr>
          <a:lstStyle/>
          <a:p>
            <a:r>
              <a:rPr lang="fr-FR" sz="2000" dirty="0">
                <a:solidFill>
                  <a:schemeClr val="tx2">
                    <a:lumMod val="75000"/>
                  </a:schemeClr>
                </a:solidFill>
              </a:rPr>
              <a:t>Système hors sol</a:t>
            </a:r>
          </a:p>
        </p:txBody>
      </p:sp>
      <p:sp>
        <p:nvSpPr>
          <p:cNvPr id="7" name="ZoneTexte 6"/>
          <p:cNvSpPr txBox="1"/>
          <p:nvPr/>
        </p:nvSpPr>
        <p:spPr>
          <a:xfrm>
            <a:off x="5175090" y="3999646"/>
            <a:ext cx="1826141" cy="400110"/>
          </a:xfrm>
          <a:prstGeom prst="rect">
            <a:avLst/>
          </a:prstGeom>
          <a:noFill/>
        </p:spPr>
        <p:txBody>
          <a:bodyPr wrap="none" rtlCol="0">
            <a:spAutoFit/>
          </a:bodyPr>
          <a:lstStyle/>
          <a:p>
            <a:r>
              <a:rPr lang="fr-FR" sz="2000" dirty="0">
                <a:solidFill>
                  <a:schemeClr val="tx2">
                    <a:lumMod val="75000"/>
                  </a:schemeClr>
                </a:solidFill>
              </a:rPr>
              <a:t>Système enterré</a:t>
            </a:r>
          </a:p>
        </p:txBody>
      </p:sp>
      <p:pic>
        <p:nvPicPr>
          <p:cNvPr id="8" name="Picture 8" descr="IMG_1191 (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2473" y="4641089"/>
            <a:ext cx="2046287" cy="1535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791824" y="6302067"/>
            <a:ext cx="1915909" cy="400110"/>
          </a:xfrm>
          <a:prstGeom prst="rect">
            <a:avLst/>
          </a:prstGeom>
          <a:noFill/>
        </p:spPr>
        <p:txBody>
          <a:bodyPr wrap="none" rtlCol="0">
            <a:spAutoFit/>
          </a:bodyPr>
          <a:lstStyle/>
          <a:p>
            <a:r>
              <a:rPr lang="fr-FR" sz="2000" dirty="0">
                <a:solidFill>
                  <a:schemeClr val="tx2">
                    <a:lumMod val="75000"/>
                  </a:schemeClr>
                </a:solidFill>
              </a:rPr>
              <a:t>Adapté aux 3D ?</a:t>
            </a:r>
          </a:p>
        </p:txBody>
      </p:sp>
      <p:pic>
        <p:nvPicPr>
          <p:cNvPr id="10" name="Picture 4" descr="http://www.staphyt.fr/staphyt/images/evapophyt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354" y="3861048"/>
            <a:ext cx="2791668" cy="208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6"/>
          <p:cNvSpPr txBox="1">
            <a:spLocks noChangeArrowheads="1"/>
          </p:cNvSpPr>
          <p:nvPr/>
        </p:nvSpPr>
        <p:spPr bwMode="auto">
          <a:xfrm>
            <a:off x="2643188" y="4214813"/>
            <a:ext cx="1274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solidFill>
                  <a:srgbClr val="FFFFFF"/>
                </a:solidFill>
              </a:rPr>
              <a:t>Evapophyt</a:t>
            </a:r>
          </a:p>
        </p:txBody>
      </p:sp>
    </p:spTree>
    <p:extLst>
      <p:ext uri="{BB962C8B-B14F-4D97-AF65-F5344CB8AC3E}">
        <p14:creationId xmlns:p14="http://schemas.microsoft.com/office/powerpoint/2010/main" val="4221092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654" y="4149080"/>
            <a:ext cx="3302790" cy="2212869"/>
          </a:xfrm>
          <a:prstGeom prst="rect">
            <a:avLst/>
          </a:prstGeom>
        </p:spPr>
      </p:pic>
      <p:sp>
        <p:nvSpPr>
          <p:cNvPr id="29698" name="Titre 1"/>
          <p:cNvSpPr>
            <a:spLocks noGrp="1"/>
          </p:cNvSpPr>
          <p:nvPr>
            <p:ph type="title"/>
          </p:nvPr>
        </p:nvSpPr>
        <p:spPr/>
        <p:txBody>
          <a:bodyPr/>
          <a:lstStyle/>
          <a:p>
            <a:pPr eaLnBrk="1" hangingPunct="1"/>
            <a:r>
              <a:rPr lang="fr-FR" sz="3600"/>
              <a:t>Collecte déchets de produits phytos : ADIVALOR : EVPP </a:t>
            </a:r>
          </a:p>
        </p:txBody>
      </p:sp>
      <p:sp>
        <p:nvSpPr>
          <p:cNvPr id="29699" name="Espace réservé du contenu 4"/>
          <p:cNvSpPr>
            <a:spLocks noGrp="1"/>
          </p:cNvSpPr>
          <p:nvPr>
            <p:ph idx="1"/>
          </p:nvPr>
        </p:nvSpPr>
        <p:spPr/>
        <p:txBody>
          <a:bodyPr/>
          <a:lstStyle/>
          <a:p>
            <a:pPr eaLnBrk="1" hangingPunct="1"/>
            <a:r>
              <a:rPr lang="fr-FR"/>
              <a:t>Système agricole, 2002</a:t>
            </a:r>
          </a:p>
          <a:p>
            <a:pPr eaLnBrk="1" hangingPunct="1"/>
            <a:r>
              <a:rPr lang="fr-FR" dirty="0"/>
              <a:t>Écotaxe préliminaire</a:t>
            </a:r>
          </a:p>
          <a:p>
            <a:pPr eaLnBrk="1" hangingPunct="1"/>
            <a:r>
              <a:rPr lang="fr-FR" dirty="0"/>
              <a:t>EVPP, objectif &gt; 50 % en 2006</a:t>
            </a:r>
          </a:p>
          <a:p>
            <a:pPr eaLnBrk="1" hangingPunct="1"/>
            <a:r>
              <a:rPr lang="fr-FR" dirty="0"/>
              <a:t>Parallèlement plan élimination PPNU accumulés (estimatif 10 0000 tonnes)</a:t>
            </a:r>
          </a:p>
          <a:p>
            <a:pPr eaLnBrk="1" hangingPunct="1"/>
            <a:r>
              <a:rPr lang="fr-FR" dirty="0"/>
              <a:t>En final objectif filière autonome PPNU</a:t>
            </a:r>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24</a:t>
            </a:fld>
            <a:endParaRPr lang="fr-FR"/>
          </a:p>
        </p:txBody>
      </p:sp>
      <p:pic>
        <p:nvPicPr>
          <p:cNvPr id="29700" name="Espace réservé du contenu 3" descr="ADIBVA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4925"/>
            <a:ext cx="22701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671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p:txBody>
          <a:bodyPr/>
          <a:lstStyle/>
          <a:p>
            <a:pPr eaLnBrk="1" hangingPunct="1"/>
            <a:r>
              <a:rPr lang="fr-FR"/>
              <a:t>Que récupère ADIVALOR ?</a:t>
            </a:r>
          </a:p>
        </p:txBody>
      </p:sp>
      <p:sp>
        <p:nvSpPr>
          <p:cNvPr id="30723" name="Espace réservé du contenu 2"/>
          <p:cNvSpPr>
            <a:spLocks noGrp="1"/>
          </p:cNvSpPr>
          <p:nvPr>
            <p:ph idx="1"/>
          </p:nvPr>
        </p:nvSpPr>
        <p:spPr>
          <a:xfrm>
            <a:off x="381000" y="1676400"/>
            <a:ext cx="8534400" cy="2609850"/>
          </a:xfrm>
        </p:spPr>
        <p:txBody>
          <a:bodyPr/>
          <a:lstStyle/>
          <a:p>
            <a:pPr eaLnBrk="1" hangingPunct="1"/>
            <a:r>
              <a:rPr lang="fr-FR"/>
              <a:t>EVPP</a:t>
            </a:r>
          </a:p>
          <a:p>
            <a:pPr eaLnBrk="1" hangingPunct="1"/>
            <a:r>
              <a:rPr lang="fr-FR"/>
              <a:t>Bidon contenance &gt; 25 litres</a:t>
            </a:r>
          </a:p>
          <a:p>
            <a:pPr eaLnBrk="1" hangingPunct="1"/>
            <a:r>
              <a:rPr lang="fr-FR"/>
              <a:t>Fûts contenance &gt; 25 l. &lt; 300 l.</a:t>
            </a:r>
          </a:p>
          <a:p>
            <a:pPr eaLnBrk="1" hangingPunct="1"/>
            <a:r>
              <a:rPr lang="fr-FR"/>
              <a:t>Boîtes et sacs contenance ≤ 25 kilos</a:t>
            </a:r>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25</a:t>
            </a:fld>
            <a:endParaRPr lang="fr-FR"/>
          </a:p>
        </p:txBody>
      </p:sp>
      <p:pic>
        <p:nvPicPr>
          <p:cNvPr id="30724" name="Image 3" descr="Bid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675" y="5500688"/>
            <a:ext cx="6969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 4" descr="Bidon insecticide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4184650"/>
            <a:ext cx="179705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age 5" descr="cart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4786313"/>
            <a:ext cx="16637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2595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B13EB61-258A-47F8-858C-E7CA6193F3B7}" type="slidenum">
              <a:rPr lang="fr-FR" smtClean="0"/>
              <a:t>26</a:t>
            </a:fld>
            <a:endParaRPr lang="fr-FR"/>
          </a:p>
        </p:txBody>
      </p:sp>
    </p:spTree>
    <p:extLst>
      <p:ext uri="{BB962C8B-B14F-4D97-AF65-F5344CB8AC3E}">
        <p14:creationId xmlns:p14="http://schemas.microsoft.com/office/powerpoint/2010/main" val="39253954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188640"/>
            <a:ext cx="8496944" cy="1470025"/>
          </a:xfrm>
        </p:spPr>
        <p:txBody>
          <a:bodyPr/>
          <a:lstStyle/>
          <a:p>
            <a:pPr algn="ctr"/>
            <a:r>
              <a:rPr lang="fr-FR" dirty="0" smtClean="0"/>
              <a:t>Les résidus de </a:t>
            </a:r>
            <a:br>
              <a:rPr lang="fr-FR" dirty="0" smtClean="0"/>
            </a:br>
            <a:r>
              <a:rPr lang="fr-FR" dirty="0" smtClean="0"/>
              <a:t>traitements</a:t>
            </a:r>
            <a:endParaRPr lang="fr-FR" dirty="0"/>
          </a:p>
        </p:txBody>
      </p:sp>
      <p:sp>
        <p:nvSpPr>
          <p:cNvPr id="3" name="Sous-titre 2"/>
          <p:cNvSpPr>
            <a:spLocks noGrp="1"/>
          </p:cNvSpPr>
          <p:nvPr>
            <p:ph type="subTitle" idx="1"/>
          </p:nvPr>
        </p:nvSpPr>
        <p:spPr>
          <a:xfrm>
            <a:off x="1074888" y="1792542"/>
            <a:ext cx="6400800" cy="1752600"/>
          </a:xfrm>
        </p:spPr>
        <p:txBody>
          <a:bodyPr>
            <a:normAutofit/>
          </a:bodyPr>
          <a:lstStyle/>
          <a:p>
            <a:r>
              <a:rPr lang="fr-FR" dirty="0" smtClean="0"/>
              <a:t>Fonds de cuve et eaux de lavage</a:t>
            </a:r>
          </a:p>
          <a:p>
            <a:endParaRPr lang="fr-FR" dirty="0"/>
          </a:p>
          <a:p>
            <a:r>
              <a:rPr lang="fr-FR" sz="4000" b="1" dirty="0"/>
              <a:t>Utilisation des </a:t>
            </a:r>
            <a:r>
              <a:rPr lang="fr-FR" sz="4000" b="1" dirty="0" err="1"/>
              <a:t>Phytobacs</a:t>
            </a:r>
            <a:endParaRPr lang="fr-FR" sz="4000" b="1" dirty="0"/>
          </a:p>
          <a:p>
            <a:endParaRPr lang="fr-FR" dirty="0"/>
          </a:p>
        </p:txBody>
      </p:sp>
      <p:pic>
        <p:nvPicPr>
          <p:cNvPr id="4" name="Picture 2" descr="T:\Présentations\EID certibiocide2017\6 DECHETS\Cw082h8XAAALCLF.jpg"/>
          <p:cNvPicPr>
            <a:picLocks noChangeAspect="1" noChangeArrowheads="1"/>
          </p:cNvPicPr>
          <p:nvPr/>
        </p:nvPicPr>
        <p:blipFill rotWithShape="1">
          <a:blip r:embed="rId2">
            <a:extLst>
              <a:ext uri="{28A0092B-C50C-407E-A947-70E740481C1C}">
                <a14:useLocalDpi xmlns:a14="http://schemas.microsoft.com/office/drawing/2010/main" val="0"/>
              </a:ext>
            </a:extLst>
          </a:blip>
          <a:srcRect l="14391" t="20335" r="-43" b="31799"/>
          <a:stretch/>
        </p:blipFill>
        <p:spPr bwMode="auto">
          <a:xfrm>
            <a:off x="1050057" y="3554377"/>
            <a:ext cx="7043886"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687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dirty="0"/>
          </a:p>
          <a:p>
            <a:r>
              <a:rPr lang="fr-FR" dirty="0"/>
              <a:t> </a:t>
            </a:r>
            <a:r>
              <a:rPr lang="fr-FR" b="1" dirty="0"/>
              <a:t>Avis relatif à la liste des procédés de traitement des effluents phytosanitaires reconnus comme efficaces par le MEDDE (DGPR/SPNQE) </a:t>
            </a:r>
            <a:endParaRPr lang="fr-FR" dirty="0"/>
          </a:p>
          <a:p>
            <a:r>
              <a:rPr lang="fr-FR" dirty="0"/>
              <a:t>NOR : </a:t>
            </a:r>
            <a:r>
              <a:rPr lang="fr-FR" i="1" dirty="0"/>
              <a:t>DEVP1523592V </a:t>
            </a:r>
            <a:endParaRPr lang="fr-FR" dirty="0"/>
          </a:p>
          <a:p>
            <a:r>
              <a:rPr lang="fr-FR" dirty="0"/>
              <a:t> Il est rappelé que, conformément à l’article L. 541-2 du code de l’environnement, le producteur d’un déchet est responsable de ce déchet jusqu’à son élimination complète, de manière à ne pas porter atteinte à la santé de l’homme et à l’environnement. </a:t>
            </a:r>
          </a:p>
        </p:txBody>
      </p:sp>
      <p:sp>
        <p:nvSpPr>
          <p:cNvPr id="4" name="Titre 1"/>
          <p:cNvSpPr>
            <a:spLocks noGrp="1"/>
          </p:cNvSpPr>
          <p:nvPr>
            <p:ph type="title"/>
          </p:nvPr>
        </p:nvSpPr>
        <p:spPr/>
        <p:txBody>
          <a:bodyPr/>
          <a:lstStyle/>
          <a:p>
            <a:pPr algn="ctr"/>
            <a:r>
              <a:rPr lang="fr-FR" dirty="0" smtClean="0"/>
              <a:t>Les résidus de </a:t>
            </a:r>
            <a:br>
              <a:rPr lang="fr-FR" dirty="0" smtClean="0"/>
            </a:br>
            <a:r>
              <a:rPr lang="fr-FR" dirty="0" smtClean="0"/>
              <a:t>traitements</a:t>
            </a:r>
            <a:endParaRPr lang="fr-FR" dirty="0"/>
          </a:p>
        </p:txBody>
      </p:sp>
    </p:spTree>
    <p:extLst>
      <p:ext uri="{BB962C8B-B14F-4D97-AF65-F5344CB8AC3E}">
        <p14:creationId xmlns:p14="http://schemas.microsoft.com/office/powerpoint/2010/main" val="3438619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43093"/>
            <a:ext cx="9144000" cy="6171814"/>
          </a:xfrm>
          <a:prstGeom prst="rect">
            <a:avLst/>
          </a:prstGeom>
        </p:spPr>
      </p:pic>
      <p:sp>
        <p:nvSpPr>
          <p:cNvPr id="5" name="Rectangle 4"/>
          <p:cNvSpPr/>
          <p:nvPr/>
        </p:nvSpPr>
        <p:spPr>
          <a:xfrm>
            <a:off x="1331640" y="6488668"/>
            <a:ext cx="6156176" cy="369332"/>
          </a:xfrm>
          <a:prstGeom prst="rect">
            <a:avLst/>
          </a:prstGeom>
        </p:spPr>
        <p:txBody>
          <a:bodyPr wrap="square">
            <a:spAutoFit/>
          </a:bodyPr>
          <a:lstStyle/>
          <a:p>
            <a:r>
              <a:rPr lang="pt-BR" dirty="0">
                <a:solidFill>
                  <a:srgbClr val="000000"/>
                </a:solidFill>
                <a:latin typeface="Univers LT Std 55"/>
              </a:rPr>
              <a:t>BO MEDDE – MLETR n</a:t>
            </a:r>
            <a:r>
              <a:rPr lang="pt-BR" sz="800" dirty="0">
                <a:solidFill>
                  <a:srgbClr val="000000"/>
                </a:solidFill>
                <a:latin typeface="Univers LT Std 55"/>
              </a:rPr>
              <a:t>o </a:t>
            </a:r>
            <a:r>
              <a:rPr lang="pt-BR" dirty="0">
                <a:solidFill>
                  <a:srgbClr val="000000"/>
                </a:solidFill>
                <a:latin typeface="Univers LT Std 55"/>
              </a:rPr>
              <a:t>2015/20 du 10 novembre 2015 </a:t>
            </a:r>
            <a:endParaRPr lang="fr-FR" dirty="0"/>
          </a:p>
        </p:txBody>
      </p:sp>
    </p:spTree>
    <p:extLst>
      <p:ext uri="{BB962C8B-B14F-4D97-AF65-F5344CB8AC3E}">
        <p14:creationId xmlns:p14="http://schemas.microsoft.com/office/powerpoint/2010/main" val="1063317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44463" y="346075"/>
            <a:ext cx="86042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r>
              <a:rPr lang="fr-FR" sz="2800" b="1" dirty="0">
                <a:solidFill>
                  <a:schemeClr val="accent2"/>
                </a:solidFill>
              </a:rPr>
              <a:t>Définition des Déchets </a:t>
            </a:r>
            <a:endParaRPr lang="en-US" sz="2800" dirty="0">
              <a:solidFill>
                <a:schemeClr val="accent2"/>
              </a:solidFill>
            </a:endParaRPr>
          </a:p>
        </p:txBody>
      </p:sp>
      <p:sp>
        <p:nvSpPr>
          <p:cNvPr id="46083" name="Line 3"/>
          <p:cNvSpPr>
            <a:spLocks noChangeShapeType="1"/>
          </p:cNvSpPr>
          <p:nvPr/>
        </p:nvSpPr>
        <p:spPr bwMode="auto">
          <a:xfrm>
            <a:off x="0" y="836613"/>
            <a:ext cx="9144000"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84" name="Rectangle 4"/>
          <p:cNvSpPr>
            <a:spLocks noChangeArrowheads="1"/>
          </p:cNvSpPr>
          <p:nvPr/>
        </p:nvSpPr>
        <p:spPr bwMode="auto">
          <a:xfrm>
            <a:off x="450057" y="1078398"/>
            <a:ext cx="6858247"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endParaRPr lang="fr-FR" sz="2000" b="1" dirty="0">
              <a:solidFill>
                <a:srgbClr val="FFFF00"/>
              </a:solidFill>
            </a:endParaRPr>
          </a:p>
          <a:p>
            <a:pPr algn="just"/>
            <a:r>
              <a:rPr lang="fr-FR" sz="2000" b="1" u="sng" dirty="0">
                <a:solidFill>
                  <a:schemeClr val="accent2"/>
                </a:solidFill>
              </a:rPr>
              <a:t>Qu’est ce qu’un déchet ?</a:t>
            </a:r>
            <a:r>
              <a:rPr lang="fr-FR" sz="2000" dirty="0">
                <a:solidFill>
                  <a:schemeClr val="accent2"/>
                </a:solidFill>
              </a:rPr>
              <a:t> Tout résidu d’un processus de production, transformation ou d’utilisation, toute substance, matériau, produit ou plus généralement tout bien meuble abandonné ou que son détenteur destine à l’abandon. </a:t>
            </a:r>
            <a:r>
              <a:rPr lang="fr-FR" sz="2000" i="1" dirty="0">
                <a:solidFill>
                  <a:schemeClr val="accent2"/>
                </a:solidFill>
              </a:rPr>
              <a:t>Article L 541-1 du code de l’Environnement.</a:t>
            </a:r>
          </a:p>
          <a:p>
            <a:pPr algn="just"/>
            <a:endParaRPr lang="fr-FR" sz="2000" dirty="0">
              <a:solidFill>
                <a:schemeClr val="accent2"/>
              </a:solidFill>
            </a:endParaRPr>
          </a:p>
          <a:p>
            <a:pPr algn="just"/>
            <a:r>
              <a:rPr lang="fr-FR" sz="2000" b="1" u="sng" dirty="0">
                <a:solidFill>
                  <a:schemeClr val="accent2"/>
                </a:solidFill>
              </a:rPr>
              <a:t>Qu’est ce que l’abandon ?</a:t>
            </a:r>
            <a:r>
              <a:rPr lang="fr-FR" sz="2000" dirty="0">
                <a:solidFill>
                  <a:schemeClr val="accent2"/>
                </a:solidFill>
              </a:rPr>
              <a:t> Tout acte tendant, sous le couvert d’une cession à titre gratuit ou onéreux, à soustraire son auteur aux prescriptions législatives et réglementaires. </a:t>
            </a:r>
            <a:r>
              <a:rPr lang="fr-FR" sz="2000" i="1" dirty="0">
                <a:solidFill>
                  <a:schemeClr val="accent2"/>
                </a:solidFill>
              </a:rPr>
              <a:t>Article L 541-3 du code de l’Environnement</a:t>
            </a:r>
            <a:r>
              <a:rPr lang="fr-FR" sz="2000" dirty="0">
                <a:solidFill>
                  <a:schemeClr val="accent2"/>
                </a:solidFill>
              </a:rPr>
              <a:t>.</a:t>
            </a:r>
          </a:p>
          <a:p>
            <a:pPr algn="just"/>
            <a:endParaRPr lang="fr-FR" sz="2000" dirty="0">
              <a:solidFill>
                <a:srgbClr val="FFFF00"/>
              </a:solidFill>
            </a:endParaRPr>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3</a:t>
            </a:fld>
            <a:endParaRPr lang="fr-FR"/>
          </a:p>
        </p:txBody>
      </p:sp>
    </p:spTree>
    <p:extLst>
      <p:ext uri="{BB962C8B-B14F-4D97-AF65-F5344CB8AC3E}">
        <p14:creationId xmlns:p14="http://schemas.microsoft.com/office/powerpoint/2010/main" val="256985662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Historique</a:t>
            </a:r>
            <a:endParaRPr lang="fr-FR" dirty="0"/>
          </a:p>
        </p:txBody>
      </p:sp>
      <p:sp>
        <p:nvSpPr>
          <p:cNvPr id="3" name="Espace réservé du contenu 2"/>
          <p:cNvSpPr>
            <a:spLocks noGrp="1"/>
          </p:cNvSpPr>
          <p:nvPr>
            <p:ph idx="1"/>
          </p:nvPr>
        </p:nvSpPr>
        <p:spPr/>
        <p:txBody>
          <a:bodyPr>
            <a:normAutofit/>
          </a:bodyPr>
          <a:lstStyle/>
          <a:p>
            <a:r>
              <a:rPr lang="fr-FR" dirty="0"/>
              <a:t>Tout a commencé en 1991 dans une ferme suédoise. Un agriculteur, embarrassé par les </a:t>
            </a:r>
            <a:r>
              <a:rPr lang="fr-FR" b="1" dirty="0"/>
              <a:t>reliquats de traitement </a:t>
            </a:r>
            <a:r>
              <a:rPr lang="fr-FR" dirty="0"/>
              <a:t>s’est dit : « Comment faire pour que mes résidus de produits phytosanitaires ne contaminent pas les puits de mes voisins ? » </a:t>
            </a:r>
          </a:p>
          <a:p>
            <a:r>
              <a:rPr lang="fr-FR" dirty="0"/>
              <a:t>Pour répondre à cet enjeu environnemental, l’université des sciences agricoles suédoise a initié le projet de lit biologique. </a:t>
            </a:r>
          </a:p>
          <a:p>
            <a:endParaRPr lang="fr-FR" dirty="0"/>
          </a:p>
        </p:txBody>
      </p:sp>
    </p:spTree>
    <p:extLst>
      <p:ext uri="{BB962C8B-B14F-4D97-AF65-F5344CB8AC3E}">
        <p14:creationId xmlns:p14="http://schemas.microsoft.com/office/powerpoint/2010/main" val="3892691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Principes de fonctionnement</a:t>
            </a:r>
            <a:endParaRPr lang="fr-FR" dirty="0"/>
          </a:p>
        </p:txBody>
      </p:sp>
      <p:sp>
        <p:nvSpPr>
          <p:cNvPr id="3" name="Espace réservé du contenu 2"/>
          <p:cNvSpPr>
            <a:spLocks noGrp="1"/>
          </p:cNvSpPr>
          <p:nvPr>
            <p:ph idx="1"/>
          </p:nvPr>
        </p:nvSpPr>
        <p:spPr>
          <a:xfrm>
            <a:off x="457200" y="1600200"/>
            <a:ext cx="5829827" cy="4525963"/>
          </a:xfrm>
        </p:spPr>
        <p:txBody>
          <a:bodyPr>
            <a:normAutofit/>
          </a:bodyPr>
          <a:lstStyle/>
          <a:p>
            <a:r>
              <a:rPr lang="fr-FR" sz="2400" dirty="0" smtClean="0"/>
              <a:t>Les lits biologiques </a:t>
            </a:r>
            <a:r>
              <a:rPr lang="fr-FR" sz="2400" dirty="0" err="1" smtClean="0"/>
              <a:t>Phytobac</a:t>
            </a:r>
            <a:r>
              <a:rPr lang="fr-FR" sz="2400" dirty="0" smtClean="0"/>
              <a:t> permettent la rétention et la dégradation des substances actives et de leurs métabolites, par voie microbiologique</a:t>
            </a:r>
          </a:p>
          <a:p>
            <a:r>
              <a:rPr lang="fr-FR" sz="2400" dirty="0"/>
              <a:t>Ce dispositif est constitué d’un bac </a:t>
            </a:r>
            <a:r>
              <a:rPr lang="fr-FR" sz="2400" dirty="0" smtClean="0"/>
              <a:t>étanche</a:t>
            </a:r>
          </a:p>
          <a:p>
            <a:r>
              <a:rPr lang="fr-FR" sz="2400" dirty="0" smtClean="0"/>
              <a:t>Il </a:t>
            </a:r>
            <a:r>
              <a:rPr lang="fr-FR" sz="2400" dirty="0"/>
              <a:t>ne doit pas recevoir les eaux de pluies et disposer d’un couvercle à ouverture facile placé à 30 cm au dessus du bac pour </a:t>
            </a:r>
            <a:r>
              <a:rPr lang="fr-FR" sz="2400" dirty="0" smtClean="0"/>
              <a:t>l’aération</a:t>
            </a:r>
            <a:endParaRPr lang="fr-FR" sz="2400" dirty="0"/>
          </a:p>
          <a:p>
            <a:endParaRPr lang="fr-FR" sz="2400" dirty="0" smtClean="0"/>
          </a:p>
        </p:txBody>
      </p:sp>
      <p:pic>
        <p:nvPicPr>
          <p:cNvPr id="4" name="Picture 3" descr="T:\Présentations\EID certibiocide2017\6 DECHETS\image-phytob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7027" y="1340768"/>
            <a:ext cx="2857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963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272" y="404664"/>
            <a:ext cx="6347713" cy="1320800"/>
          </a:xfrm>
        </p:spPr>
        <p:txBody>
          <a:bodyPr/>
          <a:lstStyle/>
          <a:p>
            <a:r>
              <a:rPr lang="fr-FR" dirty="0" smtClean="0"/>
              <a:t>Conception</a:t>
            </a:r>
            <a:endParaRPr lang="fr-FR" dirty="0"/>
          </a:p>
        </p:txBody>
      </p:sp>
      <p:pic>
        <p:nvPicPr>
          <p:cNvPr id="5" name="Espace réservé du contenu 4"/>
          <p:cNvPicPr>
            <a:picLocks noGrp="1" noChangeAspect="1"/>
          </p:cNvPicPr>
          <p:nvPr>
            <p:ph idx="1"/>
          </p:nvPr>
        </p:nvPicPr>
        <p:blipFill rotWithShape="1">
          <a:blip r:embed="rId2"/>
          <a:srcRect l="208" t="495" r="460" b="559"/>
          <a:stretch/>
        </p:blipFill>
        <p:spPr>
          <a:xfrm>
            <a:off x="457199" y="1246446"/>
            <a:ext cx="7027885" cy="5494922"/>
          </a:xfrm>
          <a:prstGeom prst="rect">
            <a:avLst/>
          </a:prstGeom>
        </p:spPr>
      </p:pic>
      <p:sp>
        <p:nvSpPr>
          <p:cNvPr id="3" name="Rectangle 2"/>
          <p:cNvSpPr/>
          <p:nvPr/>
        </p:nvSpPr>
        <p:spPr>
          <a:xfrm>
            <a:off x="899592" y="6453336"/>
            <a:ext cx="2520280" cy="404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8063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Principe de fonctionnement</a:t>
            </a:r>
            <a:endParaRPr lang="fr-FR" dirty="0"/>
          </a:p>
        </p:txBody>
      </p:sp>
      <p:sp>
        <p:nvSpPr>
          <p:cNvPr id="4" name="Espace réservé du contenu 3"/>
          <p:cNvSpPr>
            <a:spLocks noGrp="1"/>
          </p:cNvSpPr>
          <p:nvPr>
            <p:ph idx="1"/>
          </p:nvPr>
        </p:nvSpPr>
        <p:spPr>
          <a:xfrm>
            <a:off x="609598" y="2160590"/>
            <a:ext cx="6842721" cy="3880773"/>
          </a:xfrm>
        </p:spPr>
        <p:txBody>
          <a:bodyPr>
            <a:normAutofit/>
          </a:bodyPr>
          <a:lstStyle/>
          <a:p>
            <a:r>
              <a:rPr lang="fr-FR" sz="2000" dirty="0"/>
              <a:t>Le lit biologique permet la rétention et la dégradation </a:t>
            </a:r>
            <a:r>
              <a:rPr lang="fr-FR" sz="2000" dirty="0" smtClean="0"/>
              <a:t>des effluents </a:t>
            </a:r>
            <a:r>
              <a:rPr lang="fr-FR" sz="2000" dirty="0"/>
              <a:t>phytosanitaires par l’intermédiaire des </a:t>
            </a:r>
            <a:r>
              <a:rPr lang="fr-FR" sz="2000" dirty="0" smtClean="0"/>
              <a:t>bactéries et </a:t>
            </a:r>
            <a:r>
              <a:rPr lang="fr-FR" sz="2000" dirty="0"/>
              <a:t>champignons naturellement présents dans le </a:t>
            </a:r>
            <a:r>
              <a:rPr lang="fr-FR" sz="2000" dirty="0" smtClean="0"/>
              <a:t>sol. </a:t>
            </a:r>
            <a:r>
              <a:rPr lang="fr-FR" sz="2000" dirty="0"/>
              <a:t>Le taux de dégradation atteindra 50% à 100</a:t>
            </a:r>
            <a:r>
              <a:rPr lang="fr-FR" sz="2000" dirty="0" smtClean="0"/>
              <a:t>% en </a:t>
            </a:r>
            <a:r>
              <a:rPr lang="fr-FR" sz="2000" dirty="0"/>
              <a:t>quelques mois. Ce processus naturel nécessite de l’air</a:t>
            </a:r>
            <a:r>
              <a:rPr lang="fr-FR" sz="2000" dirty="0" smtClean="0"/>
              <a:t>, de </a:t>
            </a:r>
            <a:r>
              <a:rPr lang="fr-FR" sz="2000" dirty="0"/>
              <a:t>l’humidité et de bonnes conditions de température.</a:t>
            </a:r>
          </a:p>
          <a:p>
            <a:endParaRPr lang="fr-FR" dirty="0"/>
          </a:p>
        </p:txBody>
      </p:sp>
    </p:spTree>
    <p:extLst>
      <p:ext uri="{BB962C8B-B14F-4D97-AF65-F5344CB8AC3E}">
        <p14:creationId xmlns:p14="http://schemas.microsoft.com/office/powerpoint/2010/main" val="1743944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Entretien</a:t>
            </a:r>
            <a:endParaRPr lang="fr-FR" dirty="0"/>
          </a:p>
        </p:txBody>
      </p:sp>
      <p:sp>
        <p:nvSpPr>
          <p:cNvPr id="3" name="Espace réservé du contenu 2"/>
          <p:cNvSpPr>
            <a:spLocks noGrp="1"/>
          </p:cNvSpPr>
          <p:nvPr>
            <p:ph idx="1"/>
          </p:nvPr>
        </p:nvSpPr>
        <p:spPr>
          <a:xfrm>
            <a:off x="609598" y="2160590"/>
            <a:ext cx="6770713" cy="3880773"/>
          </a:xfrm>
        </p:spPr>
        <p:txBody>
          <a:bodyPr>
            <a:normAutofit/>
          </a:bodyPr>
          <a:lstStyle/>
          <a:p>
            <a:r>
              <a:rPr lang="fr-FR" sz="2000" dirty="0"/>
              <a:t>Afin de maintenir une bonne capacité de dégradation, le substrat doit être retourné régulièrement pour </a:t>
            </a:r>
            <a:r>
              <a:rPr lang="fr-FR" sz="2000" dirty="0" smtClean="0"/>
              <a:t>éviter tout </a:t>
            </a:r>
            <a:r>
              <a:rPr lang="fr-FR" sz="2000" dirty="0"/>
              <a:t>tassement et conserver une bonne porosité. </a:t>
            </a:r>
            <a:endParaRPr lang="fr-FR" sz="2000" dirty="0" smtClean="0"/>
          </a:p>
          <a:p>
            <a:r>
              <a:rPr lang="fr-FR" sz="2000" dirty="0" smtClean="0"/>
              <a:t>Un </a:t>
            </a:r>
            <a:r>
              <a:rPr lang="fr-FR" sz="2000" dirty="0"/>
              <a:t>apport de matière organique (paille) est effectué </a:t>
            </a:r>
            <a:r>
              <a:rPr lang="fr-FR" sz="2000" dirty="0" smtClean="0"/>
              <a:t>lorsqu’une baisse </a:t>
            </a:r>
            <a:r>
              <a:rPr lang="fr-FR" sz="2000" dirty="0"/>
              <a:t>de niveau du substrat de quelques centimètres est constatée, une fois par an en général, avant le début </a:t>
            </a:r>
            <a:r>
              <a:rPr lang="fr-FR" sz="2000" dirty="0" smtClean="0"/>
              <a:t>des traitements</a:t>
            </a:r>
            <a:r>
              <a:rPr lang="fr-FR" sz="2000" dirty="0"/>
              <a:t>, afin de maintenir l’activité des microorganismes</a:t>
            </a:r>
            <a:r>
              <a:rPr lang="fr-FR" sz="2000" dirty="0" smtClean="0"/>
              <a:t>.</a:t>
            </a:r>
            <a:endParaRPr lang="fr-FR" sz="2000" dirty="0"/>
          </a:p>
        </p:txBody>
      </p:sp>
    </p:spTree>
    <p:extLst>
      <p:ext uri="{BB962C8B-B14F-4D97-AF65-F5344CB8AC3E}">
        <p14:creationId xmlns:p14="http://schemas.microsoft.com/office/powerpoint/2010/main" val="3100179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a:xfrm>
            <a:off x="609598" y="2160590"/>
            <a:ext cx="6914729" cy="3880773"/>
          </a:xfrm>
        </p:spPr>
        <p:txBody>
          <a:bodyPr>
            <a:noAutofit/>
          </a:bodyPr>
          <a:lstStyle/>
          <a:p>
            <a:r>
              <a:rPr lang="fr-FR" sz="2000" dirty="0" smtClean="0"/>
              <a:t>Le traitement des effluents phytosanitaire ou biocides par </a:t>
            </a:r>
            <a:r>
              <a:rPr lang="fr-FR" sz="2000" dirty="0" err="1" smtClean="0"/>
              <a:t>Phytobac</a:t>
            </a:r>
            <a:r>
              <a:rPr lang="fr-FR" sz="2000" dirty="0" smtClean="0"/>
              <a:t> ne génère pas de déchets dangereux.</a:t>
            </a:r>
          </a:p>
          <a:p>
            <a:r>
              <a:rPr lang="fr-FR" sz="2000" dirty="0" smtClean="0"/>
              <a:t>L’épandage du substrat est possible en tant qu’amendement organique, s’il intervient au moins 5 mois après le dernier apport d’effluents phytosanitaires</a:t>
            </a:r>
          </a:p>
          <a:p>
            <a:r>
              <a:rPr lang="fr-FR" sz="2000" dirty="0" smtClean="0"/>
              <a:t>Attention, les </a:t>
            </a:r>
            <a:r>
              <a:rPr lang="fr-FR" sz="2000" dirty="0"/>
              <a:t>éléments simples tels que le zinc, le soufre et le cuivre ne sont pas dégradés, mais </a:t>
            </a:r>
            <a:r>
              <a:rPr lang="fr-FR" sz="2000" dirty="0" smtClean="0"/>
              <a:t>au contraire </a:t>
            </a:r>
            <a:r>
              <a:rPr lang="fr-FR" sz="2000" dirty="0"/>
              <a:t>se concentrent dans le substrat du </a:t>
            </a:r>
            <a:r>
              <a:rPr lang="fr-FR" sz="2000" dirty="0" err="1" smtClean="0"/>
              <a:t>Phytobac</a:t>
            </a:r>
            <a:r>
              <a:rPr lang="fr-FR" sz="2000" dirty="0" smtClean="0"/>
              <a:t>.</a:t>
            </a:r>
          </a:p>
          <a:p>
            <a:endParaRPr lang="fr-FR" sz="2000" dirty="0" smtClean="0"/>
          </a:p>
          <a:p>
            <a:r>
              <a:rPr lang="fr-FR" sz="2000" b="1" dirty="0" err="1"/>
              <a:t>Phytobac</a:t>
            </a:r>
            <a:r>
              <a:rPr lang="fr-FR" sz="2000" b="1" dirty="0"/>
              <a:t>® </a:t>
            </a:r>
            <a:r>
              <a:rPr lang="fr-FR" sz="2000" dirty="0" smtClean="0"/>
              <a:t>a été </a:t>
            </a:r>
            <a:r>
              <a:rPr lang="fr-FR" sz="2000" dirty="0"/>
              <a:t>développé par </a:t>
            </a:r>
            <a:r>
              <a:rPr lang="fr-FR" sz="2000" u="sng" dirty="0">
                <a:solidFill>
                  <a:srgbClr val="0000FF"/>
                </a:solidFill>
              </a:rPr>
              <a:t>Bayer-Agri.fr</a:t>
            </a:r>
          </a:p>
        </p:txBody>
      </p:sp>
      <p:pic>
        <p:nvPicPr>
          <p:cNvPr id="1026" name="Picture 2" descr="Bay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229200"/>
            <a:ext cx="63817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00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b="1" dirty="0"/>
              <a:t>Evolution des </a:t>
            </a:r>
            <a:r>
              <a:rPr lang="fr-FR" b="1" dirty="0" smtClean="0"/>
              <a:t>concentrations</a:t>
            </a:r>
            <a:endParaRPr lang="fr-FR" dirty="0"/>
          </a:p>
        </p:txBody>
      </p:sp>
      <p:sp>
        <p:nvSpPr>
          <p:cNvPr id="3" name="Espace réservé du contenu 2"/>
          <p:cNvSpPr>
            <a:spLocks noGrp="1"/>
          </p:cNvSpPr>
          <p:nvPr>
            <p:ph idx="1"/>
          </p:nvPr>
        </p:nvSpPr>
        <p:spPr>
          <a:xfrm>
            <a:off x="457199" y="1096098"/>
            <a:ext cx="8229600" cy="4525963"/>
          </a:xfrm>
        </p:spPr>
        <p:txBody>
          <a:bodyPr>
            <a:normAutofit/>
          </a:bodyPr>
          <a:lstStyle/>
          <a:p>
            <a:r>
              <a:rPr lang="fr-FR" sz="2400" dirty="0"/>
              <a:t>CUMA de Saint-Bonnet Près Riom (63</a:t>
            </a:r>
            <a:r>
              <a:rPr lang="fr-FR" sz="2400" dirty="0" smtClean="0"/>
              <a:t>) : 11 agriculteurs</a:t>
            </a:r>
            <a:endParaRPr lang="fr-FR" sz="2400" dirty="0"/>
          </a:p>
          <a:p>
            <a:r>
              <a:rPr lang="fr-FR" sz="2400" dirty="0"/>
              <a:t>Bilan </a:t>
            </a:r>
            <a:r>
              <a:rPr lang="fr-FR" sz="2400" dirty="0" smtClean="0"/>
              <a:t>2004-2006</a:t>
            </a:r>
          </a:p>
          <a:p>
            <a:endParaRPr lang="fr-FR" sz="2400" dirty="0"/>
          </a:p>
          <a:p>
            <a:pPr marL="0" indent="0">
              <a:buNone/>
            </a:pPr>
            <a:r>
              <a:rPr lang="fr-FR" sz="2400" dirty="0" smtClean="0"/>
              <a:t>Etude des résidus trouvés dans un </a:t>
            </a:r>
            <a:r>
              <a:rPr lang="fr-FR" sz="2400" dirty="0" err="1" smtClean="0"/>
              <a:t>phytobac</a:t>
            </a:r>
            <a:r>
              <a:rPr lang="fr-FR" sz="2400" dirty="0" smtClean="0"/>
              <a:t> collectif </a:t>
            </a:r>
          </a:p>
          <a:p>
            <a:pPr marL="0" indent="0">
              <a:buNone/>
            </a:pPr>
            <a:r>
              <a:rPr lang="fr-FR" sz="2400" dirty="0" smtClean="0"/>
              <a:t>Près de 350 molécules recherchées : matières actives et leurs produits de dégradation.</a:t>
            </a:r>
          </a:p>
          <a:p>
            <a:pPr marL="0" indent="0">
              <a:buNone/>
            </a:pPr>
            <a:endParaRPr lang="fr-FR" sz="2400" dirty="0" smtClean="0"/>
          </a:p>
        </p:txBody>
      </p:sp>
      <p:pic>
        <p:nvPicPr>
          <p:cNvPr id="4" name="Image 3"/>
          <p:cNvPicPr>
            <a:picLocks noChangeAspect="1"/>
          </p:cNvPicPr>
          <p:nvPr/>
        </p:nvPicPr>
        <p:blipFill>
          <a:blip r:embed="rId2"/>
          <a:stretch>
            <a:fillRect/>
          </a:stretch>
        </p:blipFill>
        <p:spPr>
          <a:xfrm>
            <a:off x="456920" y="3864392"/>
            <a:ext cx="1761224" cy="1754734"/>
          </a:xfrm>
          <a:prstGeom prst="rect">
            <a:avLst/>
          </a:prstGeom>
        </p:spPr>
      </p:pic>
      <p:pic>
        <p:nvPicPr>
          <p:cNvPr id="6" name="Image 5"/>
          <p:cNvPicPr>
            <a:picLocks noChangeAspect="1"/>
          </p:cNvPicPr>
          <p:nvPr/>
        </p:nvPicPr>
        <p:blipFill>
          <a:blip r:embed="rId3"/>
          <a:stretch>
            <a:fillRect/>
          </a:stretch>
        </p:blipFill>
        <p:spPr>
          <a:xfrm>
            <a:off x="6147279" y="4183400"/>
            <a:ext cx="1094188" cy="1319082"/>
          </a:xfrm>
          <a:prstGeom prst="rect">
            <a:avLst/>
          </a:prstGeom>
        </p:spPr>
      </p:pic>
      <p:sp>
        <p:nvSpPr>
          <p:cNvPr id="7" name="Rectangle 6"/>
          <p:cNvSpPr/>
          <p:nvPr/>
        </p:nvSpPr>
        <p:spPr>
          <a:xfrm>
            <a:off x="5586928" y="5513143"/>
            <a:ext cx="2225432" cy="461665"/>
          </a:xfrm>
          <a:prstGeom prst="rect">
            <a:avLst/>
          </a:prstGeom>
        </p:spPr>
        <p:txBody>
          <a:bodyPr wrap="square">
            <a:spAutoFit/>
          </a:bodyPr>
          <a:lstStyle/>
          <a:p>
            <a:r>
              <a:rPr lang="fr-FR" sz="800" b="1" dirty="0">
                <a:latin typeface="Times New Roman" panose="02020603050405020304" pitchFamily="18" charset="0"/>
              </a:rPr>
              <a:t>FEDERATION REGIONALE DE DEFENSE</a:t>
            </a:r>
          </a:p>
          <a:p>
            <a:r>
              <a:rPr lang="fr-FR" sz="800" b="1" dirty="0">
                <a:latin typeface="Times New Roman" panose="02020603050405020304" pitchFamily="18" charset="0"/>
              </a:rPr>
              <a:t>CONTRE LES ORGANISMES NUISIBLES</a:t>
            </a:r>
          </a:p>
          <a:p>
            <a:r>
              <a:rPr lang="fr-FR" sz="800" b="1" dirty="0">
                <a:latin typeface="Times New Roman" panose="02020603050405020304" pitchFamily="18" charset="0"/>
              </a:rPr>
              <a:t>EN AUVERGNE</a:t>
            </a:r>
          </a:p>
        </p:txBody>
      </p:sp>
      <p:sp>
        <p:nvSpPr>
          <p:cNvPr id="8" name="Rectangle 7"/>
          <p:cNvSpPr/>
          <p:nvPr/>
        </p:nvSpPr>
        <p:spPr>
          <a:xfrm>
            <a:off x="257412" y="5559623"/>
            <a:ext cx="2160240" cy="461665"/>
          </a:xfrm>
          <a:prstGeom prst="rect">
            <a:avLst/>
          </a:prstGeom>
        </p:spPr>
        <p:txBody>
          <a:bodyPr wrap="square">
            <a:spAutoFit/>
          </a:bodyPr>
          <a:lstStyle/>
          <a:p>
            <a:r>
              <a:rPr lang="fr-FR" sz="800" b="1" dirty="0">
                <a:latin typeface="Times New Roman" panose="02020603050405020304" pitchFamily="18" charset="0"/>
              </a:rPr>
              <a:t>GROUPE REGIONAL D’ACTION</a:t>
            </a:r>
          </a:p>
          <a:p>
            <a:r>
              <a:rPr lang="fr-FR" sz="800" b="1" dirty="0">
                <a:latin typeface="Times New Roman" panose="02020603050405020304" pitchFamily="18" charset="0"/>
              </a:rPr>
              <a:t>CONTRE LES POLLUTIONS DES EAUX</a:t>
            </a:r>
          </a:p>
          <a:p>
            <a:r>
              <a:rPr lang="fr-FR" sz="800" b="1" dirty="0">
                <a:latin typeface="Times New Roman" panose="02020603050405020304" pitchFamily="18" charset="0"/>
              </a:rPr>
              <a:t>PAR LES PRODUITS PHYTOSANITAIRE</a:t>
            </a:r>
            <a:endParaRPr lang="fr-FR" sz="800" dirty="0"/>
          </a:p>
        </p:txBody>
      </p:sp>
      <p:sp>
        <p:nvSpPr>
          <p:cNvPr id="9" name="Rectangle 8"/>
          <p:cNvSpPr/>
          <p:nvPr/>
        </p:nvSpPr>
        <p:spPr>
          <a:xfrm>
            <a:off x="2426489" y="4444217"/>
            <a:ext cx="3369647" cy="1323439"/>
          </a:xfrm>
          <a:prstGeom prst="rect">
            <a:avLst/>
          </a:prstGeom>
        </p:spPr>
        <p:txBody>
          <a:bodyPr wrap="square">
            <a:spAutoFit/>
          </a:bodyPr>
          <a:lstStyle/>
          <a:p>
            <a:r>
              <a:rPr lang="fr-FR" sz="1600" dirty="0">
                <a:latin typeface="Comic Sans MS" panose="030F0702030302020204" pitchFamily="66" charset="0"/>
              </a:rPr>
              <a:t>Expérimentation du traitement</a:t>
            </a:r>
          </a:p>
          <a:p>
            <a:r>
              <a:rPr lang="fr-FR" sz="1600" dirty="0">
                <a:latin typeface="Comic Sans MS" panose="030F0702030302020204" pitchFamily="66" charset="0"/>
              </a:rPr>
              <a:t>des effluents phytosanitaires</a:t>
            </a:r>
          </a:p>
          <a:p>
            <a:r>
              <a:rPr lang="fr-FR" sz="1600" dirty="0">
                <a:latin typeface="Comic Sans MS" panose="030F0702030302020204" pitchFamily="66" charset="0"/>
              </a:rPr>
              <a:t>par dégradation en </a:t>
            </a:r>
            <a:r>
              <a:rPr lang="fr-FR" sz="1600" dirty="0" err="1">
                <a:latin typeface="Comic Sans MS" panose="030F0702030302020204" pitchFamily="66" charset="0"/>
              </a:rPr>
              <a:t>Biobac</a:t>
            </a:r>
            <a:endParaRPr lang="fr-FR" sz="1600" dirty="0">
              <a:latin typeface="Comic Sans MS" panose="030F0702030302020204" pitchFamily="66" charset="0"/>
            </a:endParaRPr>
          </a:p>
          <a:p>
            <a:r>
              <a:rPr lang="fr-FR" sz="1600" b="1" dirty="0">
                <a:latin typeface="Comic Sans MS" panose="030F0702030302020204" pitchFamily="66" charset="0"/>
              </a:rPr>
              <a:t>Avril </a:t>
            </a:r>
            <a:r>
              <a:rPr lang="fr-FR" sz="1600" b="1" dirty="0" smtClean="0">
                <a:latin typeface="Comic Sans MS" panose="030F0702030302020204" pitchFamily="66" charset="0"/>
              </a:rPr>
              <a:t>2007</a:t>
            </a:r>
          </a:p>
          <a:p>
            <a:r>
              <a:rPr lang="fr-FR" sz="1400" b="1" dirty="0" smtClean="0">
                <a:latin typeface="Times New Roman" panose="02020603050405020304" pitchFamily="18" charset="0"/>
              </a:rPr>
              <a:t>www.phyteauvergne.ecologie.gouv.fr</a:t>
            </a:r>
            <a:endParaRPr lang="fr-FR" sz="1400" dirty="0"/>
          </a:p>
        </p:txBody>
      </p:sp>
    </p:spTree>
    <p:extLst>
      <p:ext uri="{BB962C8B-B14F-4D97-AF65-F5344CB8AC3E}">
        <p14:creationId xmlns:p14="http://schemas.microsoft.com/office/powerpoint/2010/main" val="1346740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b="1" dirty="0"/>
              <a:t>Evolution des </a:t>
            </a:r>
            <a:r>
              <a:rPr lang="fr-FR" b="1" dirty="0" smtClean="0"/>
              <a:t>concentrations</a:t>
            </a:r>
            <a:endParaRPr lang="fr-FR" dirty="0"/>
          </a:p>
        </p:txBody>
      </p:sp>
      <p:sp>
        <p:nvSpPr>
          <p:cNvPr id="3" name="Espace réservé du contenu 2"/>
          <p:cNvSpPr>
            <a:spLocks noGrp="1"/>
          </p:cNvSpPr>
          <p:nvPr>
            <p:ph idx="1"/>
          </p:nvPr>
        </p:nvSpPr>
        <p:spPr>
          <a:xfrm>
            <a:off x="457199" y="1096098"/>
            <a:ext cx="8229600" cy="4525963"/>
          </a:xfrm>
        </p:spPr>
        <p:txBody>
          <a:bodyPr>
            <a:normAutofit/>
          </a:bodyPr>
          <a:lstStyle/>
          <a:p>
            <a:pPr marL="0" indent="0">
              <a:buNone/>
            </a:pPr>
            <a:r>
              <a:rPr lang="fr-FR" sz="2400" dirty="0"/>
              <a:t>Les intervalles de demi-vie des molécules (DT50) sont extraits de la base de </a:t>
            </a:r>
            <a:r>
              <a:rPr lang="fr-FR" sz="2400" dirty="0" smtClean="0"/>
              <a:t>données INRA </a:t>
            </a:r>
            <a:r>
              <a:rPr lang="fr-FR" sz="2400" dirty="0"/>
              <a:t>AGRITOX la DT50lab = DT50 en </a:t>
            </a:r>
            <a:r>
              <a:rPr lang="fr-FR" sz="2400" dirty="0" smtClean="0"/>
              <a:t>laboratoire </a:t>
            </a:r>
            <a:r>
              <a:rPr lang="fr-FR" sz="2400" dirty="0"/>
              <a:t>et la DT50PC = DT50 en plein </a:t>
            </a:r>
            <a:r>
              <a:rPr lang="fr-FR" sz="2400" dirty="0" smtClean="0"/>
              <a:t>champ</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2" y="3359080"/>
            <a:ext cx="505777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3568" y="2493940"/>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Volume d'effluent </a:t>
            </a:r>
          </a:p>
        </p:txBody>
      </p:sp>
      <p:sp>
        <p:nvSpPr>
          <p:cNvPr id="5" name="Rectangle 4"/>
          <p:cNvSpPr/>
          <p:nvPr/>
        </p:nvSpPr>
        <p:spPr>
          <a:xfrm>
            <a:off x="4932040" y="2493940"/>
            <a:ext cx="2952328" cy="57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Concentration dans le </a:t>
            </a:r>
            <a:r>
              <a:rPr lang="fr-FR" dirty="0" err="1" smtClean="0"/>
              <a:t>biobac</a:t>
            </a:r>
            <a:endParaRPr lang="fr-FR" dirty="0"/>
          </a:p>
        </p:txBody>
      </p:sp>
      <p:cxnSp>
        <p:nvCxnSpPr>
          <p:cNvPr id="7" name="Connecteur en angle 6"/>
          <p:cNvCxnSpPr>
            <a:stCxn id="4" idx="2"/>
          </p:cNvCxnSpPr>
          <p:nvPr/>
        </p:nvCxnSpPr>
        <p:spPr>
          <a:xfrm rot="16200000" flipH="1">
            <a:off x="792102" y="3969582"/>
            <a:ext cx="2591244" cy="79208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en angle 8"/>
          <p:cNvCxnSpPr>
            <a:stCxn id="5" idx="2"/>
          </p:cNvCxnSpPr>
          <p:nvPr/>
        </p:nvCxnSpPr>
        <p:spPr>
          <a:xfrm rot="5400000">
            <a:off x="4663576" y="4132644"/>
            <a:ext cx="2805180" cy="68407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3344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2040275" y="3359424"/>
            <a:ext cx="5063451" cy="3456000"/>
          </a:xfrm>
          <a:prstGeom prst="rect">
            <a:avLst/>
          </a:prstGeom>
        </p:spPr>
      </p:pic>
      <p:sp>
        <p:nvSpPr>
          <p:cNvPr id="2" name="Titre 1"/>
          <p:cNvSpPr>
            <a:spLocks noGrp="1"/>
          </p:cNvSpPr>
          <p:nvPr>
            <p:ph type="title"/>
          </p:nvPr>
        </p:nvSpPr>
        <p:spPr>
          <a:xfrm>
            <a:off x="457200" y="274638"/>
            <a:ext cx="8229600" cy="850106"/>
          </a:xfrm>
        </p:spPr>
        <p:txBody>
          <a:bodyPr>
            <a:normAutofit/>
          </a:bodyPr>
          <a:lstStyle/>
          <a:p>
            <a:r>
              <a:rPr lang="fr-FR" b="1" dirty="0"/>
              <a:t>Evolution des </a:t>
            </a:r>
            <a:r>
              <a:rPr lang="fr-FR" b="1" dirty="0" smtClean="0"/>
              <a:t>concentrations</a:t>
            </a:r>
            <a:endParaRPr lang="fr-FR" dirty="0"/>
          </a:p>
        </p:txBody>
      </p:sp>
      <p:sp>
        <p:nvSpPr>
          <p:cNvPr id="3" name="Espace réservé du contenu 2"/>
          <p:cNvSpPr>
            <a:spLocks noGrp="1"/>
          </p:cNvSpPr>
          <p:nvPr>
            <p:ph idx="1"/>
          </p:nvPr>
        </p:nvSpPr>
        <p:spPr>
          <a:xfrm>
            <a:off x="457199" y="1096098"/>
            <a:ext cx="8229600" cy="4525963"/>
          </a:xfrm>
        </p:spPr>
        <p:txBody>
          <a:bodyPr>
            <a:normAutofit/>
          </a:bodyPr>
          <a:lstStyle/>
          <a:p>
            <a:pPr marL="0" indent="0">
              <a:buNone/>
            </a:pPr>
            <a:r>
              <a:rPr lang="fr-FR" sz="2400" dirty="0"/>
              <a:t>Les intervalles de demi-vie des molécules (DT50) sont extraits de la base de </a:t>
            </a:r>
            <a:r>
              <a:rPr lang="fr-FR" sz="2400" dirty="0" smtClean="0"/>
              <a:t>données INRA </a:t>
            </a:r>
            <a:r>
              <a:rPr lang="fr-FR" sz="2400" dirty="0"/>
              <a:t>AGRITOX la DT50lab = DT50 en </a:t>
            </a:r>
            <a:r>
              <a:rPr lang="fr-FR" sz="2400" dirty="0" smtClean="0"/>
              <a:t>laboratoire </a:t>
            </a:r>
            <a:r>
              <a:rPr lang="fr-FR" sz="2400" dirty="0"/>
              <a:t>et la DT50PC = DT50 en plein </a:t>
            </a:r>
            <a:r>
              <a:rPr lang="fr-FR" sz="2400" dirty="0" smtClean="0"/>
              <a:t>champ</a:t>
            </a:r>
          </a:p>
        </p:txBody>
      </p:sp>
      <p:sp>
        <p:nvSpPr>
          <p:cNvPr id="4" name="Rectangle 3"/>
          <p:cNvSpPr/>
          <p:nvPr/>
        </p:nvSpPr>
        <p:spPr>
          <a:xfrm>
            <a:off x="683568" y="2493940"/>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Volume d'effluent </a:t>
            </a:r>
          </a:p>
        </p:txBody>
      </p:sp>
      <p:sp>
        <p:nvSpPr>
          <p:cNvPr id="5" name="Rectangle 4"/>
          <p:cNvSpPr/>
          <p:nvPr/>
        </p:nvSpPr>
        <p:spPr>
          <a:xfrm>
            <a:off x="4932040" y="2493940"/>
            <a:ext cx="2952328" cy="57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Concentration dans le </a:t>
            </a:r>
            <a:r>
              <a:rPr lang="fr-FR" dirty="0" err="1" smtClean="0"/>
              <a:t>biobac</a:t>
            </a:r>
            <a:endParaRPr lang="fr-FR" dirty="0"/>
          </a:p>
        </p:txBody>
      </p:sp>
      <p:cxnSp>
        <p:nvCxnSpPr>
          <p:cNvPr id="7" name="Connecteur en angle 6"/>
          <p:cNvCxnSpPr>
            <a:stCxn id="4" idx="2"/>
          </p:cNvCxnSpPr>
          <p:nvPr/>
        </p:nvCxnSpPr>
        <p:spPr>
          <a:xfrm rot="16200000" flipH="1">
            <a:off x="972122" y="3789562"/>
            <a:ext cx="2303212" cy="8640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en angle 8"/>
          <p:cNvCxnSpPr>
            <a:stCxn id="5" idx="2"/>
          </p:cNvCxnSpPr>
          <p:nvPr/>
        </p:nvCxnSpPr>
        <p:spPr>
          <a:xfrm rot="5400000">
            <a:off x="4879600" y="4420676"/>
            <a:ext cx="2877188" cy="18002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947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005814" y="3405046"/>
            <a:ext cx="5132372" cy="3492000"/>
          </a:xfrm>
          <a:prstGeom prst="rect">
            <a:avLst/>
          </a:prstGeom>
        </p:spPr>
      </p:pic>
      <p:sp>
        <p:nvSpPr>
          <p:cNvPr id="2" name="Titre 1"/>
          <p:cNvSpPr>
            <a:spLocks noGrp="1"/>
          </p:cNvSpPr>
          <p:nvPr>
            <p:ph type="title"/>
          </p:nvPr>
        </p:nvSpPr>
        <p:spPr>
          <a:xfrm>
            <a:off x="457200" y="274638"/>
            <a:ext cx="8229600" cy="850106"/>
          </a:xfrm>
        </p:spPr>
        <p:txBody>
          <a:bodyPr>
            <a:normAutofit/>
          </a:bodyPr>
          <a:lstStyle/>
          <a:p>
            <a:r>
              <a:rPr lang="fr-FR" b="1" dirty="0"/>
              <a:t>Evolution des </a:t>
            </a:r>
            <a:r>
              <a:rPr lang="fr-FR" b="1" dirty="0" smtClean="0"/>
              <a:t>concentrations</a:t>
            </a:r>
            <a:endParaRPr lang="fr-FR" dirty="0"/>
          </a:p>
        </p:txBody>
      </p:sp>
      <p:sp>
        <p:nvSpPr>
          <p:cNvPr id="3" name="Espace réservé du contenu 2"/>
          <p:cNvSpPr>
            <a:spLocks noGrp="1"/>
          </p:cNvSpPr>
          <p:nvPr>
            <p:ph idx="1"/>
          </p:nvPr>
        </p:nvSpPr>
        <p:spPr>
          <a:xfrm>
            <a:off x="457199" y="1096098"/>
            <a:ext cx="8229600" cy="4525963"/>
          </a:xfrm>
        </p:spPr>
        <p:txBody>
          <a:bodyPr>
            <a:normAutofit/>
          </a:bodyPr>
          <a:lstStyle/>
          <a:p>
            <a:pPr marL="0" indent="0">
              <a:buNone/>
            </a:pPr>
            <a:r>
              <a:rPr lang="fr-FR" sz="2400" dirty="0"/>
              <a:t>Les intervalles de demi-vie des molécules (DT50) sont extraits de la base de </a:t>
            </a:r>
            <a:r>
              <a:rPr lang="fr-FR" sz="2400" dirty="0" smtClean="0"/>
              <a:t>données INRA </a:t>
            </a:r>
            <a:r>
              <a:rPr lang="fr-FR" sz="2400" dirty="0"/>
              <a:t>AGRITOX la DT50lab = DT50 en </a:t>
            </a:r>
            <a:r>
              <a:rPr lang="fr-FR" sz="2400" dirty="0" smtClean="0"/>
              <a:t>laboratoire </a:t>
            </a:r>
            <a:r>
              <a:rPr lang="fr-FR" sz="2400" dirty="0"/>
              <a:t>et la DT50PC = DT50 en plein </a:t>
            </a:r>
            <a:r>
              <a:rPr lang="fr-FR" sz="2400" dirty="0" smtClean="0"/>
              <a:t>champ</a:t>
            </a:r>
          </a:p>
        </p:txBody>
      </p:sp>
      <p:sp>
        <p:nvSpPr>
          <p:cNvPr id="4" name="Rectangle 3"/>
          <p:cNvSpPr/>
          <p:nvPr/>
        </p:nvSpPr>
        <p:spPr>
          <a:xfrm>
            <a:off x="683568" y="2493940"/>
            <a:ext cx="201622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Volume d'effluent </a:t>
            </a:r>
          </a:p>
        </p:txBody>
      </p:sp>
      <p:sp>
        <p:nvSpPr>
          <p:cNvPr id="5" name="Rectangle 4"/>
          <p:cNvSpPr/>
          <p:nvPr/>
        </p:nvSpPr>
        <p:spPr>
          <a:xfrm>
            <a:off x="4932040" y="2493940"/>
            <a:ext cx="2952328" cy="57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Concentration dans le </a:t>
            </a:r>
            <a:r>
              <a:rPr lang="fr-FR" dirty="0" err="1" smtClean="0"/>
              <a:t>biobac</a:t>
            </a:r>
            <a:endParaRPr lang="fr-FR" dirty="0"/>
          </a:p>
        </p:txBody>
      </p:sp>
      <p:cxnSp>
        <p:nvCxnSpPr>
          <p:cNvPr id="7" name="Connecteur en angle 6"/>
          <p:cNvCxnSpPr/>
          <p:nvPr/>
        </p:nvCxnSpPr>
        <p:spPr>
          <a:xfrm rot="16200000" flipH="1">
            <a:off x="633496" y="3984174"/>
            <a:ext cx="2718532" cy="8901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en angle 8"/>
          <p:cNvCxnSpPr>
            <a:stCxn id="5" idx="2"/>
          </p:cNvCxnSpPr>
          <p:nvPr/>
        </p:nvCxnSpPr>
        <p:spPr>
          <a:xfrm rot="5400000">
            <a:off x="4912737" y="4459547"/>
            <a:ext cx="2882923" cy="10801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1848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23850" y="273050"/>
            <a:ext cx="88201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r>
              <a:rPr lang="fr-FR" sz="3900" b="1" dirty="0">
                <a:solidFill>
                  <a:schemeClr val="accent2"/>
                </a:solidFill>
              </a:rPr>
              <a:t>Gestion des déchets</a:t>
            </a:r>
            <a:br>
              <a:rPr lang="fr-FR" sz="3900" b="1" dirty="0">
                <a:solidFill>
                  <a:schemeClr val="accent2"/>
                </a:solidFill>
              </a:rPr>
            </a:br>
            <a:r>
              <a:rPr lang="fr-FR" sz="2800" b="1" dirty="0">
                <a:solidFill>
                  <a:schemeClr val="accent2"/>
                </a:solidFill>
              </a:rPr>
              <a:t>Responsabilité de l’entreprise</a:t>
            </a:r>
            <a:endParaRPr lang="en-US" sz="2800" dirty="0">
              <a:solidFill>
                <a:schemeClr val="accent2"/>
              </a:solidFill>
            </a:endParaRPr>
          </a:p>
        </p:txBody>
      </p:sp>
      <p:sp>
        <p:nvSpPr>
          <p:cNvPr id="29699" name="Rectangle 3"/>
          <p:cNvSpPr>
            <a:spLocks noGrp="1" noChangeArrowheads="1"/>
          </p:cNvSpPr>
          <p:nvPr>
            <p:ph idx="1"/>
          </p:nvPr>
        </p:nvSpPr>
        <p:spPr>
          <a:xfrm>
            <a:off x="71438" y="1844675"/>
            <a:ext cx="8893175" cy="936625"/>
          </a:xfrm>
          <a:noFill/>
          <a:ln/>
        </p:spPr>
        <p:txBody>
          <a:bodyPr/>
          <a:lstStyle/>
          <a:p>
            <a:pPr>
              <a:lnSpc>
                <a:spcPct val="90000"/>
              </a:lnSpc>
            </a:pPr>
            <a:r>
              <a:rPr lang="fr-FR" sz="2800" dirty="0"/>
              <a:t>«Producteur des déchets » :Toute personne dont l’activité produit des déchets. </a:t>
            </a:r>
            <a:r>
              <a:rPr lang="fr-FR" sz="1800" i="1" dirty="0"/>
              <a:t>Directive 2008-98 </a:t>
            </a:r>
            <a:endParaRPr lang="fr-FR" sz="2800" dirty="0"/>
          </a:p>
          <a:p>
            <a:pPr>
              <a:lnSpc>
                <a:spcPct val="90000"/>
              </a:lnSpc>
            </a:pPr>
            <a:endParaRPr lang="en-US" sz="2800" dirty="0"/>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4</a:t>
            </a:fld>
            <a:endParaRPr lang="fr-FR"/>
          </a:p>
        </p:txBody>
      </p:sp>
      <p:sp>
        <p:nvSpPr>
          <p:cNvPr id="29700" name="Line 4"/>
          <p:cNvSpPr>
            <a:spLocks noChangeShapeType="1"/>
          </p:cNvSpPr>
          <p:nvPr/>
        </p:nvSpPr>
        <p:spPr bwMode="auto">
          <a:xfrm>
            <a:off x="0" y="836613"/>
            <a:ext cx="9144000"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dirty="0"/>
          </a:p>
        </p:txBody>
      </p:sp>
      <p:sp>
        <p:nvSpPr>
          <p:cNvPr id="29705" name="Rectangle 9"/>
          <p:cNvSpPr>
            <a:spLocks noChangeArrowheads="1"/>
          </p:cNvSpPr>
          <p:nvPr/>
        </p:nvSpPr>
        <p:spPr bwMode="auto">
          <a:xfrm>
            <a:off x="288655" y="2970213"/>
            <a:ext cx="7776988"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fr-FR" sz="2400" dirty="0">
                <a:solidFill>
                  <a:schemeClr val="accent1"/>
                </a:solidFill>
              </a:rPr>
              <a:t>Chaque entreprise est responsable de l’élimination des déchets qu’elle produit et/ou détient. Elle doit s’assurer que leur élimination est conforme à la réglementation. </a:t>
            </a:r>
            <a:r>
              <a:rPr lang="fr-FR" sz="2400" i="1" dirty="0">
                <a:solidFill>
                  <a:schemeClr val="accent1"/>
                </a:solidFill>
              </a:rPr>
              <a:t>Article  L 541-2 du code de l’Environnement</a:t>
            </a:r>
          </a:p>
          <a:p>
            <a:pPr marL="342900" indent="-342900">
              <a:spcBef>
                <a:spcPct val="20000"/>
              </a:spcBef>
              <a:buFontTx/>
              <a:buChar char="•"/>
            </a:pPr>
            <a:endParaRPr lang="fr-FR" sz="2400" i="1" dirty="0">
              <a:solidFill>
                <a:srgbClr val="FFFF00"/>
              </a:solidFill>
            </a:endParaRPr>
          </a:p>
        </p:txBody>
      </p:sp>
      <p:pic>
        <p:nvPicPr>
          <p:cNvPr id="29707" name="Picture 11" descr="Dessin-puzzle-V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072" b="16154"/>
          <a:stretch>
            <a:fillRect/>
          </a:stretch>
        </p:blipFill>
        <p:spPr bwMode="auto">
          <a:xfrm>
            <a:off x="0" y="4843463"/>
            <a:ext cx="6659563" cy="1970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407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29707"/>
                                        </p:tgtEl>
                                        <p:attrNameLst>
                                          <p:attrName>style.visibility</p:attrName>
                                        </p:attrNameLst>
                                      </p:cBhvr>
                                      <p:to>
                                        <p:strVal val="visible"/>
                                      </p:to>
                                    </p:set>
                                    <p:anim calcmode="lin" valueType="num">
                                      <p:cBhvr additive="base">
                                        <p:cTn id="7" dur="2000" fill="hold"/>
                                        <p:tgtEl>
                                          <p:spTgt spid="29707"/>
                                        </p:tgtEl>
                                        <p:attrNameLst>
                                          <p:attrName>ppt_x</p:attrName>
                                        </p:attrNameLst>
                                      </p:cBhvr>
                                      <p:tavLst>
                                        <p:tav tm="0">
                                          <p:val>
                                            <p:strVal val="#ppt_x"/>
                                          </p:val>
                                        </p:tav>
                                        <p:tav tm="100000">
                                          <p:val>
                                            <p:strVal val="#ppt_x"/>
                                          </p:val>
                                        </p:tav>
                                      </p:tavLst>
                                    </p:anim>
                                    <p:anim calcmode="lin" valueType="num">
                                      <p:cBhvr additive="base">
                                        <p:cTn id="8" dur="2000" fill="hold"/>
                                        <p:tgtEl>
                                          <p:spTgt spid="29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Line 4"/>
          <p:cNvSpPr>
            <a:spLocks noChangeShapeType="1"/>
          </p:cNvSpPr>
          <p:nvPr/>
        </p:nvSpPr>
        <p:spPr bwMode="auto">
          <a:xfrm>
            <a:off x="0" y="836613"/>
            <a:ext cx="9144000"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446" name="Rectangle 6"/>
          <p:cNvSpPr>
            <a:spLocks noChangeArrowheads="1"/>
          </p:cNvSpPr>
          <p:nvPr/>
        </p:nvSpPr>
        <p:spPr bwMode="auto">
          <a:xfrm>
            <a:off x="179389" y="1773238"/>
            <a:ext cx="8353052" cy="345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fr-FR" sz="2400" dirty="0">
                <a:solidFill>
                  <a:schemeClr val="accent1"/>
                </a:solidFill>
                <a:latin typeface="+mj-lt"/>
              </a:rPr>
              <a:t>L’entreprise est responsable de tous les déchets générés par son activité, y compris : </a:t>
            </a:r>
          </a:p>
          <a:p>
            <a:pPr marL="742950" lvl="1" indent="-285750">
              <a:spcBef>
                <a:spcPct val="20000"/>
              </a:spcBef>
              <a:buFontTx/>
              <a:buChar char="–"/>
            </a:pPr>
            <a:r>
              <a:rPr lang="fr-FR" sz="2400" dirty="0">
                <a:solidFill>
                  <a:schemeClr val="accent1"/>
                </a:solidFill>
                <a:latin typeface="+mj-lt"/>
              </a:rPr>
              <a:t>Les déchets assimilés aux déchets ménagers même s’ils sont collectés par le service publique</a:t>
            </a:r>
          </a:p>
          <a:p>
            <a:pPr marL="742950" lvl="1" indent="-285750">
              <a:spcBef>
                <a:spcPct val="20000"/>
              </a:spcBef>
              <a:buFontTx/>
              <a:buChar char="–"/>
            </a:pPr>
            <a:r>
              <a:rPr lang="fr-FR" sz="2400" dirty="0">
                <a:solidFill>
                  <a:schemeClr val="accent1"/>
                </a:solidFill>
                <a:latin typeface="+mj-lt"/>
              </a:rPr>
              <a:t>Les produits usagés issus d’un travail pour un client, dès que celui-ci les lui confie.</a:t>
            </a:r>
          </a:p>
          <a:p>
            <a:pPr marL="742950" lvl="1" indent="-285750">
              <a:spcBef>
                <a:spcPct val="20000"/>
              </a:spcBef>
            </a:pPr>
            <a:r>
              <a:rPr lang="fr-FR" sz="2400" i="1" dirty="0">
                <a:solidFill>
                  <a:schemeClr val="accent1"/>
                </a:solidFill>
                <a:latin typeface="+mj-lt"/>
              </a:rPr>
              <a:t>Article  L 541-2 du code de l’Environnement</a:t>
            </a:r>
          </a:p>
          <a:p>
            <a:pPr marL="342900" indent="-342900">
              <a:spcBef>
                <a:spcPct val="20000"/>
              </a:spcBef>
              <a:buFontTx/>
              <a:buChar char="•"/>
            </a:pPr>
            <a:endParaRPr lang="fr-FR" sz="2400" i="1" dirty="0">
              <a:solidFill>
                <a:schemeClr val="accent1"/>
              </a:solidFill>
              <a:latin typeface="+mj-lt"/>
            </a:endParaRPr>
          </a:p>
        </p:txBody>
      </p:sp>
      <p:sp>
        <p:nvSpPr>
          <p:cNvPr id="61448" name="Rectangle 8"/>
          <p:cNvSpPr>
            <a:spLocks noChangeArrowheads="1"/>
          </p:cNvSpPr>
          <p:nvPr/>
        </p:nvSpPr>
        <p:spPr bwMode="auto">
          <a:xfrm>
            <a:off x="323850" y="273050"/>
            <a:ext cx="88201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r>
              <a:rPr lang="fr-FR" sz="3900" b="1" dirty="0">
                <a:solidFill>
                  <a:schemeClr val="accent2"/>
                </a:solidFill>
              </a:rPr>
              <a:t>Gestion des déchets</a:t>
            </a:r>
            <a:br>
              <a:rPr lang="fr-FR" sz="3900" b="1" dirty="0">
                <a:solidFill>
                  <a:schemeClr val="accent2"/>
                </a:solidFill>
              </a:rPr>
            </a:br>
            <a:r>
              <a:rPr lang="fr-FR" sz="2800" b="1" dirty="0">
                <a:solidFill>
                  <a:schemeClr val="accent2"/>
                </a:solidFill>
              </a:rPr>
              <a:t>Responsabilité de l’entreprise</a:t>
            </a:r>
            <a:endParaRPr lang="en-US" sz="2800" dirty="0">
              <a:solidFill>
                <a:schemeClr val="accent2"/>
              </a:solidFill>
            </a:endParaRPr>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5</a:t>
            </a:fld>
            <a:endParaRPr lang="fr-FR"/>
          </a:p>
        </p:txBody>
      </p:sp>
    </p:spTree>
    <p:extLst>
      <p:ext uri="{BB962C8B-B14F-4D97-AF65-F5344CB8AC3E}">
        <p14:creationId xmlns:p14="http://schemas.microsoft.com/office/powerpoint/2010/main" val="56641985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23850" y="176213"/>
            <a:ext cx="88201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r>
              <a:rPr lang="fr-FR" sz="3900" b="1" dirty="0">
                <a:solidFill>
                  <a:schemeClr val="accent2"/>
                </a:solidFill>
              </a:rPr>
              <a:t>Gestion des déchets</a:t>
            </a:r>
            <a:br>
              <a:rPr lang="fr-FR" sz="3900" b="1" dirty="0">
                <a:solidFill>
                  <a:schemeClr val="accent2"/>
                </a:solidFill>
              </a:rPr>
            </a:br>
            <a:r>
              <a:rPr lang="fr-FR" sz="2800" b="1" dirty="0">
                <a:solidFill>
                  <a:schemeClr val="accent2"/>
                </a:solidFill>
              </a:rPr>
              <a:t>Suivi des déchets dangereux</a:t>
            </a:r>
            <a:endParaRPr lang="en-US" sz="2800" dirty="0">
              <a:solidFill>
                <a:schemeClr val="accent2"/>
              </a:solidFill>
            </a:endParaRPr>
          </a:p>
        </p:txBody>
      </p:sp>
      <p:sp>
        <p:nvSpPr>
          <p:cNvPr id="64515" name="Line 3"/>
          <p:cNvSpPr>
            <a:spLocks noChangeShapeType="1"/>
          </p:cNvSpPr>
          <p:nvPr/>
        </p:nvSpPr>
        <p:spPr bwMode="auto">
          <a:xfrm>
            <a:off x="0" y="836613"/>
            <a:ext cx="9144000"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516" name="Rectangle 4"/>
          <p:cNvSpPr>
            <a:spLocks noChangeArrowheads="1"/>
          </p:cNvSpPr>
          <p:nvPr/>
        </p:nvSpPr>
        <p:spPr bwMode="auto">
          <a:xfrm>
            <a:off x="179388" y="1628775"/>
            <a:ext cx="8713787"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fr-FR" sz="2400" dirty="0">
                <a:solidFill>
                  <a:schemeClr val="accent1"/>
                </a:solidFill>
                <a:latin typeface="+mj-lt"/>
              </a:rPr>
              <a:t>Les entreprises doivent renseigner et conserver les informations relatives au traitement de leurs déchets dangereux </a:t>
            </a:r>
          </a:p>
          <a:p>
            <a:pPr marL="742950" lvl="1" indent="-285750">
              <a:spcBef>
                <a:spcPct val="20000"/>
              </a:spcBef>
              <a:buFontTx/>
              <a:buChar char="–"/>
            </a:pPr>
            <a:r>
              <a:rPr lang="fr-FR" sz="2400" dirty="0">
                <a:solidFill>
                  <a:schemeClr val="accent1"/>
                </a:solidFill>
                <a:latin typeface="+mj-lt"/>
              </a:rPr>
              <a:t>Bordereau de suivi : assure la traçabilité jusqu’au centre d’élimination, de regroupement ou de pré traitement</a:t>
            </a:r>
          </a:p>
          <a:p>
            <a:pPr marL="742950" lvl="1" indent="-285750">
              <a:spcBef>
                <a:spcPct val="20000"/>
              </a:spcBef>
              <a:buFontTx/>
              <a:buChar char="–"/>
            </a:pPr>
            <a:r>
              <a:rPr lang="fr-FR" sz="2400" dirty="0">
                <a:solidFill>
                  <a:schemeClr val="accent1"/>
                </a:solidFill>
                <a:latin typeface="+mj-lt"/>
              </a:rPr>
              <a:t>Registre de suivi des déchets. </a:t>
            </a:r>
          </a:p>
          <a:p>
            <a:pPr marL="742950" lvl="1" indent="-285750" algn="ctr">
              <a:spcBef>
                <a:spcPct val="20000"/>
              </a:spcBef>
            </a:pPr>
            <a:r>
              <a:rPr lang="fr-FR" sz="2400" i="1" dirty="0">
                <a:solidFill>
                  <a:schemeClr val="accent1"/>
                </a:solidFill>
                <a:latin typeface="+mj-lt"/>
              </a:rPr>
              <a:t>Conservation au moins 3 ans.</a:t>
            </a:r>
          </a:p>
          <a:p>
            <a:pPr marL="742950" lvl="1" indent="-285750">
              <a:spcBef>
                <a:spcPct val="20000"/>
              </a:spcBef>
            </a:pPr>
            <a:r>
              <a:rPr lang="fr-FR" sz="2400" i="1" dirty="0">
                <a:solidFill>
                  <a:schemeClr val="accent1"/>
                </a:solidFill>
                <a:latin typeface="+mj-lt"/>
              </a:rPr>
              <a:t>Articles  L 541-7, R 541-2 à R 541-48 et R541-43 du code de l’Environnement</a:t>
            </a:r>
          </a:p>
          <a:p>
            <a:pPr marL="342900" indent="-342900">
              <a:spcBef>
                <a:spcPct val="20000"/>
              </a:spcBef>
              <a:buFontTx/>
              <a:buChar char="•"/>
            </a:pPr>
            <a:endParaRPr lang="fr-FR" sz="2400" i="1" dirty="0">
              <a:solidFill>
                <a:schemeClr val="accent1"/>
              </a:solidFill>
              <a:latin typeface="+mj-lt"/>
            </a:endParaRPr>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6</a:t>
            </a:fld>
            <a:endParaRPr lang="fr-FR"/>
          </a:p>
        </p:txBody>
      </p:sp>
    </p:spTree>
    <p:extLst>
      <p:ext uri="{BB962C8B-B14F-4D97-AF65-F5344CB8AC3E}">
        <p14:creationId xmlns:p14="http://schemas.microsoft.com/office/powerpoint/2010/main" val="86015544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23850" y="176213"/>
            <a:ext cx="88201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r>
              <a:rPr lang="fr-FR" sz="3900" b="1" dirty="0">
                <a:solidFill>
                  <a:srgbClr val="00B050"/>
                </a:solidFill>
              </a:rPr>
              <a:t>Gestion des déchets</a:t>
            </a:r>
            <a:br>
              <a:rPr lang="fr-FR" sz="3900" b="1" dirty="0">
                <a:solidFill>
                  <a:srgbClr val="00B050"/>
                </a:solidFill>
              </a:rPr>
            </a:br>
            <a:r>
              <a:rPr lang="fr-FR" sz="2800" b="1" dirty="0">
                <a:solidFill>
                  <a:srgbClr val="00B050"/>
                </a:solidFill>
              </a:rPr>
              <a:t>Suivi des déchets </a:t>
            </a:r>
            <a:r>
              <a:rPr lang="fr-FR" sz="2800" b="1" dirty="0" smtClean="0">
                <a:solidFill>
                  <a:srgbClr val="00B050"/>
                </a:solidFill>
              </a:rPr>
              <a:t>industriels dangereux</a:t>
            </a:r>
            <a:endParaRPr lang="en-US" sz="2800" dirty="0">
              <a:solidFill>
                <a:srgbClr val="00B050"/>
              </a:solidFill>
            </a:endParaRPr>
          </a:p>
        </p:txBody>
      </p:sp>
      <p:sp>
        <p:nvSpPr>
          <p:cNvPr id="64515" name="Line 3"/>
          <p:cNvSpPr>
            <a:spLocks noChangeShapeType="1"/>
          </p:cNvSpPr>
          <p:nvPr/>
        </p:nvSpPr>
        <p:spPr bwMode="auto">
          <a:xfrm>
            <a:off x="0" y="836613"/>
            <a:ext cx="9144000"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4516" name="Rectangle 4"/>
          <p:cNvSpPr>
            <a:spLocks noChangeArrowheads="1"/>
          </p:cNvSpPr>
          <p:nvPr/>
        </p:nvSpPr>
        <p:spPr bwMode="auto">
          <a:xfrm>
            <a:off x="179388" y="1628775"/>
            <a:ext cx="8713787"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fr-FR" sz="2000" i="1" dirty="0">
              <a:solidFill>
                <a:srgbClr val="FFFF00"/>
              </a:solidFill>
              <a:latin typeface="+mj-lt"/>
            </a:endParaRPr>
          </a:p>
        </p:txBody>
      </p:sp>
      <p:pic>
        <p:nvPicPr>
          <p:cNvPr id="6" name="Picture 2" descr="C:\Users\gprisse\Pictures\Icônes\Papiers\BSD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0151" y="1619112"/>
            <a:ext cx="3412260" cy="4934597"/>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8B13EB61-258A-47F8-858C-E7CA6193F3B7}" type="slidenum">
              <a:rPr lang="fr-FR" smtClean="0"/>
              <a:t>7</a:t>
            </a:fld>
            <a:endParaRPr lang="fr-FR"/>
          </a:p>
        </p:txBody>
      </p:sp>
    </p:spTree>
    <p:extLst>
      <p:ext uri="{BB962C8B-B14F-4D97-AF65-F5344CB8AC3E}">
        <p14:creationId xmlns:p14="http://schemas.microsoft.com/office/powerpoint/2010/main" val="854053629"/>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Dessin-puzzle-V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072" b="16154"/>
          <a:stretch>
            <a:fillRect/>
          </a:stretch>
        </p:blipFill>
        <p:spPr bwMode="auto">
          <a:xfrm>
            <a:off x="0" y="4843463"/>
            <a:ext cx="6659563" cy="1970087"/>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idx="1"/>
          </p:nvPr>
        </p:nvSpPr>
        <p:spPr>
          <a:xfrm>
            <a:off x="250825" y="1528763"/>
            <a:ext cx="8893175" cy="3413125"/>
          </a:xfrm>
          <a:noFill/>
          <a:ln/>
        </p:spPr>
        <p:txBody>
          <a:bodyPr/>
          <a:lstStyle/>
          <a:p>
            <a:pPr>
              <a:lnSpc>
                <a:spcPct val="90000"/>
              </a:lnSpc>
            </a:pPr>
            <a:r>
              <a:rPr lang="fr-FR" sz="2400" dirty="0"/>
              <a:t>«Responsabilité élargie du producteur » (REP) ou encore « pollueur payeur » - </a:t>
            </a:r>
            <a:r>
              <a:rPr lang="fr-FR" sz="1600" i="1" dirty="0"/>
              <a:t>Article L110-1-II du Code de l’Environnement</a:t>
            </a:r>
          </a:p>
          <a:p>
            <a:pPr>
              <a:lnSpc>
                <a:spcPct val="90000"/>
              </a:lnSpc>
            </a:pPr>
            <a:r>
              <a:rPr lang="fr-FR" sz="2400" dirty="0"/>
              <a:t>Directive européenne 2008/98 relative aux déchets</a:t>
            </a:r>
          </a:p>
          <a:p>
            <a:pPr>
              <a:lnSpc>
                <a:spcPct val="90000"/>
              </a:lnSpc>
            </a:pPr>
            <a:r>
              <a:rPr lang="fr-FR" sz="2400" dirty="0"/>
              <a:t>Grenelle de l’Environnement I et II</a:t>
            </a:r>
          </a:p>
          <a:p>
            <a:pPr>
              <a:lnSpc>
                <a:spcPct val="90000"/>
              </a:lnSpc>
            </a:pPr>
            <a:r>
              <a:rPr lang="fr-FR" sz="2400" b="1" dirty="0"/>
              <a:t>P</a:t>
            </a:r>
            <a:r>
              <a:rPr lang="fr-FR" sz="2400" dirty="0"/>
              <a:t>lan </a:t>
            </a:r>
            <a:r>
              <a:rPr lang="fr-FR" sz="2400" b="1" dirty="0"/>
              <a:t>I</a:t>
            </a:r>
            <a:r>
              <a:rPr lang="fr-FR" sz="2400" dirty="0"/>
              <a:t>nterministériel de </a:t>
            </a:r>
            <a:r>
              <a:rPr lang="fr-FR" sz="2400" b="1" dirty="0"/>
              <a:t>R</a:t>
            </a:r>
            <a:r>
              <a:rPr lang="fr-FR" sz="2400" dirty="0"/>
              <a:t>éduction des </a:t>
            </a:r>
            <a:r>
              <a:rPr lang="fr-FR" sz="2400" b="1" dirty="0"/>
              <a:t>R</a:t>
            </a:r>
            <a:r>
              <a:rPr lang="fr-FR" sz="2400" dirty="0"/>
              <a:t>isques liés aux </a:t>
            </a:r>
            <a:r>
              <a:rPr lang="fr-FR" sz="2400" b="1" dirty="0"/>
              <a:t>P</a:t>
            </a:r>
            <a:r>
              <a:rPr lang="fr-FR" sz="2400" dirty="0"/>
              <a:t>esticides (PIRRP) </a:t>
            </a:r>
            <a:r>
              <a:rPr lang="fr-FR" sz="2000" dirty="0"/>
              <a:t>établi notamment par les Ministères de l’Agriculture et de l’Environnement</a:t>
            </a:r>
            <a:r>
              <a:rPr lang="en-US" sz="2400" dirty="0"/>
              <a:t> </a:t>
            </a:r>
          </a:p>
          <a:p>
            <a:pPr>
              <a:lnSpc>
                <a:spcPct val="90000"/>
              </a:lnSpc>
            </a:pPr>
            <a:r>
              <a:rPr lang="fr-FR" sz="2400" dirty="0"/>
              <a:t>Traçabilité</a:t>
            </a:r>
            <a:endParaRPr lang="en-US" sz="2400" dirty="0"/>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8</a:t>
            </a:fld>
            <a:endParaRPr lang="fr-FR"/>
          </a:p>
        </p:txBody>
      </p:sp>
      <p:sp>
        <p:nvSpPr>
          <p:cNvPr id="15365" name="Line 5"/>
          <p:cNvSpPr>
            <a:spLocks noChangeShapeType="1"/>
          </p:cNvSpPr>
          <p:nvPr/>
        </p:nvSpPr>
        <p:spPr bwMode="auto">
          <a:xfrm>
            <a:off x="0" y="836613"/>
            <a:ext cx="9144000"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66" name="Rectangle 6"/>
          <p:cNvSpPr>
            <a:spLocks noChangeArrowheads="1"/>
          </p:cNvSpPr>
          <p:nvPr/>
        </p:nvSpPr>
        <p:spPr bwMode="auto">
          <a:xfrm>
            <a:off x="179388" y="273050"/>
            <a:ext cx="896461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r>
              <a:rPr lang="fr-FR" sz="3900" b="1" dirty="0">
                <a:solidFill>
                  <a:srgbClr val="00B050"/>
                </a:solidFill>
              </a:rPr>
              <a:t>Gestion des déchets</a:t>
            </a:r>
            <a:br>
              <a:rPr lang="fr-FR" sz="3900" b="1" dirty="0">
                <a:solidFill>
                  <a:srgbClr val="00B050"/>
                </a:solidFill>
              </a:rPr>
            </a:br>
            <a:r>
              <a:rPr lang="fr-FR" sz="2800" b="1" dirty="0">
                <a:solidFill>
                  <a:srgbClr val="00B050"/>
                </a:solidFill>
              </a:rPr>
              <a:t>Responsabilité de l’entreprise</a:t>
            </a:r>
            <a:endParaRPr lang="en-US" sz="2800" dirty="0">
              <a:solidFill>
                <a:srgbClr val="00B050"/>
              </a:solidFill>
            </a:endParaRPr>
          </a:p>
        </p:txBody>
      </p:sp>
    </p:spTree>
    <p:extLst>
      <p:ext uri="{BB962C8B-B14F-4D97-AF65-F5344CB8AC3E}">
        <p14:creationId xmlns:p14="http://schemas.microsoft.com/office/powerpoint/2010/main" val="12501372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2000" fill="hold"/>
                                        <p:tgtEl>
                                          <p:spTgt spid="15362"/>
                                        </p:tgtEl>
                                        <p:attrNameLst>
                                          <p:attrName>ppt_x</p:attrName>
                                        </p:attrNameLst>
                                      </p:cBhvr>
                                      <p:tavLst>
                                        <p:tav tm="0">
                                          <p:val>
                                            <p:strVal val="#ppt_x"/>
                                          </p:val>
                                        </p:tav>
                                        <p:tav tm="100000">
                                          <p:val>
                                            <p:strVal val="#ppt_x"/>
                                          </p:val>
                                        </p:tav>
                                      </p:tavLst>
                                    </p:anim>
                                    <p:anim calcmode="lin" valueType="num">
                                      <p:cBhvr additive="base">
                                        <p:cTn id="8" dur="2000" fill="hold"/>
                                        <p:tgtEl>
                                          <p:spTgt spid="153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323850" y="176213"/>
            <a:ext cx="88201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p>
            <a:r>
              <a:rPr lang="fr-FR" sz="3900" b="1" dirty="0">
                <a:solidFill>
                  <a:srgbClr val="00B050"/>
                </a:solidFill>
              </a:rPr>
              <a:t>Gestion des déchets…</a:t>
            </a:r>
            <a:r>
              <a:rPr lang="fr-FR" sz="4400" b="1" dirty="0">
                <a:solidFill>
                  <a:srgbClr val="00B050"/>
                </a:solidFill>
              </a:rPr>
              <a:t> </a:t>
            </a:r>
            <a:endParaRPr lang="en-US" sz="4400" dirty="0">
              <a:solidFill>
                <a:srgbClr val="00B050"/>
              </a:solidFill>
            </a:endParaRPr>
          </a:p>
        </p:txBody>
      </p:sp>
      <p:sp>
        <p:nvSpPr>
          <p:cNvPr id="21508" name="Rectangle 4"/>
          <p:cNvSpPr>
            <a:spLocks noGrp="1" noChangeArrowheads="1"/>
          </p:cNvSpPr>
          <p:nvPr>
            <p:ph idx="1"/>
          </p:nvPr>
        </p:nvSpPr>
        <p:spPr>
          <a:xfrm>
            <a:off x="250825" y="1052513"/>
            <a:ext cx="8893175" cy="936625"/>
          </a:xfrm>
          <a:noFill/>
          <a:ln/>
        </p:spPr>
        <p:txBody>
          <a:bodyPr/>
          <a:lstStyle/>
          <a:p>
            <a:pPr>
              <a:lnSpc>
                <a:spcPct val="90000"/>
              </a:lnSpc>
            </a:pPr>
            <a:r>
              <a:rPr lang="fr-FR" sz="2400" dirty="0">
                <a:solidFill>
                  <a:srgbClr val="00B050"/>
                </a:solidFill>
              </a:rPr>
              <a:t>«Responsabilité élargie du producteur » (REP) ou encore « pollueur payeur » - </a:t>
            </a:r>
            <a:r>
              <a:rPr lang="fr-FR" sz="1600" i="1" dirty="0">
                <a:solidFill>
                  <a:srgbClr val="00B050"/>
                </a:solidFill>
              </a:rPr>
              <a:t>Article L110-1-II du Code de l’Environnement</a:t>
            </a:r>
          </a:p>
          <a:p>
            <a:pPr>
              <a:lnSpc>
                <a:spcPct val="90000"/>
              </a:lnSpc>
            </a:pPr>
            <a:endParaRPr lang="en-US" sz="2400" dirty="0"/>
          </a:p>
        </p:txBody>
      </p:sp>
      <p:sp>
        <p:nvSpPr>
          <p:cNvPr id="2" name="Espace réservé du numéro de diapositive 1"/>
          <p:cNvSpPr>
            <a:spLocks noGrp="1"/>
          </p:cNvSpPr>
          <p:nvPr>
            <p:ph type="sldNum" sz="quarter" idx="12"/>
          </p:nvPr>
        </p:nvSpPr>
        <p:spPr/>
        <p:txBody>
          <a:bodyPr/>
          <a:lstStyle/>
          <a:p>
            <a:fld id="{8B13EB61-258A-47F8-858C-E7CA6193F3B7}" type="slidenum">
              <a:rPr lang="fr-FR" smtClean="0"/>
              <a:t>9</a:t>
            </a:fld>
            <a:endParaRPr lang="fr-FR"/>
          </a:p>
        </p:txBody>
      </p:sp>
      <p:sp>
        <p:nvSpPr>
          <p:cNvPr id="21509" name="Line 5"/>
          <p:cNvSpPr>
            <a:spLocks noChangeShapeType="1"/>
          </p:cNvSpPr>
          <p:nvPr/>
        </p:nvSpPr>
        <p:spPr bwMode="auto">
          <a:xfrm>
            <a:off x="0" y="836613"/>
            <a:ext cx="9144000" cy="0"/>
          </a:xfrm>
          <a:prstGeom prst="line">
            <a:avLst/>
          </a:prstGeom>
          <a:noFill/>
          <a:ln w="2857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1510" name="Espace réservé du contenu 2"/>
          <p:cNvSpPr>
            <a:spLocks/>
          </p:cNvSpPr>
          <p:nvPr/>
        </p:nvSpPr>
        <p:spPr bwMode="auto">
          <a:xfrm>
            <a:off x="250825" y="1773238"/>
            <a:ext cx="727350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spcBef>
                <a:spcPct val="20000"/>
              </a:spcBef>
            </a:pPr>
            <a:r>
              <a:rPr lang="fr-FR" sz="1600" b="1" dirty="0">
                <a:solidFill>
                  <a:srgbClr val="FFFF00"/>
                </a:solidFill>
              </a:rPr>
              <a:t>	</a:t>
            </a:r>
            <a:r>
              <a:rPr lang="fr-FR" sz="1600" dirty="0" err="1" smtClean="0">
                <a:solidFill>
                  <a:srgbClr val="92D050"/>
                </a:solidFill>
              </a:rPr>
              <a:t>Art.L</a:t>
            </a:r>
            <a:r>
              <a:rPr lang="fr-FR" sz="1600" dirty="0">
                <a:solidFill>
                  <a:srgbClr val="92D050"/>
                </a:solidFill>
              </a:rPr>
              <a:t>. 541-10-4</a:t>
            </a:r>
            <a:r>
              <a:rPr lang="fr-FR" sz="1600" dirty="0" smtClean="0">
                <a:solidFill>
                  <a:srgbClr val="92D050"/>
                </a:solidFill>
              </a:rPr>
              <a:t>.</a:t>
            </a:r>
          </a:p>
          <a:p>
            <a:pPr marL="342900" indent="-342900" algn="just">
              <a:spcBef>
                <a:spcPct val="20000"/>
              </a:spcBef>
            </a:pPr>
            <a:r>
              <a:rPr lang="fr-FR" sz="1600" dirty="0">
                <a:solidFill>
                  <a:srgbClr val="92D050"/>
                </a:solidFill>
              </a:rPr>
              <a:t>	</a:t>
            </a:r>
            <a:r>
              <a:rPr lang="fr-FR" sz="1600" dirty="0" smtClean="0">
                <a:solidFill>
                  <a:srgbClr val="92D050"/>
                </a:solidFill>
              </a:rPr>
              <a:t>A </a:t>
            </a:r>
            <a:r>
              <a:rPr lang="fr-FR" sz="1600" dirty="0">
                <a:solidFill>
                  <a:srgbClr val="92D050"/>
                </a:solidFill>
              </a:rPr>
              <a:t>compter du 1er janvier 2010, toute personne physique ou morale qui fabrique, importe ou introduit sur le marché national des peintures, vernis, solvants, détergents, huiles minérales, </a:t>
            </a:r>
            <a:r>
              <a:rPr lang="fr-FR" sz="1600" b="1" dirty="0">
                <a:solidFill>
                  <a:srgbClr val="92D050"/>
                </a:solidFill>
              </a:rPr>
              <a:t>pesticides</a:t>
            </a:r>
            <a:r>
              <a:rPr lang="fr-FR" sz="1600" dirty="0">
                <a:solidFill>
                  <a:srgbClr val="92D050"/>
                </a:solidFill>
              </a:rPr>
              <a:t>, herbicides, fongicides et autres produits chimiques pouvant représenter un risque significatif pour la santé et l'environnement </a:t>
            </a:r>
            <a:r>
              <a:rPr lang="fr-FR" sz="1600" b="1" dirty="0">
                <a:solidFill>
                  <a:srgbClr val="92D050"/>
                </a:solidFill>
              </a:rPr>
              <a:t>est tenue de prendre en charge techniquement et financièrement la collecte et l'élimination des déchets ménagers desdits produits</a:t>
            </a:r>
            <a:r>
              <a:rPr lang="fr-FR" sz="1600" dirty="0">
                <a:solidFill>
                  <a:srgbClr val="92D050"/>
                </a:solidFill>
              </a:rPr>
              <a:t> (contenants et contenus). Ces produits doivent faire l'objet d'une signalétique « point rouge » afin d'éviter aux usagers de les faire collecter en mélange avec les déchets municipaux résiduels. A partir du 1er janvier 2010, tout émetteur sur le marché ne respectant pas cette obligation est soumis à la taxe générale sur les activités polluantes. »</a:t>
            </a:r>
          </a:p>
          <a:p>
            <a:pPr marL="342900" indent="-342900" algn="just">
              <a:spcBef>
                <a:spcPct val="20000"/>
              </a:spcBef>
            </a:pPr>
            <a:endParaRPr lang="fr-FR" sz="1600" dirty="0">
              <a:solidFill>
                <a:srgbClr val="FFFF00"/>
              </a:solidFill>
            </a:endParaRPr>
          </a:p>
        </p:txBody>
      </p:sp>
      <p:sp>
        <p:nvSpPr>
          <p:cNvPr id="21511" name="ZoneTexte 4"/>
          <p:cNvSpPr txBox="1">
            <a:spLocks noChangeArrowheads="1"/>
          </p:cNvSpPr>
          <p:nvPr/>
        </p:nvSpPr>
        <p:spPr bwMode="auto">
          <a:xfrm>
            <a:off x="525463" y="5445125"/>
            <a:ext cx="699886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just"/>
            <a:r>
              <a:rPr lang="fr-FR" sz="1600" b="1" u="sng" dirty="0">
                <a:solidFill>
                  <a:srgbClr val="00B050"/>
                </a:solidFill>
              </a:rPr>
              <a:t>En ce qui concerne les professionnels</a:t>
            </a:r>
            <a:r>
              <a:rPr lang="fr-FR" sz="1600" dirty="0">
                <a:solidFill>
                  <a:srgbClr val="00B050"/>
                </a:solidFill>
              </a:rPr>
              <a:t>, ce sont les filières qui s’organisent pour mettre en œuvre la REP de façon volontaire, en confiant la gestion opérationnelle de leurs déchets à des éco-organismes</a:t>
            </a:r>
          </a:p>
        </p:txBody>
      </p:sp>
    </p:spTree>
    <p:extLst>
      <p:ext uri="{BB962C8B-B14F-4D97-AF65-F5344CB8AC3E}">
        <p14:creationId xmlns:p14="http://schemas.microsoft.com/office/powerpoint/2010/main" val="1342914377"/>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833</TotalTime>
  <Words>1620</Words>
  <Application>Microsoft Office PowerPoint</Application>
  <PresentationFormat>Affichage à l'écran (4:3)</PresentationFormat>
  <Paragraphs>244</Paragraphs>
  <Slides>39</Slides>
  <Notes>9</Notes>
  <HiddenSlides>1</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Arial</vt:lpstr>
      <vt:lpstr>Calibri</vt:lpstr>
      <vt:lpstr>Comic Sans MS</vt:lpstr>
      <vt:lpstr>Times New Roman</vt:lpstr>
      <vt:lpstr>Trebuchet MS</vt:lpstr>
      <vt:lpstr>Univers LT Std 55</vt:lpstr>
      <vt:lpstr>Wingdings</vt:lpstr>
      <vt:lpstr>Wingdings 3</vt:lpstr>
      <vt:lpstr>Facette</vt:lpstr>
      <vt:lpstr>Présentation PowerPoint</vt:lpstr>
      <vt:lpstr>Principe de base pour un déchet dangereux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EVPP et PPNU : définitions</vt:lpstr>
      <vt:lpstr>Déchets solides</vt:lpstr>
      <vt:lpstr>Gestion des déchets solides</vt:lpstr>
      <vt:lpstr>Les effluents</vt:lpstr>
      <vt:lpstr>Gestion des effluents</vt:lpstr>
      <vt:lpstr>Focus : Pollution des eaux </vt:lpstr>
      <vt:lpstr>Focus : Pollution des eaux</vt:lpstr>
      <vt:lpstr>Article 5 préparation des bouillies</vt:lpstr>
      <vt:lpstr>Article 6 : les fonds de cuve</vt:lpstr>
      <vt:lpstr>Conditions pour l’épandage,  le vidage ou le rinçage </vt:lpstr>
      <vt:lpstr>Rappel </vt:lpstr>
      <vt:lpstr>Autre possibilité règlementaire de gestion des fonds de cuve</vt:lpstr>
      <vt:lpstr>Présentation PowerPoint</vt:lpstr>
      <vt:lpstr>Systèmes reconnus</vt:lpstr>
      <vt:lpstr>Collecte déchets de produits phytos : ADIVALOR : EVPP </vt:lpstr>
      <vt:lpstr>Que récupère ADIVALOR ?</vt:lpstr>
      <vt:lpstr>Présentation PowerPoint</vt:lpstr>
      <vt:lpstr>Les résidus de  traitements</vt:lpstr>
      <vt:lpstr>Les résidus de  traitements</vt:lpstr>
      <vt:lpstr>Présentation PowerPoint</vt:lpstr>
      <vt:lpstr>Historique</vt:lpstr>
      <vt:lpstr>Principes de fonctionnement</vt:lpstr>
      <vt:lpstr>Conception</vt:lpstr>
      <vt:lpstr>Principe de fonctionnement</vt:lpstr>
      <vt:lpstr>Entretien</vt:lpstr>
      <vt:lpstr>Conclusion</vt:lpstr>
      <vt:lpstr>Evolution des concentrations</vt:lpstr>
      <vt:lpstr>Evolution des concentrations</vt:lpstr>
      <vt:lpstr>Evolution des concentrations</vt:lpstr>
      <vt:lpstr>Evolution des concentrations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règlementation</dc:title>
  <dc:creator>Gilles Prisse</dc:creator>
  <cp:lastModifiedBy>GILLES BESNARD</cp:lastModifiedBy>
  <cp:revision>72</cp:revision>
  <dcterms:created xsi:type="dcterms:W3CDTF">2012-10-01T09:01:33Z</dcterms:created>
  <dcterms:modified xsi:type="dcterms:W3CDTF">2018-11-06T07:55:36Z</dcterms:modified>
</cp:coreProperties>
</file>