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72" r:id="rId3"/>
    <p:sldId id="273" r:id="rId4"/>
    <p:sldId id="274" r:id="rId5"/>
    <p:sldId id="280" r:id="rId6"/>
    <p:sldId id="275" r:id="rId7"/>
    <p:sldId id="276" r:id="rId8"/>
    <p:sldId id="277" r:id="rId9"/>
    <p:sldId id="27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8" r:id="rId19"/>
    <p:sldId id="269" r:id="rId20"/>
    <p:sldId id="281" r:id="rId21"/>
    <p:sldId id="283" r:id="rId22"/>
    <p:sldId id="282" r:id="rId23"/>
    <p:sldId id="287" r:id="rId24"/>
    <p:sldId id="288" r:id="rId25"/>
    <p:sldId id="289" r:id="rId26"/>
    <p:sldId id="27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50DC-4968-4F5C-AA3E-FF4B1DEC3386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191E-9798-4D66-AEF3-BE38350FEC2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02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substances actives font l’objet d’une évaluation par un pays membre ,</a:t>
            </a:r>
            <a:r>
              <a:rPr lang="fr-FR" baseline="0" dirty="0"/>
              <a:t> pas nécessité que chaque pays évalue la Sa.</a:t>
            </a:r>
          </a:p>
          <a:p>
            <a:r>
              <a:rPr lang="fr-FR" baseline="0" dirty="0"/>
              <a:t>Ensuite l’autorisation peut être attribuée à l’ensemble des pays européens en fonction du produit à la demande du fabricant</a:t>
            </a:r>
          </a:p>
          <a:p>
            <a:endParaRPr lang="fr-FR" baseline="0" dirty="0"/>
          </a:p>
          <a:p>
            <a:r>
              <a:rPr lang="fr-FR" baseline="0" dirty="0"/>
              <a:t>Ex </a:t>
            </a:r>
            <a:r>
              <a:rPr lang="fr-FR" baseline="0" dirty="0" err="1"/>
              <a:t>aquaKothrine</a:t>
            </a:r>
            <a:r>
              <a:rPr lang="fr-FR" baseline="0" dirty="0"/>
              <a:t> : sa : </a:t>
            </a:r>
            <a:r>
              <a:rPr lang="fr-FR" baseline="0" dirty="0" err="1"/>
              <a:t>deltaméthrine</a:t>
            </a:r>
            <a:r>
              <a:rPr lang="fr-FR" baseline="0" dirty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191E-9798-4D66-AEF3-BE38350FEC2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16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Montrer la site</a:t>
            </a:r>
            <a:r>
              <a:rPr lang="fr-FR" baseline="0" dirty="0"/>
              <a:t> des différents TP et la liste des usages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191E-9798-4D66-AEF3-BE38350FEC2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3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FB61-AC37-4A51-8461-C41B47CE2C2C}" type="datetimeFigureOut">
              <a:rPr lang="fr-FR" smtClean="0"/>
              <a:pPr/>
              <a:t>09/05/2018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B32E-3012-4398-AB05-8B2567D020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ctu-environnement.com/ae/news/produits-biocides-echa-liste-officielle-substances-fournisseurs-22749.php4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592636" cy="1584176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83568" y="178078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FORMATION CERTIBIOCIDE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10875" y="3645024"/>
            <a:ext cx="2798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2, 3 et 4 mai 2018</a:t>
            </a:r>
          </a:p>
          <a:p>
            <a:pPr algn="ctr"/>
            <a:r>
              <a:rPr lang="fr-FR" sz="2800" dirty="0"/>
              <a:t>Chindrieux</a:t>
            </a:r>
          </a:p>
        </p:txBody>
      </p:sp>
    </p:spTree>
    <p:extLst>
      <p:ext uri="{BB962C8B-B14F-4D97-AF65-F5344CB8AC3E}">
        <p14:creationId xmlns:p14="http://schemas.microsoft.com/office/powerpoint/2010/main" val="1696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REGLEMENTATION</a:t>
            </a:r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  <a:ea typeface="+mj-ea"/>
                <a:cs typeface="+mj-cs"/>
              </a:rPr>
              <a:t>Définition Biocides  </a:t>
            </a:r>
          </a:p>
          <a:p>
            <a:pPr>
              <a:buNone/>
            </a:pPr>
            <a:r>
              <a:rPr lang="fr-FR" sz="2400" dirty="0">
                <a:ea typeface="+mj-ea"/>
                <a:cs typeface="+mj-cs"/>
              </a:rPr>
              <a:t>Un produit biocide est défini par le règlement </a:t>
            </a:r>
            <a:r>
              <a:rPr lang="fr-FR" sz="2400" b="1" dirty="0">
                <a:ea typeface="+mj-ea"/>
                <a:cs typeface="+mj-cs"/>
              </a:rPr>
              <a:t>528/2012 </a:t>
            </a:r>
            <a:r>
              <a:rPr lang="fr-FR" sz="2400" dirty="0">
                <a:ea typeface="+mj-ea"/>
                <a:cs typeface="+mj-cs"/>
              </a:rPr>
              <a:t>comme étant : </a:t>
            </a:r>
          </a:p>
          <a:p>
            <a:pPr>
              <a:buNone/>
            </a:pPr>
            <a:endParaRPr lang="fr-FR" sz="2400" dirty="0">
              <a:ea typeface="+mj-ea"/>
              <a:cs typeface="+mj-cs"/>
            </a:endParaRPr>
          </a:p>
          <a:p>
            <a:pPr algn="just">
              <a:buNone/>
            </a:pPr>
            <a:r>
              <a:rPr lang="fr-FR" sz="2400" dirty="0">
                <a:ea typeface="+mj-ea"/>
                <a:cs typeface="+mj-cs"/>
              </a:rPr>
              <a:t>    </a:t>
            </a:r>
            <a:r>
              <a:rPr lang="fr-FR" sz="2000" dirty="0">
                <a:ea typeface="+mj-ea"/>
                <a:cs typeface="+mj-cs"/>
              </a:rPr>
              <a:t>toute </a:t>
            </a:r>
            <a:r>
              <a:rPr lang="fr-FR" sz="2000" dirty="0">
                <a:solidFill>
                  <a:srgbClr val="FF0000"/>
                </a:solidFill>
                <a:ea typeface="+mj-ea"/>
                <a:cs typeface="+mj-cs"/>
              </a:rPr>
              <a:t>substance ou tout mélange</a:t>
            </a:r>
            <a:r>
              <a:rPr lang="fr-FR" sz="2000" dirty="0">
                <a:ea typeface="+mj-ea"/>
                <a:cs typeface="+mj-cs"/>
              </a:rPr>
              <a:t>, sous la forme dans laquelle il est livré à l’utilisateur ou toute substance ou tout mélange généré par des substances ou des mélanges  et qui est </a:t>
            </a:r>
            <a:r>
              <a:rPr lang="fr-FR" sz="2000" dirty="0">
                <a:solidFill>
                  <a:srgbClr val="FF0000"/>
                </a:solidFill>
                <a:ea typeface="+mj-ea"/>
                <a:cs typeface="+mj-cs"/>
              </a:rPr>
              <a:t>destiné à détruire, repousser ou rendre inoffensifs les organismes nuisibles</a:t>
            </a:r>
            <a:r>
              <a:rPr lang="fr-FR" sz="2000" dirty="0">
                <a:ea typeface="+mj-ea"/>
                <a:cs typeface="+mj-cs"/>
              </a:rPr>
              <a:t>, à en prévenir l’action ou à les combattre de toute autre manière par une action autre qu’une simple action physique ou mécanique (tapette par ex)</a:t>
            </a:r>
          </a:p>
          <a:p>
            <a:pPr algn="just">
              <a:buNone/>
            </a:pPr>
            <a:endParaRPr lang="fr-FR" sz="3600" dirty="0">
              <a:ea typeface="+mj-ea"/>
              <a:cs typeface="+mj-cs"/>
            </a:endParaRPr>
          </a:p>
          <a:p>
            <a:pPr algn="just">
              <a:buNone/>
            </a:pPr>
            <a:endParaRPr lang="fr-FR" sz="3600" dirty="0">
              <a:ea typeface="+mj-ea"/>
              <a:cs typeface="+mj-cs"/>
            </a:endParaRP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REGLEMENTATION</a:t>
            </a:r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Définition Biocides  </a:t>
            </a:r>
          </a:p>
          <a:p>
            <a:pPr algn="just">
              <a:buNone/>
            </a:pPr>
            <a:r>
              <a:rPr lang="fr-FR" sz="3400" dirty="0">
                <a:latin typeface="+mj-lt"/>
                <a:ea typeface="+mj-ea"/>
                <a:cs typeface="+mj-cs"/>
              </a:rPr>
              <a:t>Les produits biocides sont classés par groupes subdivisés en </a:t>
            </a:r>
            <a:r>
              <a:rPr lang="fr-FR" sz="3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</a:t>
            </a:r>
            <a:r>
              <a:rPr lang="fr-FR" sz="3400" dirty="0">
                <a:latin typeface="+mj-lt"/>
                <a:ea typeface="+mj-ea"/>
                <a:cs typeface="+mj-cs"/>
              </a:rPr>
              <a:t>ypes de </a:t>
            </a:r>
            <a:r>
              <a:rPr lang="fr-FR" sz="3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fr-FR" sz="3400" dirty="0">
                <a:latin typeface="+mj-lt"/>
                <a:ea typeface="+mj-ea"/>
                <a:cs typeface="+mj-cs"/>
              </a:rPr>
              <a:t>roduits (TP) de 1 à 22 décrivant les usages généraux du produit. Afin qu’un produit soit utilisable en toute  légalité sur le territoire français, il faut que le produits soit autorisé par les autorités françaises. </a:t>
            </a:r>
          </a:p>
          <a:p>
            <a:pPr>
              <a:buNone/>
            </a:pPr>
            <a:endParaRPr lang="fr-FR" sz="34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r-FR" sz="3600" dirty="0">
                <a:latin typeface="+mj-lt"/>
                <a:ea typeface="+mj-ea"/>
                <a:cs typeface="+mj-cs"/>
              </a:rPr>
              <a:t>22 TP biocides répartis en 4 groupes :</a:t>
            </a:r>
          </a:p>
          <a:p>
            <a:pPr>
              <a:buNone/>
            </a:pPr>
            <a:r>
              <a:rPr lang="fr-FR" sz="3600" dirty="0">
                <a:latin typeface="+mj-lt"/>
                <a:ea typeface="+mj-ea"/>
                <a:cs typeface="+mj-cs"/>
              </a:rPr>
              <a:t>groupe 1 : désinfectants</a:t>
            </a:r>
          </a:p>
          <a:p>
            <a:pPr>
              <a:buNone/>
            </a:pPr>
            <a:r>
              <a:rPr lang="fr-FR" sz="3600" dirty="0">
                <a:latin typeface="+mj-lt"/>
                <a:ea typeface="+mj-ea"/>
                <a:cs typeface="+mj-cs"/>
              </a:rPr>
              <a:t>groupe 2 : produits de protection</a:t>
            </a:r>
          </a:p>
          <a:p>
            <a:pPr>
              <a:buNone/>
            </a:pPr>
            <a:r>
              <a:rPr lang="fr-FR" sz="3600" dirty="0">
                <a:latin typeface="+mj-lt"/>
                <a:ea typeface="+mj-ea"/>
                <a:cs typeface="+mj-cs"/>
              </a:rPr>
              <a:t>groupe 3 : produits de lutte contre les nuisibles</a:t>
            </a:r>
          </a:p>
          <a:p>
            <a:pPr>
              <a:buNone/>
            </a:pPr>
            <a:r>
              <a:rPr lang="fr-FR" sz="3600" dirty="0">
                <a:latin typeface="+mj-lt"/>
                <a:ea typeface="+mj-ea"/>
                <a:cs typeface="+mj-cs"/>
              </a:rPr>
              <a:t>groupe 4 : autres produits biocides</a:t>
            </a: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7504" y="3491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CERTIBIOCIDE QUI EST CONCERNE? ?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Utilisateurs professionnels (hors </a:t>
            </a:r>
            <a:r>
              <a:rPr lang="fr-FR" sz="2800" i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</a:t>
            </a:r>
            <a:r>
              <a:rPr lang="fr-FR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ocess</a:t>
            </a:r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distributeurs professionnels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acquéreurs</a:t>
            </a:r>
            <a:r>
              <a:rPr lang="fr-F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professionnels </a:t>
            </a:r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produits biocides  (cadre de prestations) </a:t>
            </a:r>
          </a:p>
          <a:p>
            <a:pPr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=&gt; appartenant aux types de produits </a:t>
            </a:r>
            <a:r>
              <a:rPr lang="fr-FR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fr-F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fr-FR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8, 14, 15, 18, </a:t>
            </a:r>
          </a:p>
          <a:p>
            <a:pPr>
              <a:buNone/>
            </a:pPr>
            <a:r>
              <a:rPr lang="fr-FR" sz="28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Cf.</a:t>
            </a:r>
            <a:r>
              <a:rPr lang="fr-FR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 Arrêté du 9 octobre 2013 </a:t>
            </a:r>
          </a:p>
          <a:p>
            <a:pPr>
              <a:buNone/>
            </a:pPr>
            <a:endParaRPr lang="fr-FR" sz="28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r-FR" sz="2600" dirty="0"/>
              <a:t>TP </a:t>
            </a:r>
            <a:r>
              <a:rPr lang="fr-FR" sz="2600" dirty="0">
                <a:solidFill>
                  <a:srgbClr val="FF0000"/>
                </a:solidFill>
              </a:rPr>
              <a:t>4 : désinfection des locaux</a:t>
            </a:r>
          </a:p>
          <a:p>
            <a:pPr>
              <a:buNone/>
            </a:pPr>
            <a:r>
              <a:rPr lang="fr-FR" sz="2600" dirty="0"/>
              <a:t>TP </a:t>
            </a:r>
            <a:r>
              <a:rPr lang="fr-FR" sz="2600" dirty="0">
                <a:solidFill>
                  <a:srgbClr val="FF0000"/>
                </a:solidFill>
              </a:rPr>
              <a:t>8 : traitement bois</a:t>
            </a:r>
          </a:p>
          <a:p>
            <a:pPr>
              <a:buNone/>
            </a:pPr>
            <a:r>
              <a:rPr lang="fr-FR" sz="2600" dirty="0"/>
              <a:t>TP </a:t>
            </a:r>
            <a:r>
              <a:rPr lang="fr-FR" sz="2600" dirty="0">
                <a:solidFill>
                  <a:srgbClr val="FF0000"/>
                </a:solidFill>
              </a:rPr>
              <a:t>14 : lutte contre rongeurs</a:t>
            </a:r>
          </a:p>
          <a:p>
            <a:pPr>
              <a:buNone/>
            </a:pPr>
            <a:r>
              <a:rPr lang="fr-FR" sz="2600" dirty="0">
                <a:latin typeface="+mj-lt"/>
                <a:ea typeface="+mj-ea"/>
                <a:cs typeface="+mj-cs"/>
              </a:rPr>
              <a:t>TP </a:t>
            </a:r>
            <a:r>
              <a:rPr lang="fr-FR" sz="2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15 : </a:t>
            </a:r>
            <a:r>
              <a:rPr lang="fr-FR" sz="2600" dirty="0">
                <a:solidFill>
                  <a:srgbClr val="FF0000"/>
                </a:solidFill>
              </a:rPr>
              <a:t>lutte conte les corvidés</a:t>
            </a:r>
            <a:endParaRPr lang="fr-FR" sz="2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r-FR" sz="2600" dirty="0"/>
              <a:t>TP </a:t>
            </a:r>
            <a:r>
              <a:rPr lang="fr-FR" sz="2600" dirty="0">
                <a:solidFill>
                  <a:srgbClr val="FF0000"/>
                </a:solidFill>
              </a:rPr>
              <a:t>18 : désinsectisation</a:t>
            </a:r>
          </a:p>
        </p:txBody>
      </p:sp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430459" cy="142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EST CONCERNE ?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179512" y="1692276"/>
            <a:ext cx="8507288" cy="4525963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entreprises 3D (désinsectisation, </a:t>
            </a:r>
            <a:r>
              <a:rPr lang="fr-FR" sz="2400" dirty="0">
                <a:latin typeface="+mj-lt"/>
                <a:ea typeface="+mj-ea"/>
                <a:cs typeface="+mj-cs"/>
              </a:rPr>
              <a:t>dératisation, désinfection)</a:t>
            </a:r>
          </a:p>
          <a:p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utilisateurs pro faisant de la démoustication</a:t>
            </a:r>
          </a:p>
          <a:p>
            <a:r>
              <a:rPr lang="fr-FR" sz="2400" dirty="0">
                <a:latin typeface="+mj-lt"/>
                <a:ea typeface="+mj-ea"/>
                <a:cs typeface="+mj-cs"/>
              </a:rPr>
              <a:t>Les agents d’hygiène publiques (dératisation)</a:t>
            </a:r>
          </a:p>
          <a:p>
            <a:r>
              <a:rPr lang="fr-FR" sz="2400" dirty="0">
                <a:latin typeface="+mj-lt"/>
                <a:ea typeface="+mj-ea"/>
                <a:cs typeface="+mj-cs"/>
              </a:rPr>
              <a:t>Les distributeurs professionnels</a:t>
            </a:r>
          </a:p>
          <a:p>
            <a:r>
              <a:rPr lang="fr-FR" sz="2400" dirty="0">
                <a:latin typeface="+mj-lt"/>
                <a:ea typeface="+mj-ea"/>
                <a:cs typeface="+mj-cs"/>
              </a:rPr>
              <a:t>Les entreprises spécialisées dans la lutte contre les frelons ou contres les termites</a:t>
            </a:r>
          </a:p>
          <a:p>
            <a:r>
              <a:rPr lang="fr-FR" sz="2400" dirty="0">
                <a:latin typeface="+mj-lt"/>
                <a:ea typeface="+mj-ea"/>
                <a:cs typeface="+mj-cs"/>
              </a:rPr>
              <a:t>Les agents de mairies posant des appâts professionnels </a:t>
            </a:r>
            <a:r>
              <a:rPr lang="fr-FR" sz="2400" dirty="0" err="1">
                <a:latin typeface="+mj-lt"/>
                <a:ea typeface="+mj-ea"/>
                <a:cs typeface="+mj-cs"/>
              </a:rPr>
              <a:t>rodenticides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endParaRPr lang="fr-FR" sz="2400" dirty="0">
              <a:latin typeface="+mj-lt"/>
              <a:ea typeface="+mj-ea"/>
              <a:cs typeface="+mj-cs"/>
            </a:endParaRPr>
          </a:p>
          <a:p>
            <a:endParaRPr lang="fr-FR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662" y="0"/>
            <a:ext cx="213933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EST CONCERNE ?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23528" y="191683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TP </a:t>
            </a:r>
            <a:r>
              <a:rPr lang="fr-FR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: </a:t>
            </a:r>
            <a:r>
              <a:rPr lang="fr-FR" sz="2400" dirty="0">
                <a:latin typeface="+mj-lt"/>
                <a:ea typeface="+mj-ea"/>
                <a:cs typeface="+mj-cs"/>
              </a:rPr>
              <a:t>désinfection des locaux, </a:t>
            </a:r>
          </a:p>
          <a:p>
            <a:pPr>
              <a:buNone/>
            </a:pPr>
            <a:r>
              <a:rPr lang="fr-FR" sz="2400" dirty="0">
                <a:latin typeface="+mj-lt"/>
                <a:ea typeface="+mj-ea"/>
                <a:cs typeface="+mj-cs"/>
              </a:rPr>
              <a:t>matériels en contacts avec denrées alimentaires</a:t>
            </a:r>
          </a:p>
          <a:p>
            <a:pPr>
              <a:buNone/>
            </a:pPr>
            <a:r>
              <a:rPr lang="fr-FR" sz="2400" dirty="0">
                <a:latin typeface="+mj-lt"/>
                <a:ea typeface="+mj-ea"/>
                <a:cs typeface="+mj-cs"/>
              </a:rPr>
              <a:t>Hors cadre IAA (indus agro-alimentaires) , usine et </a:t>
            </a:r>
            <a:r>
              <a:rPr lang="fr-FR" sz="2400" dirty="0" err="1">
                <a:latin typeface="+mj-lt"/>
                <a:ea typeface="+mj-ea"/>
                <a:cs typeface="+mj-cs"/>
              </a:rPr>
              <a:t>process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r-FR" sz="2400" dirty="0">
                <a:latin typeface="+mj-lt"/>
                <a:ea typeface="+mj-ea"/>
                <a:cs typeface="+mj-cs"/>
              </a:rPr>
              <a:t>=&gt; Cas des Prestataires en désinfection. </a:t>
            </a: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662" y="0"/>
            <a:ext cx="213933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EST CONCERNE ?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TP </a:t>
            </a:r>
            <a:r>
              <a:rPr lang="fr-FR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 : traitement bois (prestations)</a:t>
            </a: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662" y="0"/>
            <a:ext cx="2139338" cy="213285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r="22623"/>
          <a:stretch>
            <a:fillRect/>
          </a:stretch>
        </p:blipFill>
        <p:spPr bwMode="auto">
          <a:xfrm>
            <a:off x="395536" y="2420888"/>
            <a:ext cx="781236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s3.e-monsite.com/2011/02/02/10/termite-10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373658"/>
            <a:ext cx="1259632" cy="1484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EST CONCERNE ?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TP </a:t>
            </a:r>
            <a:r>
              <a:rPr lang="fr-FR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14 lutte contre rongeurs (pro)</a:t>
            </a: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662" y="0"/>
            <a:ext cx="2139338" cy="2132856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30622"/>
            <a:ext cx="8280920" cy="202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80112" y="24928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(Campagnols)</a:t>
            </a:r>
          </a:p>
        </p:txBody>
      </p:sp>
      <p:pic>
        <p:nvPicPr>
          <p:cNvPr id="16387" name="Picture 3" descr="C:\Users\Cécile Rault\Desktop\Dropbox\Chargements appareil photo\2014-04-17 10.05.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39727" y="4336936"/>
            <a:ext cx="2132856" cy="29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EST CONCERNE ?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TP </a:t>
            </a:r>
            <a:r>
              <a:rPr lang="fr-FR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 désinsectisation</a:t>
            </a:r>
          </a:p>
          <a:p>
            <a:pPr>
              <a:buNone/>
            </a:pPr>
            <a:endParaRPr lang="fr-FR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fr-FR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662" y="0"/>
            <a:ext cx="2139338" cy="2132856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7051742" cy="401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blog.1001pharmacies.com/wp-content/uploads/2012/06/Anti-mousti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8366" y="5445224"/>
            <a:ext cx="1725634" cy="1296144"/>
          </a:xfrm>
          <a:prstGeom prst="rect">
            <a:avLst/>
          </a:prstGeom>
          <a:noFill/>
        </p:spPr>
      </p:pic>
      <p:pic>
        <p:nvPicPr>
          <p:cNvPr id="10" name="Picture 7" descr="http://www.come4news.com/images/users/7593/sante_Les-moustiques-n-auront-pas-ma-peau21-300x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517232"/>
            <a:ext cx="1460858" cy="1202774"/>
          </a:xfrm>
          <a:prstGeom prst="rect">
            <a:avLst/>
          </a:prstGeom>
          <a:noFill/>
        </p:spPr>
      </p:pic>
      <p:pic>
        <p:nvPicPr>
          <p:cNvPr id="88066" name="Picture 2" descr="http://www.galerie-insecte.org/galerie/image/dos12/big/lepido_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1137928" cy="1394520"/>
          </a:xfrm>
          <a:prstGeom prst="rect">
            <a:avLst/>
          </a:prstGeom>
          <a:noFill/>
        </p:spPr>
      </p:pic>
      <p:pic>
        <p:nvPicPr>
          <p:cNvPr id="88068" name="Picture 4" descr="Bed Bug Cimex lectulari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45024"/>
            <a:ext cx="1551962" cy="936104"/>
          </a:xfrm>
          <a:prstGeom prst="rect">
            <a:avLst/>
          </a:prstGeom>
          <a:noFill/>
        </p:spPr>
      </p:pic>
      <p:sp>
        <p:nvSpPr>
          <p:cNvPr id="11" name="Flèche vers le bas 10"/>
          <p:cNvSpPr/>
          <p:nvPr/>
        </p:nvSpPr>
        <p:spPr>
          <a:xfrm rot="4590710">
            <a:off x="5205249" y="1267528"/>
            <a:ext cx="750605" cy="18942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ECHEANCES/CADRE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1er juillet 2015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latin typeface="+mj-lt"/>
                <a:ea typeface="+mj-ea"/>
                <a:cs typeface="+mj-cs"/>
              </a:rPr>
              <a:t>Formation :1 jour si </a:t>
            </a:r>
            <a:r>
              <a:rPr lang="fr-FR" sz="2000" dirty="0" err="1">
                <a:latin typeface="+mj-lt"/>
                <a:ea typeface="+mj-ea"/>
                <a:cs typeface="+mj-cs"/>
              </a:rPr>
              <a:t>certiphyto</a:t>
            </a:r>
            <a:endParaRPr lang="fr-FR" sz="20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latin typeface="+mj-lt"/>
                <a:ea typeface="+mj-ea"/>
                <a:cs typeface="+mj-cs"/>
              </a:rPr>
              <a:t>Formation complète :3 jours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latin typeface="+mj-lt"/>
                <a:ea typeface="+mj-ea"/>
                <a:cs typeface="+mj-cs"/>
              </a:rPr>
              <a:t>Registre de vente pour les distributeurs avec numéros des certificats individuels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latin typeface="+mj-lt"/>
                <a:ea typeface="+mj-ea"/>
                <a:cs typeface="+mj-cs"/>
              </a:rPr>
              <a:t>Déclaration annuelle pour les utilisateurs et distributeurs  auprès du ministère de l’environnement (Site SIMMBAD)</a:t>
            </a: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662" y="0"/>
            <a:ext cx="213933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ECHEANCES/CADRE</a:t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23528" y="1542975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>
                <a:latin typeface="+mj-lt"/>
                <a:ea typeface="+mj-ea"/>
                <a:cs typeface="+mj-cs"/>
              </a:rPr>
              <a:t>Le certificat individuel :</a:t>
            </a:r>
          </a:p>
          <a:p>
            <a:pPr>
              <a:buNone/>
            </a:pPr>
            <a:endParaRPr lang="fr-FR" sz="1000" b="1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+mj-lt"/>
                <a:ea typeface="+mj-ea"/>
                <a:cs typeface="+mj-cs"/>
              </a:rPr>
              <a:t>concerne une personne physique.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latin typeface="+mj-lt"/>
                <a:ea typeface="+mj-ea"/>
                <a:cs typeface="+mj-cs"/>
              </a:rPr>
              <a:t>valide les compétences en  matières réglementaires et techniques des applicateurs de produits biocides;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Obtention du certificat via le site SIMMBAD</a:t>
            </a:r>
          </a:p>
          <a:p>
            <a:pPr>
              <a:buNone/>
            </a:pPr>
            <a:r>
              <a:rPr lang="fr-FR" sz="2400" dirty="0">
                <a:latin typeface="+mj-lt"/>
                <a:ea typeface="+mj-ea"/>
                <a:cs typeface="+mj-cs"/>
              </a:rPr>
              <a:t>Après formation.. </a:t>
            </a:r>
            <a:r>
              <a:rPr lang="fr-FR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Démarche personnelle sur PC</a:t>
            </a:r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pic>
        <p:nvPicPr>
          <p:cNvPr id="2050" name="Picture 2" descr="http://mathix.org/linux/wp-content/uploads/2012/03/question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54297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93359"/>
            <a:ext cx="3222104" cy="246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FORMATION CERTIBIOCIDE</a:t>
            </a:r>
          </a:p>
        </p:txBody>
      </p:sp>
      <p:pic>
        <p:nvPicPr>
          <p:cNvPr id="4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592636" cy="1584176"/>
          </a:xfrm>
          <a:prstGeom prst="rect">
            <a:avLst/>
          </a:prstGeom>
          <a:noFill/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PROGRAMME DE FORMATION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76056" y="5857404"/>
            <a:ext cx="36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produits biocides destinés au grand public ne sont pas concernés par l’arrêté du 9 octobre 2013.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55826" y="54433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Biocides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151455"/>
            <a:ext cx="4272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/>
              <a:t>destiné à </a:t>
            </a:r>
            <a:r>
              <a:rPr lang="fr-FR" b="1" dirty="0">
                <a:solidFill>
                  <a:schemeClr val="accent3"/>
                </a:solidFill>
              </a:rPr>
              <a:t>protéger les végétaux </a:t>
            </a:r>
            <a:r>
              <a:rPr lang="fr-FR" dirty="0" smtClean="0"/>
              <a:t>et </a:t>
            </a:r>
          </a:p>
          <a:p>
            <a:pPr algn="just"/>
            <a:r>
              <a:rPr lang="fr-FR" dirty="0" smtClean="0"/>
              <a:t>les produits issus de la 1ere transformation</a:t>
            </a:r>
          </a:p>
          <a:p>
            <a:pPr algn="just"/>
            <a:r>
              <a:rPr lang="fr-FR" dirty="0" smtClean="0"/>
              <a:t>de </a:t>
            </a:r>
            <a:r>
              <a:rPr lang="fr-FR" dirty="0"/>
              <a:t>ces végétaux.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9527" y="1151455"/>
            <a:ext cx="419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destiné à </a:t>
            </a:r>
            <a:r>
              <a:rPr lang="fr-FR" b="1" dirty="0">
                <a:solidFill>
                  <a:schemeClr val="accent6"/>
                </a:solidFill>
              </a:rPr>
              <a:t>protéger  la santé de l’Homme </a:t>
            </a:r>
            <a:r>
              <a:rPr lang="fr-FR" dirty="0"/>
              <a:t>et assurer  la salubrité de son environnement immédiat.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544339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Phytosanitaires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3109" y="2117472"/>
            <a:ext cx="3925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Ex. un insecticide utilisé pour éliminer les charançons dans un silo de </a:t>
            </a:r>
            <a:r>
              <a:rPr lang="fr-FR" dirty="0" smtClean="0"/>
              <a:t>céréales</a:t>
            </a:r>
          </a:p>
          <a:p>
            <a:r>
              <a:rPr lang="fr-FR" dirty="0"/>
              <a:t>Ex. chenilles </a:t>
            </a:r>
            <a:r>
              <a:rPr lang="fr-FR" dirty="0" smtClean="0"/>
              <a:t>processionnaires </a:t>
            </a:r>
            <a:r>
              <a:rPr lang="fr-FR" dirty="0"/>
              <a:t>en pépinière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830266" y="2241739"/>
            <a:ext cx="421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Ex. un insecticide utilisé pour supprimer un nid de guêpes accroché à ce même silo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Ex. chenilles </a:t>
            </a:r>
            <a:r>
              <a:rPr lang="fr-FR" dirty="0"/>
              <a:t>dans des parcs privés ou publics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3109" y="3636122"/>
            <a:ext cx="372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 protéger le végétal d’un ravageur qui risquerait de détruire le stock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819530" y="3637515"/>
            <a:ext cx="423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évitera aux opérateurs travaillant dans le silo des piqures potentiellement dangereuses.</a:t>
            </a:r>
            <a:br>
              <a:rPr lang="fr-FR" dirty="0"/>
            </a:b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14698" y="4809886"/>
            <a:ext cx="119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Certiphyto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9655" y="478786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Certibiocide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1898048" y="4368368"/>
            <a:ext cx="408098" cy="4443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6372200" y="4365538"/>
            <a:ext cx="408098" cy="4443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9552" y="5374957"/>
            <a:ext cx="28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ne concerne que</a:t>
            </a:r>
          </a:p>
          <a:p>
            <a:pPr algn="ctr"/>
            <a:r>
              <a:rPr lang="fr-FR" dirty="0"/>
              <a:t> les produits phytosanitaires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76056" y="528262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ne concerne qu’une partie des produits biocides destinés aux professionnels.</a:t>
            </a:r>
            <a:br>
              <a:rPr lang="fr-FR" sz="1600" dirty="0"/>
            </a:b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3693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FB0268-DB93-477A-A318-7FAA7DC66792}"/>
              </a:ext>
            </a:extLst>
          </p:cNvPr>
          <p:cNvSpPr/>
          <p:nvPr/>
        </p:nvSpPr>
        <p:spPr>
          <a:xfrm>
            <a:off x="179512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Les produits phytopharmaceutiques sont des préparations destinées à protéger les végétaux et les produits de culture. Ils font partie des pesticides, qui regroupent également les biocides et les antiparasitaires à usage humain et vétérinaire.</a:t>
            </a:r>
          </a:p>
          <a:p>
            <a:r>
              <a:rPr lang="fr-FR" sz="1200" dirty="0"/>
              <a:t>L'utilisation des produits phytopharmaceutiques est destinée à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protéger les végétaux contre tous les organismes nuisibles, ou à prévenir leur action,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exercer une action sur les processus vitaux des végétaux (dans la mesure où il ne s'agit pas de substances nutritives),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assurer la conservation des produits végétaux,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détruire les végétaux indésirables,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détruire des parties de végétaux, freiner ou prévenir une croissance indésirable des végétaux.</a:t>
            </a:r>
          </a:p>
          <a:p>
            <a:r>
              <a:rPr lang="fr-FR" sz="1200" dirty="0"/>
              <a:t>Chaque préparation se compose d'une ou plusieurs substances actives, responsables des propriétés du produit phytopharmaceutique et de substances appelées </a:t>
            </a:r>
            <a:r>
              <a:rPr lang="fr-FR" sz="1200" dirty="0" err="1"/>
              <a:t>co-formulants</a:t>
            </a:r>
            <a:r>
              <a:rPr lang="fr-FR" sz="1200" dirty="0"/>
              <a:t>. Ces dernières permettent de donner à la préparation une forme appropriée à son application. Il s'agit par exemple d'anti-mousse, de diluant ou d'agent mouillant.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90204D-D40D-4D61-B420-2B1560E6F0E4}"/>
              </a:ext>
            </a:extLst>
          </p:cNvPr>
          <p:cNvSpPr/>
          <p:nvPr/>
        </p:nvSpPr>
        <p:spPr>
          <a:xfrm>
            <a:off x="4860032" y="240323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es produits biocides sont des substances ou des préparations destinées à détruire, repousser ou rendre inoffensifs les organismes nuisibles, à en prévenir l'action ou à les combattre, par une action chimique ou biologique.</a:t>
            </a:r>
          </a:p>
          <a:p>
            <a:r>
              <a:rPr lang="fr-FR" sz="1200" b="1" dirty="0"/>
              <a:t>Les substances actives biocides </a:t>
            </a:r>
            <a:r>
              <a:rPr lang="fr-FR" sz="1200" dirty="0"/>
              <a:t>sont les substances chimiques ou les micro-organismes exerçant une action sur ou contre les organismes nuisibles.</a:t>
            </a:r>
          </a:p>
          <a:p>
            <a:r>
              <a:rPr lang="fr-FR" sz="1200" b="1" dirty="0"/>
              <a:t>Les produits biocides </a:t>
            </a:r>
            <a:r>
              <a:rPr lang="fr-FR" sz="1200" dirty="0"/>
              <a:t>sont les préparations contenant une ou plusieurs substances actives. Ces préparations sont présentées sous la forme dans laquelle elles sont livrées à l'utilisateur.</a:t>
            </a:r>
          </a:p>
          <a:p>
            <a:r>
              <a:rPr lang="fr-FR" sz="1200" dirty="0"/>
              <a:t>Il existe 22 types de produits biocides répartis en 4 groupes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les </a:t>
            </a:r>
            <a:r>
              <a:rPr lang="fr-FR" sz="1200" b="1" dirty="0"/>
              <a:t>désinfectants</a:t>
            </a:r>
            <a:r>
              <a:rPr lang="fr-FR" sz="1200" dirty="0"/>
              <a:t> (hygiène humaine ou animale, désinfection des surfaces, désinfection de l’eau potable…),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les </a:t>
            </a:r>
            <a:r>
              <a:rPr lang="fr-FR" sz="1200" b="1" dirty="0"/>
              <a:t>produits de protection</a:t>
            </a:r>
            <a:r>
              <a:rPr lang="fr-FR" sz="1200" dirty="0"/>
              <a:t> (produits de protection du bois, des matériaux de construction….),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les </a:t>
            </a:r>
            <a:r>
              <a:rPr lang="fr-FR" sz="1200" b="1" dirty="0"/>
              <a:t>produits de lutte contre les nuisibles</a:t>
            </a:r>
            <a:r>
              <a:rPr lang="fr-FR" sz="1200" dirty="0"/>
              <a:t> (rodenticides, insecticides, répulsifs…),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/>
              <a:t>les </a:t>
            </a:r>
            <a:r>
              <a:rPr lang="fr-FR" sz="1200" b="1" dirty="0"/>
              <a:t>autres produits biocides</a:t>
            </a:r>
            <a:r>
              <a:rPr lang="fr-FR" sz="1200" dirty="0"/>
              <a:t> (fluides utilisés pour l’embaumement, produits antisalissures).</a:t>
            </a:r>
          </a:p>
        </p:txBody>
      </p:sp>
    </p:spTree>
    <p:extLst>
      <p:ext uri="{BB962C8B-B14F-4D97-AF65-F5344CB8AC3E}">
        <p14:creationId xmlns:p14="http://schemas.microsoft.com/office/powerpoint/2010/main" val="272853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5BF00DEE-E95B-4C69-A724-971FB1E8DC92}"/>
              </a:ext>
            </a:extLst>
          </p:cNvPr>
          <p:cNvSpPr/>
          <p:nvPr/>
        </p:nvSpPr>
        <p:spPr>
          <a:xfrm>
            <a:off x="251520" y="1772816"/>
            <a:ext cx="8712968" cy="498953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C4D027B-6884-44F3-96C4-F576F814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0"/>
            <a:ext cx="9144000" cy="67623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25F52EA-59E9-451F-A05B-B38193736F92}"/>
              </a:ext>
            </a:extLst>
          </p:cNvPr>
          <p:cNvSpPr txBox="1"/>
          <p:nvPr/>
        </p:nvSpPr>
        <p:spPr>
          <a:xfrm>
            <a:off x="3131840" y="4869160"/>
            <a:ext cx="96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fr-FR" sz="1400" dirty="0"/>
              <a:t>grains</a:t>
            </a:r>
            <a:r>
              <a:rPr lang="fr-FR" dirty="0"/>
              <a:t>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C27493E-7021-4B84-8323-D871E022EF7A}"/>
              </a:ext>
            </a:extLst>
          </p:cNvPr>
          <p:cNvSpPr txBox="1"/>
          <p:nvPr/>
        </p:nvSpPr>
        <p:spPr>
          <a:xfrm>
            <a:off x="4096720" y="4653854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</a:t>
            </a:r>
            <a:r>
              <a:rPr lang="fr-FR" sz="1400" dirty="0"/>
              <a:t>farine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1563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E421FCE4-7527-4878-A94D-EF43C629C7AD}"/>
              </a:ext>
            </a:extLst>
          </p:cNvPr>
          <p:cNvGrpSpPr/>
          <p:nvPr/>
        </p:nvGrpSpPr>
        <p:grpSpPr>
          <a:xfrm>
            <a:off x="208569" y="169318"/>
            <a:ext cx="1826141" cy="1206019"/>
            <a:chOff x="1331640" y="188640"/>
            <a:chExt cx="1826141" cy="1206019"/>
          </a:xfrm>
        </p:grpSpPr>
        <p:sp>
          <p:nvSpPr>
            <p:cNvPr id="7" name="ZoneTexte 6"/>
            <p:cNvSpPr txBox="1"/>
            <p:nvPr/>
          </p:nvSpPr>
          <p:spPr>
            <a:xfrm>
              <a:off x="1331640" y="188640"/>
              <a:ext cx="1826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3">
                      <a:lumMod val="50000"/>
                    </a:schemeClr>
                  </a:solidFill>
                </a:rPr>
                <a:t>Phytosanitaires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47656" y="1025327"/>
              <a:ext cx="1194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accent3">
                      <a:lumMod val="50000"/>
                    </a:schemeClr>
                  </a:solidFill>
                </a:rPr>
                <a:t>Certiphyto</a:t>
              </a:r>
              <a:endParaRPr lang="fr-FR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2040661" y="580979"/>
              <a:ext cx="408098" cy="444348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3CEA322C-97AD-413D-B014-DDA1A5E99AB8}"/>
              </a:ext>
            </a:extLst>
          </p:cNvPr>
          <p:cNvGrpSpPr/>
          <p:nvPr/>
        </p:nvGrpSpPr>
        <p:grpSpPr>
          <a:xfrm>
            <a:off x="7285395" y="169592"/>
            <a:ext cx="1334020" cy="1228477"/>
            <a:chOff x="5954005" y="544339"/>
            <a:chExt cx="1334020" cy="1228477"/>
          </a:xfrm>
        </p:grpSpPr>
        <p:sp>
          <p:nvSpPr>
            <p:cNvPr id="3" name="ZoneTexte 2"/>
            <p:cNvSpPr txBox="1"/>
            <p:nvPr/>
          </p:nvSpPr>
          <p:spPr>
            <a:xfrm>
              <a:off x="6132741" y="544339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</a:rPr>
                <a:t>Biocides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54005" y="1403484"/>
              <a:ext cx="1334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>
                  <a:solidFill>
                    <a:schemeClr val="accent6">
                      <a:lumMod val="75000"/>
                    </a:schemeClr>
                  </a:solidFill>
                </a:rPr>
                <a:t>Certibiocide</a:t>
              </a:r>
              <a:endParaRPr lang="fr-FR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6416966" y="908720"/>
              <a:ext cx="408098" cy="444348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B85336FF-9743-4D52-8840-74EA47627A01}"/>
              </a:ext>
            </a:extLst>
          </p:cNvPr>
          <p:cNvCxnSpPr>
            <a:cxnSpLocks/>
          </p:cNvCxnSpPr>
          <p:nvPr/>
        </p:nvCxnSpPr>
        <p:spPr>
          <a:xfrm>
            <a:off x="4211960" y="306896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21B15CCD-05FB-473E-A062-815DE7DA31A4}"/>
              </a:ext>
            </a:extLst>
          </p:cNvPr>
          <p:cNvGrpSpPr/>
          <p:nvPr/>
        </p:nvGrpSpPr>
        <p:grpSpPr>
          <a:xfrm>
            <a:off x="2778944" y="175008"/>
            <a:ext cx="3516156" cy="830997"/>
            <a:chOff x="1271869" y="1806800"/>
            <a:chExt cx="3516156" cy="83099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E5AFBEED-2291-4ADF-9A6E-6332252E3678}"/>
                </a:ext>
              </a:extLst>
            </p:cNvPr>
            <p:cNvSpPr txBox="1"/>
            <p:nvPr/>
          </p:nvSpPr>
          <p:spPr>
            <a:xfrm>
              <a:off x="2555777" y="180680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protéger un champ de céréales contre une attaque d’oïdium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xmlns="" id="{B695822E-6135-4ACB-BA23-F55AA7364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869" y="1917323"/>
              <a:ext cx="1296143" cy="609950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AC6EA89F-7225-42AE-9D26-46E86F161B94}"/>
              </a:ext>
            </a:extLst>
          </p:cNvPr>
          <p:cNvGrpSpPr/>
          <p:nvPr/>
        </p:nvGrpSpPr>
        <p:grpSpPr>
          <a:xfrm>
            <a:off x="2795042" y="185167"/>
            <a:ext cx="2912372" cy="705224"/>
            <a:chOff x="3313914" y="1277620"/>
            <a:chExt cx="2912372" cy="705224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659CC767-1013-484B-A60B-AED64C8B3874}"/>
                </a:ext>
              </a:extLst>
            </p:cNvPr>
            <p:cNvSpPr txBox="1"/>
            <p:nvPr/>
          </p:nvSpPr>
          <p:spPr>
            <a:xfrm>
              <a:off x="3994038" y="1337845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Éliminer les rats dans un silo de maïs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xmlns="" id="{8618EC6E-447C-46FF-A1D0-BFE4FB0BC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7" r="17292"/>
            <a:stretch/>
          </p:blipFill>
          <p:spPr>
            <a:xfrm>
              <a:off x="3313914" y="1277620"/>
              <a:ext cx="792087" cy="705224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xmlns="" id="{D03D49B8-01FE-4F6E-8212-89B13B31332F}"/>
              </a:ext>
            </a:extLst>
          </p:cNvPr>
          <p:cNvGrpSpPr/>
          <p:nvPr/>
        </p:nvGrpSpPr>
        <p:grpSpPr>
          <a:xfrm>
            <a:off x="2829059" y="115333"/>
            <a:ext cx="3153452" cy="830997"/>
            <a:chOff x="4131943" y="6030742"/>
            <a:chExt cx="3153452" cy="83099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0876FC80-B0B1-4090-9CAA-C5714E2FCB22}"/>
                </a:ext>
              </a:extLst>
            </p:cNvPr>
            <p:cNvSpPr txBox="1"/>
            <p:nvPr/>
          </p:nvSpPr>
          <p:spPr>
            <a:xfrm>
              <a:off x="5053147" y="603074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Eliminer  les teignes de la farine dans une minoterie</a:t>
              </a:r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xmlns="" id="{6E0462E7-AB06-46FA-AD2D-03BF214C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1" t="15907"/>
            <a:stretch/>
          </p:blipFill>
          <p:spPr>
            <a:xfrm>
              <a:off x="4131943" y="6070576"/>
              <a:ext cx="992075" cy="751328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E31A9C9E-C390-4FD6-807F-0176BAF7DD53}"/>
              </a:ext>
            </a:extLst>
          </p:cNvPr>
          <p:cNvGrpSpPr/>
          <p:nvPr/>
        </p:nvGrpSpPr>
        <p:grpSpPr>
          <a:xfrm>
            <a:off x="2800577" y="225178"/>
            <a:ext cx="3072458" cy="646738"/>
            <a:chOff x="4131943" y="5080766"/>
            <a:chExt cx="3072458" cy="646738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BBDBDB8F-437A-4C93-A730-ECDABED39A47}"/>
                </a:ext>
              </a:extLst>
            </p:cNvPr>
            <p:cNvSpPr txBox="1"/>
            <p:nvPr/>
          </p:nvSpPr>
          <p:spPr>
            <a:xfrm>
              <a:off x="4972153" y="5111748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Traiter une charpente contre les capricornes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xmlns="" id="{16395114-8710-4785-A199-FE97ABA76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43" y="5080766"/>
              <a:ext cx="968896" cy="646738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32AC0CC4-FB8C-417C-842A-883366309912}"/>
              </a:ext>
            </a:extLst>
          </p:cNvPr>
          <p:cNvGrpSpPr/>
          <p:nvPr/>
        </p:nvGrpSpPr>
        <p:grpSpPr>
          <a:xfrm>
            <a:off x="2873864" y="194292"/>
            <a:ext cx="3004349" cy="830997"/>
            <a:chOff x="208569" y="5645519"/>
            <a:chExt cx="3004349" cy="830997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E22F221C-E4E7-4671-BE9D-313D2B1D1CA4}"/>
                </a:ext>
              </a:extLst>
            </p:cNvPr>
            <p:cNvSpPr txBox="1"/>
            <p:nvPr/>
          </p:nvSpPr>
          <p:spPr>
            <a:xfrm>
              <a:off x="980670" y="5645519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Traiter une attaque de teigne sur des betteraves sucrières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xmlns="" id="{A01B7CA5-01F6-4AAE-9335-F20029024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0" t="20000" r="27951"/>
            <a:stretch/>
          </p:blipFill>
          <p:spPr>
            <a:xfrm>
              <a:off x="208569" y="5742962"/>
              <a:ext cx="804470" cy="636110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00437948-FE9E-4335-836E-7D0DD3D65851}"/>
              </a:ext>
            </a:extLst>
          </p:cNvPr>
          <p:cNvGrpSpPr/>
          <p:nvPr/>
        </p:nvGrpSpPr>
        <p:grpSpPr>
          <a:xfrm>
            <a:off x="2864172" y="165883"/>
            <a:ext cx="2952327" cy="705224"/>
            <a:chOff x="3923929" y="2226531"/>
            <a:chExt cx="2952327" cy="705224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11D77553-A186-4F6D-9793-4BD1B03D02D9}"/>
                </a:ext>
              </a:extLst>
            </p:cNvPr>
            <p:cNvSpPr txBox="1"/>
            <p:nvPr/>
          </p:nvSpPr>
          <p:spPr>
            <a:xfrm>
              <a:off x="4644008" y="2286756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Éliminer les rats dans un magasin</a:t>
              </a:r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xmlns="" id="{1620AC44-3D3D-43D0-934D-F19DDE1EF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7" r="17292"/>
            <a:stretch/>
          </p:blipFill>
          <p:spPr>
            <a:xfrm>
              <a:off x="3923929" y="2226531"/>
              <a:ext cx="792087" cy="705224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7E2ABF1D-71F0-4CAB-B276-EF4A2C63F40D}"/>
              </a:ext>
            </a:extLst>
          </p:cNvPr>
          <p:cNvGrpSpPr/>
          <p:nvPr/>
        </p:nvGrpSpPr>
        <p:grpSpPr>
          <a:xfrm>
            <a:off x="2795669" y="140467"/>
            <a:ext cx="3316586" cy="830997"/>
            <a:chOff x="4665759" y="5596229"/>
            <a:chExt cx="3316586" cy="830997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BF892359-F0BF-4357-A7FB-88DF3EEF9582}"/>
                </a:ext>
              </a:extLst>
            </p:cNvPr>
            <p:cNvSpPr txBox="1"/>
            <p:nvPr/>
          </p:nvSpPr>
          <p:spPr>
            <a:xfrm>
              <a:off x="5750097" y="5596229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Traiter un bateau avec une peinture contre les algues et les coquillages</a:t>
              </a: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xmlns="" id="{D1426767-9453-4D57-A0E8-41F18501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759" y="5658937"/>
              <a:ext cx="1058370" cy="70558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3A656993-58A9-4E03-920A-15CB351E989C}"/>
              </a:ext>
            </a:extLst>
          </p:cNvPr>
          <p:cNvGrpSpPr/>
          <p:nvPr/>
        </p:nvGrpSpPr>
        <p:grpSpPr>
          <a:xfrm>
            <a:off x="2821660" y="211794"/>
            <a:ext cx="3114415" cy="646738"/>
            <a:chOff x="4633941" y="2985177"/>
            <a:chExt cx="3114415" cy="646738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4E68F6BD-CC4D-48EA-A4DD-333B7115AA7F}"/>
                </a:ext>
              </a:extLst>
            </p:cNvPr>
            <p:cNvSpPr txBox="1"/>
            <p:nvPr/>
          </p:nvSpPr>
          <p:spPr>
            <a:xfrm>
              <a:off x="5516108" y="3167037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Désinfecter un poulailler</a:t>
              </a:r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FFA9BB4D-8944-4BC0-A5D5-FD76E5AAA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941" y="2985177"/>
              <a:ext cx="862317" cy="646738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11259498-C630-4084-9B9C-548268740C9F}"/>
              </a:ext>
            </a:extLst>
          </p:cNvPr>
          <p:cNvGrpSpPr/>
          <p:nvPr/>
        </p:nvGrpSpPr>
        <p:grpSpPr>
          <a:xfrm>
            <a:off x="2802029" y="237087"/>
            <a:ext cx="3036718" cy="584775"/>
            <a:chOff x="1591263" y="3767055"/>
            <a:chExt cx="3036718" cy="584775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xmlns="" id="{F9F3465A-D67C-4A94-8A06-8300D611AAE6}"/>
                </a:ext>
              </a:extLst>
            </p:cNvPr>
            <p:cNvSpPr txBox="1"/>
            <p:nvPr/>
          </p:nvSpPr>
          <p:spPr>
            <a:xfrm>
              <a:off x="2395733" y="3767055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Désherbage chimique dans une vigne</a:t>
              </a: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xmlns="" id="{9A672A18-45A2-493E-81D9-BE9E206CD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3" r="19343" b="14963"/>
            <a:stretch/>
          </p:blipFill>
          <p:spPr>
            <a:xfrm>
              <a:off x="1591263" y="3767055"/>
              <a:ext cx="804470" cy="584775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EA3F3A9F-EC0C-4F35-ADCF-ACABA8B4782E}"/>
              </a:ext>
            </a:extLst>
          </p:cNvPr>
          <p:cNvGrpSpPr/>
          <p:nvPr/>
        </p:nvGrpSpPr>
        <p:grpSpPr>
          <a:xfrm>
            <a:off x="2768660" y="127611"/>
            <a:ext cx="3142779" cy="830997"/>
            <a:chOff x="1498378" y="4540768"/>
            <a:chExt cx="3142779" cy="830997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32672977-06AC-436C-823F-F7E65743630A}"/>
                </a:ext>
              </a:extLst>
            </p:cNvPr>
            <p:cNvSpPr txBox="1"/>
            <p:nvPr/>
          </p:nvSpPr>
          <p:spPr>
            <a:xfrm>
              <a:off x="2408909" y="454076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Epandre un raccourcisseur de tige sur un champ de blé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xmlns="" id="{1E3C671A-DAF9-4535-A265-A5AA1980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378" y="4624589"/>
              <a:ext cx="1048891" cy="663353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827EA913-D5BF-4B8A-98D3-915975E163C4}"/>
              </a:ext>
            </a:extLst>
          </p:cNvPr>
          <p:cNvGrpSpPr/>
          <p:nvPr/>
        </p:nvGrpSpPr>
        <p:grpSpPr>
          <a:xfrm>
            <a:off x="2893821" y="177611"/>
            <a:ext cx="3051249" cy="796398"/>
            <a:chOff x="3525704" y="5839067"/>
            <a:chExt cx="3051249" cy="796398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0DA8294E-EC5D-40FE-A4F5-E09F98CF3EF9}"/>
                </a:ext>
              </a:extLst>
            </p:cNvPr>
            <p:cNvSpPr txBox="1"/>
            <p:nvPr/>
          </p:nvSpPr>
          <p:spPr>
            <a:xfrm>
              <a:off x="4344705" y="5944879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Traiter les tomates dans son jardin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93034B41-C3CF-4B25-B1E5-C5A4F8BF8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81" b="12201"/>
            <a:stretch/>
          </p:blipFill>
          <p:spPr>
            <a:xfrm>
              <a:off x="3525704" y="5839067"/>
              <a:ext cx="819001" cy="796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1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6215 0.13889 L -0.01406 0.20648 L -0.22587 0.2266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162 L -0.05607 0.17824 L 0.25677 0.2266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2153 L -0.00434 0.30023 L -0.23524 0.36852 L -0.23524 0.368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6111 L 0.00903 0.13449 L -0.03767 0.32593 L 0.24948 0.3516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162 L -0.22118 0.17801 L -0.32951 0.28148 L -0.2434 0.5027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935 L 0.01771 0.09514 L -0.00781 0.32639 L -0.15243 0.47663 L 0.24653 0.50232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118 L -0.15556 0.28611 L -0.24063 0.61667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-0.0176 L -0.03541 0.19652 L -0.05885 0.33264 L -0.24392 0.73009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7 -0.01319 L 0.06996 0.1882 L 0.06041 0.42778 L 0.25399 0.64074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0255 L 0.03177 0.49792 L 0.24132 0.75486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2 -0.00463 L -0.02274 0.25069 L -0.28767 0.80231 L -0.02048 0.83657 " pathEditMode="relative" ptsTypes="AA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</a:t>
            </a:r>
            <a:r>
              <a:rPr lang="fr-FR" dirty="0" err="1"/>
              <a:t>certiphyto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764" y="980728"/>
            <a:ext cx="8820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Quelles sont les activités concernées ?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Tous les professionnels qui travaillent avec les produits phytopharmaceutiques,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quelle que soit leur fonction, leur statut (ouvrier, employé, technicien, cadre, chef d’entreprise, entrepreneur individuel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 leur secteur d’activité (prestation de services, production agricole, aménagement, recherche, expérimentation, conseil, négoce, distribution …, sont concernés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Tous les usages de produits phytopharmaceutiques sont concernés</a:t>
            </a:r>
            <a:r>
              <a:rPr lang="fr-FR" dirty="0"/>
              <a:t>, qu'ils soient agricoles, forestiers ou non agricoles (parcs publics, cimetières, terrains de sport ou de loisirs, voiries et trottoirs, zones industrielles, terrains militaires, aéroports, voies ferrées, expérimentation).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</a:t>
            </a:r>
            <a:r>
              <a:rPr lang="fr-FR" dirty="0" err="1"/>
              <a:t>certiphyto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764" y="980728"/>
            <a:ext cx="8820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 types de certificats individuels ( formation de 14 h à 28 h):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Conseil à l'utilisation des produits phytopharmaceutiques (28 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vente et, vente de produits phytopharmaceutiques (21 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des produits phytopharmaceutiques dans la catégorie décideur en entreprise soumise à agrément (21 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des produits phytopharmaceutiques dans la catégorie décideur en entreprise non soumise à agrément (14 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Utilisation des produits phytopharmaceutiques dans la catégorie opérateur (14 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b="1" dirty="0"/>
          </a:p>
          <a:p>
            <a:r>
              <a:rPr lang="fr-FR" b="1" dirty="0"/>
              <a:t>Comment obtenir le </a:t>
            </a:r>
            <a:r>
              <a:rPr lang="fr-FR" b="1" dirty="0" err="1"/>
              <a:t>Certiphyto</a:t>
            </a:r>
            <a:r>
              <a:rPr lang="fr-FR" b="1" dirty="0"/>
              <a:t> pour la 1</a:t>
            </a:r>
            <a:r>
              <a:rPr lang="fr-FR" b="1" baseline="30000" dirty="0"/>
              <a:t>ère</a:t>
            </a:r>
            <a:r>
              <a:rPr lang="fr-FR" b="1" dirty="0"/>
              <a:t> fois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test de vérification des connaissances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formation suivi d’une évaluation QCM (de 25/30 à 12/20 bonnes réponses selon type de certificat)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possession d’un diplôme ou titre de moins de 5 ans</a:t>
            </a:r>
          </a:p>
          <a:p>
            <a:endParaRPr lang="fr-FR" b="1" dirty="0"/>
          </a:p>
          <a:p>
            <a:r>
              <a:rPr lang="fr-FR" b="1" dirty="0"/>
              <a:t>Chaque certificat a une durée de validité de 5 </a:t>
            </a:r>
            <a:r>
              <a:rPr lang="fr-FR" b="1"/>
              <a:t>ans.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235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REGLEMENTATION</a:t>
            </a:r>
            <a: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fr-FR" dirty="0"/>
          </a:p>
        </p:txBody>
      </p:sp>
      <p:pic>
        <p:nvPicPr>
          <p:cNvPr id="1026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215065" cy="1208611"/>
          </a:xfrm>
          <a:prstGeom prst="rect">
            <a:avLst/>
          </a:prstGeom>
          <a:noFill/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842" y="0"/>
            <a:ext cx="9179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2933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48680"/>
            <a:ext cx="2627784" cy="5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16632"/>
            <a:ext cx="7772400" cy="1470025"/>
          </a:xfrm>
        </p:spPr>
        <p:txBody>
          <a:bodyPr/>
          <a:lstStyle/>
          <a:p>
            <a:r>
              <a:rPr lang="fr-FR" dirty="0"/>
              <a:t>FORMATION CERTIBIOCIDE</a:t>
            </a:r>
          </a:p>
        </p:txBody>
      </p:sp>
      <p:pic>
        <p:nvPicPr>
          <p:cNvPr id="4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592636" cy="1584176"/>
          </a:xfrm>
          <a:prstGeom prst="rect">
            <a:avLst/>
          </a:prstGeom>
          <a:noFill/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195736" y="1124744"/>
            <a:ext cx="6400800" cy="1752600"/>
          </a:xfrm>
        </p:spPr>
        <p:txBody>
          <a:bodyPr>
            <a:noAutofit/>
          </a:bodyPr>
          <a:lstStyle/>
          <a:p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PROGRAMME DE FORMATION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QCM D’entrée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Définition cadre réglementaire 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biocide-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certibiocide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Biocides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vs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produits phytopharmaceutiques</a:t>
            </a: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RONGEURS problématiques matérielles et sanitaires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GESTION  MIS EN OEUVRE - AVK et méthodes alternatives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Intoxications primaires et secondaires</a:t>
            </a: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LAV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Biologie des moustiques 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Risques sanitaires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MOYENS DE LUTTE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LARVICIDE ET ADULTICIDE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MOYENS DE LUTTE ALTERNATIF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Biocides  utilisés</a:t>
            </a:r>
          </a:p>
          <a:p>
            <a:pPr algn="l"/>
            <a:endParaRPr lang="fr-FR" sz="30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16632"/>
            <a:ext cx="7772400" cy="1470025"/>
          </a:xfrm>
        </p:spPr>
        <p:txBody>
          <a:bodyPr/>
          <a:lstStyle/>
          <a:p>
            <a:r>
              <a:rPr lang="fr-FR" dirty="0"/>
              <a:t>FORMATION CERTIBIOCIDE</a:t>
            </a:r>
          </a:p>
        </p:txBody>
      </p:sp>
      <p:pic>
        <p:nvPicPr>
          <p:cNvPr id="4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592636" cy="1584176"/>
          </a:xfrm>
          <a:prstGeom prst="rect">
            <a:avLst/>
          </a:prstGeom>
          <a:noFill/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835696" y="1196752"/>
            <a:ext cx="6552728" cy="4824536"/>
          </a:xfrm>
        </p:spPr>
        <p:txBody>
          <a:bodyPr>
            <a:noAutofit/>
          </a:bodyPr>
          <a:lstStyle/>
          <a:p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PROGRAMME DE FORMATION</a:t>
            </a: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TOXICOLOGIE CLP</a:t>
            </a: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TOXICOLOGIE ET ECOTOXICOLOGIE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BT 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Vectobac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WG -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Vectobac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VectoMax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TOXICOLOGIE ET ECOTOXICOLOGIE</a:t>
            </a:r>
          </a:p>
          <a:p>
            <a:pPr algn="l"/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Aqua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K-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othrine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Aqua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Py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QCM DE SORTIE</a:t>
            </a: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Validation des acquis professionnels  (VDA)</a:t>
            </a:r>
          </a:p>
          <a:p>
            <a:pPr algn="l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PROCEDURE DE DEMANDE CERTIBIOCIDE SUR LE SITE SIMMBAD</a:t>
            </a:r>
          </a:p>
          <a:p>
            <a:pPr algn="l"/>
            <a:endParaRPr lang="fr-FR" sz="30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sz="31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89500" y="40050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Niveaux de connaissances disparates des intervenants</a:t>
            </a:r>
          </a:p>
        </p:txBody>
      </p:sp>
      <p:sp>
        <p:nvSpPr>
          <p:cNvPr id="6" name="AutoShape 6" descr="Résultat de recherche d'images pour &quot;moustique tig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e recherche d'images pour &quot;france&quot;"/>
          <p:cNvSpPr>
            <a:spLocks noChangeAspect="1" noChangeArrowheads="1"/>
          </p:cNvSpPr>
          <p:nvPr/>
        </p:nvSpPr>
        <p:spPr bwMode="auto">
          <a:xfrm>
            <a:off x="155575" y="-2332038"/>
            <a:ext cx="473392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181685" y="1340768"/>
            <a:ext cx="3897471" cy="4380629"/>
            <a:chOff x="251520" y="1700808"/>
            <a:chExt cx="3897471" cy="438062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700808"/>
              <a:ext cx="3897471" cy="438062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5" r="6884"/>
            <a:stretch/>
          </p:blipFill>
          <p:spPr>
            <a:xfrm>
              <a:off x="1691634" y="4082843"/>
              <a:ext cx="1905331" cy="1071156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835696" y="2544287"/>
              <a:ext cx="199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Nouveaux nuisibles</a:t>
              </a:r>
            </a:p>
          </p:txBody>
        </p:sp>
        <p:pic>
          <p:nvPicPr>
            <p:cNvPr id="1026" name="Picture 2" descr="Résultat de recherche d'images pour &quot;frelon asiatique photo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36" y="2969169"/>
              <a:ext cx="2205664" cy="124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6111463" y="1631270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Constat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48124" y="2095688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« produits biocides destinés aux professionnels</a:t>
            </a:r>
            <a:r>
              <a:rPr lang="fr-FR" dirty="0"/>
              <a:t> sont susceptibles de présenter des risques sanitaires et environnementaux importants dès lors qu'ils ne sont pas utilisés par des professionnels formés. »</a:t>
            </a:r>
          </a:p>
        </p:txBody>
      </p:sp>
      <p:sp>
        <p:nvSpPr>
          <p:cNvPr id="2" name="Sous-titre 2"/>
          <p:cNvSpPr txBox="1">
            <a:spLocks/>
          </p:cNvSpPr>
          <p:nvPr/>
        </p:nvSpPr>
        <p:spPr>
          <a:xfrm>
            <a:off x="1403648" y="188640"/>
            <a:ext cx="6400800" cy="1656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 Arrêté « </a:t>
            </a:r>
            <a:r>
              <a:rPr lang="fr-FR" sz="2000" b="1" i="1" dirty="0" err="1">
                <a:solidFill>
                  <a:srgbClr val="FF0000"/>
                </a:solidFill>
              </a:rPr>
              <a:t>Certibiocide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 » du 9 octobre 2013 relatif aux conditions d’exercice de l’activité d’utilisateur professionnel et de distributeur de certains types de produits biocides - NOR :DEVP1325333A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08276" y="32849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+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6357987" y="4762312"/>
            <a:ext cx="591418" cy="722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985370" y="5484726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Formation</a:t>
            </a: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Certibiocide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4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971600" y="2032429"/>
            <a:ext cx="7632848" cy="47089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592636" cy="158417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153074" y="2346762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insecticides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85385" y="5437807"/>
            <a:ext cx="14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désinfectants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52" y="5779867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Protection du bois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21580" y="3804884"/>
            <a:ext cx="235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Peinture anti-salissures</a:t>
            </a:r>
          </a:p>
          <a:p>
            <a:pPr algn="ctr"/>
            <a:r>
              <a:rPr lang="fr-FR" dirty="0"/>
              <a:t>bateaux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11" y="3363635"/>
            <a:ext cx="2015162" cy="201516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154213" y="3455053"/>
            <a:ext cx="19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Produits </a:t>
            </a:r>
          </a:p>
          <a:p>
            <a:pPr algn="ctr"/>
            <a:r>
              <a:rPr lang="fr-FR" dirty="0"/>
              <a:t>anti-rongeurs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80345" y="297485"/>
            <a:ext cx="3042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Produits biocides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39752" y="849486"/>
            <a:ext cx="568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détruire</a:t>
            </a:r>
            <a:r>
              <a:rPr lang="fr-FR" dirty="0"/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repousser</a:t>
            </a:r>
            <a:r>
              <a:rPr lang="fr-FR" dirty="0"/>
              <a:t> ou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rendre</a:t>
            </a:r>
            <a:r>
              <a:rPr lang="fr-FR" dirty="0"/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inoffensifs</a:t>
            </a:r>
            <a:r>
              <a:rPr lang="fr-FR" dirty="0"/>
              <a:t> les organismes nuisibles, à en prévenir l'action ou à les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combattre</a:t>
            </a:r>
            <a:r>
              <a:rPr lang="fr-FR" dirty="0"/>
              <a:t>, par une action chimique ou biologique.</a:t>
            </a:r>
          </a:p>
        </p:txBody>
      </p:sp>
    </p:spTree>
    <p:extLst>
      <p:ext uri="{BB962C8B-B14F-4D97-AF65-F5344CB8AC3E}">
        <p14:creationId xmlns:p14="http://schemas.microsoft.com/office/powerpoint/2010/main" val="269318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1592636" cy="158417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177522" y="553616"/>
            <a:ext cx="3042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Produits biocides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95201" y="1433168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méconnaissance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95201" y="1771788"/>
            <a:ext cx="205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mauvaise utilisation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319046" y="1304764"/>
            <a:ext cx="50405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6" y="3078391"/>
            <a:ext cx="1098511" cy="1076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76" y="2960948"/>
            <a:ext cx="1734449" cy="1326884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>
          <a:xfrm rot="5400000">
            <a:off x="4279513" y="2259543"/>
            <a:ext cx="491454" cy="451731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999222" y="4934338"/>
            <a:ext cx="315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Réglementation stricte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97" y="4785116"/>
            <a:ext cx="864768" cy="5705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33" y="4639122"/>
            <a:ext cx="862506" cy="8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0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52" y="188640"/>
            <a:ext cx="1592636" cy="1584176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1226684" cy="8092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79912" y="332656"/>
            <a:ext cx="510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Règlement européen (UE) n° 528/2012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105273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Objectif</a:t>
            </a:r>
            <a:r>
              <a:rPr lang="fr-FR" dirty="0"/>
              <a:t> : assurer un niveau de protection élevé de l’homme, des animaux et de l’environnement vis-à-vis des produits biocides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5616" y="191653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Les produits mis sur le marché devront être  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efficaces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fr-FR" dirty="0"/>
              <a:t>les risques présents </a:t>
            </a:r>
            <a:r>
              <a:rPr lang="fr-FR" b="1" dirty="0"/>
              <a:t>acceptables</a:t>
            </a:r>
            <a:r>
              <a:rPr lang="fr-FR" dirty="0"/>
              <a:t> pour homme et environnement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64664" y="3182995"/>
            <a:ext cx="7424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Prévenir les effets à long termes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effets </a:t>
            </a:r>
            <a:r>
              <a:rPr lang="fr-FR" b="1" dirty="0"/>
              <a:t>cancérogènes</a:t>
            </a:r>
            <a:r>
              <a:rPr lang="fr-FR" dirty="0"/>
              <a:t> ou </a:t>
            </a:r>
            <a:r>
              <a:rPr lang="fr-FR" b="1" dirty="0"/>
              <a:t>toxiques</a:t>
            </a:r>
            <a:r>
              <a:rPr lang="fr-FR" dirty="0"/>
              <a:t> pour la reproduction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effets des </a:t>
            </a:r>
            <a:r>
              <a:rPr lang="fr-FR" b="1" dirty="0"/>
              <a:t>substances toxiques</a:t>
            </a:r>
            <a:r>
              <a:rPr lang="fr-FR" dirty="0"/>
              <a:t>, </a:t>
            </a:r>
            <a:r>
              <a:rPr lang="fr-FR" b="1" dirty="0"/>
              <a:t>persistantes</a:t>
            </a:r>
            <a:r>
              <a:rPr lang="fr-FR" dirty="0"/>
              <a:t> et </a:t>
            </a:r>
            <a:r>
              <a:rPr lang="fr-FR" b="1" dirty="0" err="1"/>
              <a:t>bioaccumulables</a:t>
            </a:r>
            <a:endParaRPr lang="fr-FR" b="1" dirty="0"/>
          </a:p>
        </p:txBody>
      </p:sp>
      <p:sp>
        <p:nvSpPr>
          <p:cNvPr id="9" name="Accolade fermante 8"/>
          <p:cNvSpPr/>
          <p:nvPr/>
        </p:nvSpPr>
        <p:spPr>
          <a:xfrm rot="5400000">
            <a:off x="4800163" y="656692"/>
            <a:ext cx="383905" cy="708064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2193" y="4427974"/>
            <a:ext cx="447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Evaluation des </a:t>
            </a:r>
            <a:r>
              <a:rPr lang="fr-FR" b="1" dirty="0"/>
              <a:t>substances actives biocides</a:t>
            </a:r>
          </a:p>
        </p:txBody>
      </p:sp>
      <p:sp>
        <p:nvSpPr>
          <p:cNvPr id="11" name="Flèche courbée vers la droite 10"/>
          <p:cNvSpPr/>
          <p:nvPr/>
        </p:nvSpPr>
        <p:spPr>
          <a:xfrm>
            <a:off x="940827" y="2420888"/>
            <a:ext cx="504056" cy="864096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2193" y="5301208"/>
            <a:ext cx="681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Evaluation des </a:t>
            </a:r>
            <a:r>
              <a:rPr lang="fr-FR" b="1" dirty="0"/>
              <a:t>produits</a:t>
            </a:r>
            <a:r>
              <a:rPr lang="fr-FR" dirty="0"/>
              <a:t> (contenant des substances actives biocides)</a:t>
            </a:r>
          </a:p>
        </p:txBody>
      </p:sp>
      <p:sp>
        <p:nvSpPr>
          <p:cNvPr id="13" name="Flèche courbée vers la droite 12"/>
          <p:cNvSpPr/>
          <p:nvPr/>
        </p:nvSpPr>
        <p:spPr>
          <a:xfrm>
            <a:off x="1331640" y="4807173"/>
            <a:ext cx="216024" cy="2780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19672" y="4894652"/>
            <a:ext cx="52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Substance « </a:t>
            </a:r>
            <a:r>
              <a:rPr lang="fr-FR" b="1" dirty="0">
                <a:solidFill>
                  <a:srgbClr val="FF0000"/>
                </a:solidFill>
              </a:rPr>
              <a:t>approuvée</a:t>
            </a:r>
            <a:r>
              <a:rPr lang="fr-FR" dirty="0"/>
              <a:t> » par commission européenne</a:t>
            </a:r>
          </a:p>
        </p:txBody>
      </p:sp>
      <p:sp>
        <p:nvSpPr>
          <p:cNvPr id="15" name="Flèche courbée vers la droite 14"/>
          <p:cNvSpPr/>
          <p:nvPr/>
        </p:nvSpPr>
        <p:spPr>
          <a:xfrm>
            <a:off x="1325712" y="5733256"/>
            <a:ext cx="216024" cy="2780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30727" y="5805264"/>
            <a:ext cx="4401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AMM </a:t>
            </a:r>
            <a:r>
              <a:rPr lang="fr-FR" b="1" dirty="0"/>
              <a:t>(</a:t>
            </a:r>
            <a:r>
              <a:rPr lang="fr-FR" dirty="0"/>
              <a:t>Autorisation de Mise sur le Marché)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Nationale (valable </a:t>
            </a:r>
            <a:r>
              <a:rPr lang="fr-FR" dirty="0" err="1"/>
              <a:t>ds</a:t>
            </a:r>
            <a:r>
              <a:rPr lang="fr-FR" dirty="0"/>
              <a:t> pays délivrant auto.)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Européenne (valable </a:t>
            </a:r>
            <a:r>
              <a:rPr lang="fr-FR" dirty="0" err="1"/>
              <a:t>ds</a:t>
            </a:r>
            <a:r>
              <a:rPr lang="fr-FR" dirty="0"/>
              <a:t> </a:t>
            </a:r>
            <a:r>
              <a:rPr lang="fr-FR" dirty="0" err="1"/>
              <a:t>ts</a:t>
            </a:r>
            <a:r>
              <a:rPr lang="fr-FR" dirty="0"/>
              <a:t> les pays euro)</a:t>
            </a:r>
          </a:p>
        </p:txBody>
      </p:sp>
    </p:spTree>
    <p:extLst>
      <p:ext uri="{BB962C8B-B14F-4D97-AF65-F5344CB8AC3E}">
        <p14:creationId xmlns:p14="http://schemas.microsoft.com/office/powerpoint/2010/main" val="145315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écile Rault\Desktop\en attente\logoS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52" y="188640"/>
            <a:ext cx="1592636" cy="1584176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222"/>
            <a:ext cx="862506" cy="8625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31875" y="838302"/>
            <a:ext cx="677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ANSES</a:t>
            </a:r>
          </a:p>
          <a:p>
            <a:pPr algn="ctr"/>
            <a:r>
              <a:rPr lang="fr-FR" sz="1400" dirty="0"/>
              <a:t>Agence Nationale de Sécurité Sanitaire de l’Alimentation , de l’Environnement et du Travail</a:t>
            </a:r>
          </a:p>
        </p:txBody>
      </p:sp>
      <p:sp>
        <p:nvSpPr>
          <p:cNvPr id="6" name="Flèche courbée vers la droite 5"/>
          <p:cNvSpPr/>
          <p:nvPr/>
        </p:nvSpPr>
        <p:spPr>
          <a:xfrm>
            <a:off x="2339752" y="1558382"/>
            <a:ext cx="360040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3808" y="1809666"/>
            <a:ext cx="386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Délivre les AMM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Évalue les substances et les produits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1052" y="2841488"/>
            <a:ext cx="654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Instances /règlementation sur les produits biocides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3551242"/>
            <a:ext cx="754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ECHA :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Chimical</a:t>
            </a:r>
            <a:r>
              <a:rPr lang="fr-FR" dirty="0"/>
              <a:t> Agency/Agence européenne des produits chimiques</a:t>
            </a:r>
          </a:p>
          <a:p>
            <a:r>
              <a:rPr lang="fr-FR" dirty="0"/>
              <a:t>DGPR : Direction générale de la prévention des risques du </a:t>
            </a:r>
            <a:r>
              <a:rPr lang="fr-FR" dirty="0" err="1"/>
              <a:t>Ministere</a:t>
            </a:r>
            <a:r>
              <a:rPr lang="fr-FR" dirty="0"/>
              <a:t> Environ.</a:t>
            </a:r>
          </a:p>
        </p:txBody>
      </p:sp>
    </p:spTree>
    <p:extLst>
      <p:ext uri="{BB962C8B-B14F-4D97-AF65-F5344CB8AC3E}">
        <p14:creationId xmlns:p14="http://schemas.microsoft.com/office/powerpoint/2010/main" val="2811775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1143</Words>
  <Application>Microsoft Office PowerPoint</Application>
  <PresentationFormat>Affichage à l'écran (4:3)</PresentationFormat>
  <Paragraphs>233</Paragraphs>
  <Slides>26</Slides>
  <Notes>2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Thème Office</vt:lpstr>
      <vt:lpstr>Présentation PowerPoint</vt:lpstr>
      <vt:lpstr>FORMATION CERTIBIOCIDE</vt:lpstr>
      <vt:lpstr>FORMATION CERTIBIOCIDE</vt:lpstr>
      <vt:lpstr>FORMATION CERTIBIOCIDE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REGLEMENTATION </vt:lpstr>
      <vt:lpstr>REGLEMENTATION </vt:lpstr>
      <vt:lpstr>CERTIBIOCIDE QUI EST CONCERNE? ? </vt:lpstr>
      <vt:lpstr>QUI EST CONCERNE ? </vt:lpstr>
      <vt:lpstr>QUI EST CONCERNE ? </vt:lpstr>
      <vt:lpstr>QUI EST CONCERNE ? </vt:lpstr>
      <vt:lpstr>QUI EST CONCERNE ? </vt:lpstr>
      <vt:lpstr>QUI EST CONCERNE ? </vt:lpstr>
      <vt:lpstr>LES ECHEANCES/CADRE </vt:lpstr>
      <vt:lpstr>LES ECHEANCES/CADRE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REGLEMENTATION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CERTIBIOCIDE</dc:title>
  <dc:creator>Cécile Rault</dc:creator>
  <cp:lastModifiedBy>GILLES BESNARD</cp:lastModifiedBy>
  <cp:revision>67</cp:revision>
  <dcterms:created xsi:type="dcterms:W3CDTF">2017-03-21T12:25:15Z</dcterms:created>
  <dcterms:modified xsi:type="dcterms:W3CDTF">2018-05-09T11:52:31Z</dcterms:modified>
</cp:coreProperties>
</file>