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8"/>
  </p:notesMasterIdLst>
  <p:handoutMasterIdLst>
    <p:handoutMasterId r:id="rId59"/>
  </p:handoutMasterIdLst>
  <p:sldIdLst>
    <p:sldId id="420" r:id="rId2"/>
    <p:sldId id="313" r:id="rId3"/>
    <p:sldId id="578" r:id="rId4"/>
    <p:sldId id="569" r:id="rId5"/>
    <p:sldId id="570" r:id="rId6"/>
    <p:sldId id="571" r:id="rId7"/>
    <p:sldId id="572" r:id="rId8"/>
    <p:sldId id="573" r:id="rId9"/>
    <p:sldId id="574" r:id="rId10"/>
    <p:sldId id="575" r:id="rId11"/>
    <p:sldId id="576" r:id="rId12"/>
    <p:sldId id="577" r:id="rId13"/>
    <p:sldId id="391" r:id="rId14"/>
    <p:sldId id="435" r:id="rId15"/>
    <p:sldId id="519" r:id="rId16"/>
    <p:sldId id="528" r:id="rId17"/>
    <p:sldId id="387" r:id="rId18"/>
    <p:sldId id="612" r:id="rId19"/>
    <p:sldId id="377" r:id="rId20"/>
    <p:sldId id="463" r:id="rId21"/>
    <p:sldId id="441" r:id="rId22"/>
    <p:sldId id="395" r:id="rId23"/>
    <p:sldId id="469" r:id="rId24"/>
    <p:sldId id="470" r:id="rId25"/>
    <p:sldId id="471" r:id="rId26"/>
    <p:sldId id="472" r:id="rId27"/>
    <p:sldId id="473" r:id="rId28"/>
    <p:sldId id="474" r:id="rId29"/>
    <p:sldId id="475" r:id="rId30"/>
    <p:sldId id="403" r:id="rId31"/>
    <p:sldId id="566" r:id="rId32"/>
    <p:sldId id="404" r:id="rId33"/>
    <p:sldId id="405" r:id="rId34"/>
    <p:sldId id="464" r:id="rId35"/>
    <p:sldId id="476" r:id="rId36"/>
    <p:sldId id="610" r:id="rId37"/>
    <p:sldId id="611" r:id="rId38"/>
    <p:sldId id="406" r:id="rId39"/>
    <p:sldId id="413" r:id="rId40"/>
    <p:sldId id="408" r:id="rId41"/>
    <p:sldId id="409" r:id="rId42"/>
    <p:sldId id="477" r:id="rId43"/>
    <p:sldId id="378" r:id="rId44"/>
    <p:sldId id="379" r:id="rId45"/>
    <p:sldId id="380" r:id="rId46"/>
    <p:sldId id="461" r:id="rId47"/>
    <p:sldId id="462" r:id="rId48"/>
    <p:sldId id="376" r:id="rId49"/>
    <p:sldId id="382" r:id="rId50"/>
    <p:sldId id="567" r:id="rId51"/>
    <p:sldId id="479" r:id="rId52"/>
    <p:sldId id="579" r:id="rId53"/>
    <p:sldId id="599" r:id="rId54"/>
    <p:sldId id="568" r:id="rId55"/>
    <p:sldId id="440" r:id="rId56"/>
    <p:sldId id="480" r:id="rId57"/>
  </p:sldIdLst>
  <p:sldSz cx="10080625" cy="7559675"/>
  <p:notesSz cx="6805613" cy="9944100"/>
  <p:defaultTextStyle>
    <a:defPPr>
      <a:defRPr lang="en-GB"/>
    </a:defPPr>
    <a:lvl1pPr algn="l" defTabSz="449263" rtl="0" eaLnBrk="0" fontAlgn="base" hangingPunct="0">
      <a:spcBef>
        <a:spcPct val="0"/>
      </a:spcBef>
      <a:spcAft>
        <a:spcPct val="0"/>
      </a:spcAft>
      <a:defRPr kern="1200">
        <a:solidFill>
          <a:schemeClr val="tx1"/>
        </a:solidFill>
        <a:latin typeface="Arial" charset="0"/>
        <a:ea typeface="Microsoft YaHei" charset="-122"/>
        <a:cs typeface="+mn-cs"/>
      </a:defRPr>
    </a:lvl1pPr>
    <a:lvl2pPr marL="742950" indent="-285750" algn="l" defTabSz="449263" rtl="0" eaLnBrk="0" fontAlgn="base" hangingPunct="0">
      <a:spcBef>
        <a:spcPct val="0"/>
      </a:spcBef>
      <a:spcAft>
        <a:spcPct val="0"/>
      </a:spcAft>
      <a:defRPr kern="1200">
        <a:solidFill>
          <a:schemeClr val="tx1"/>
        </a:solidFill>
        <a:latin typeface="Arial" charset="0"/>
        <a:ea typeface="Microsoft YaHei" charset="-122"/>
        <a:cs typeface="+mn-cs"/>
      </a:defRPr>
    </a:lvl2pPr>
    <a:lvl3pPr marL="11430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3pPr>
    <a:lvl4pPr marL="16002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4pPr>
    <a:lvl5pPr marL="20574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5pPr>
    <a:lvl6pPr marL="2286000" algn="l" defTabSz="914400" rtl="0" eaLnBrk="1" latinLnBrk="0" hangingPunct="1">
      <a:defRPr kern="1200">
        <a:solidFill>
          <a:schemeClr val="tx1"/>
        </a:solidFill>
        <a:latin typeface="Arial" charset="0"/>
        <a:ea typeface="Microsoft YaHei" charset="-122"/>
        <a:cs typeface="+mn-cs"/>
      </a:defRPr>
    </a:lvl6pPr>
    <a:lvl7pPr marL="2743200" algn="l" defTabSz="914400" rtl="0" eaLnBrk="1" latinLnBrk="0" hangingPunct="1">
      <a:defRPr kern="1200">
        <a:solidFill>
          <a:schemeClr val="tx1"/>
        </a:solidFill>
        <a:latin typeface="Arial" charset="0"/>
        <a:ea typeface="Microsoft YaHei" charset="-122"/>
        <a:cs typeface="+mn-cs"/>
      </a:defRPr>
    </a:lvl7pPr>
    <a:lvl8pPr marL="3200400" algn="l" defTabSz="914400" rtl="0" eaLnBrk="1" latinLnBrk="0" hangingPunct="1">
      <a:defRPr kern="1200">
        <a:solidFill>
          <a:schemeClr val="tx1"/>
        </a:solidFill>
        <a:latin typeface="Arial" charset="0"/>
        <a:ea typeface="Microsoft YaHei" charset="-122"/>
        <a:cs typeface="+mn-cs"/>
      </a:defRPr>
    </a:lvl8pPr>
    <a:lvl9pPr marL="3657600" algn="l" defTabSz="914400" rtl="0" eaLnBrk="1" latinLnBrk="0" hangingPunct="1">
      <a:defRPr kern="1200">
        <a:solidFill>
          <a:schemeClr val="tx1"/>
        </a:solidFill>
        <a:latin typeface="Arial" charset="0"/>
        <a:ea typeface="Microsoft YaHei"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9">
          <p15:clr>
            <a:srgbClr val="A4A3A4"/>
          </p15:clr>
        </p15:guide>
        <p15:guide id="2" pos="19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ES BESNARD" initials="G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71A40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94383" autoAdjust="0"/>
  </p:normalViewPr>
  <p:slideViewPr>
    <p:cSldViewPr>
      <p:cViewPr varScale="1">
        <p:scale>
          <a:sx n="104" d="100"/>
          <a:sy n="104" d="100"/>
        </p:scale>
        <p:origin x="1794" y="12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679"/>
        <p:guide pos="19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SRV-DATA\commun\Aedes%20albopictus\2015\Pi&#232;ges%20albo\releve_pp_albo-2005-20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Evolution du nombre de pièges positifs et du nombre d'œufs </a:t>
            </a:r>
          </a:p>
        </c:rich>
      </c:tx>
      <c:overlay val="0"/>
      <c:spPr>
        <a:noFill/>
        <a:ln>
          <a:noFill/>
        </a:ln>
        <a:effectLst/>
      </c:spPr>
    </c:title>
    <c:autoTitleDeleted val="0"/>
    <c:plotArea>
      <c:layout/>
      <c:barChart>
        <c:barDir val="col"/>
        <c:grouping val="clustered"/>
        <c:varyColors val="0"/>
        <c:ser>
          <c:idx val="0"/>
          <c:order val="0"/>
          <c:tx>
            <c:strRef>
              <c:f>Feuil1!$G$4</c:f>
              <c:strCache>
                <c:ptCount val="1"/>
                <c:pt idx="0">
                  <c:v>Nb de pièges positifs</c:v>
                </c:pt>
              </c:strCache>
            </c:strRef>
          </c:tx>
          <c:spPr>
            <a:solidFill>
              <a:schemeClr val="accent1"/>
            </a:solidFill>
            <a:ln>
              <a:noFill/>
            </a:ln>
            <a:effectLst/>
          </c:spPr>
          <c:invertIfNegative val="0"/>
          <c:cat>
            <c:numRef>
              <c:f>Feuil1!$F$5:$F$12</c:f>
              <c:numCache>
                <c:formatCode>mmm</c:formatCode>
                <c:ptCount val="8"/>
                <c:pt idx="0">
                  <c:v>92</c:v>
                </c:pt>
                <c:pt idx="1">
                  <c:v>122</c:v>
                </c:pt>
                <c:pt idx="2">
                  <c:v>153</c:v>
                </c:pt>
                <c:pt idx="3">
                  <c:v>183</c:v>
                </c:pt>
                <c:pt idx="4">
                  <c:v>214</c:v>
                </c:pt>
                <c:pt idx="5">
                  <c:v>245</c:v>
                </c:pt>
                <c:pt idx="6">
                  <c:v>275</c:v>
                </c:pt>
                <c:pt idx="7">
                  <c:v>306</c:v>
                </c:pt>
              </c:numCache>
            </c:numRef>
          </c:cat>
          <c:val>
            <c:numRef>
              <c:f>Feuil1!$G$5:$G$12</c:f>
              <c:numCache>
                <c:formatCode>General</c:formatCode>
                <c:ptCount val="8"/>
                <c:pt idx="1">
                  <c:v>2</c:v>
                </c:pt>
                <c:pt idx="2">
                  <c:v>61</c:v>
                </c:pt>
                <c:pt idx="3">
                  <c:v>188</c:v>
                </c:pt>
                <c:pt idx="4">
                  <c:v>349</c:v>
                </c:pt>
                <c:pt idx="5">
                  <c:v>340</c:v>
                </c:pt>
                <c:pt idx="6">
                  <c:v>166</c:v>
                </c:pt>
                <c:pt idx="7">
                  <c:v>28</c:v>
                </c:pt>
              </c:numCache>
            </c:numRef>
          </c:val>
          <c:extLst xmlns:c16r2="http://schemas.microsoft.com/office/drawing/2015/06/chart">
            <c:ext xmlns:c16="http://schemas.microsoft.com/office/drawing/2014/chart" uri="{C3380CC4-5D6E-409C-BE32-E72D297353CC}">
              <c16:uniqueId val="{00000000-39F3-4D90-B60E-CD9F4213311F}"/>
            </c:ext>
          </c:extLst>
        </c:ser>
        <c:dLbls>
          <c:showLegendKey val="0"/>
          <c:showVal val="0"/>
          <c:showCatName val="0"/>
          <c:showSerName val="0"/>
          <c:showPercent val="0"/>
          <c:showBubbleSize val="0"/>
        </c:dLbls>
        <c:gapWidth val="219"/>
        <c:overlap val="-27"/>
        <c:axId val="653201456"/>
        <c:axId val="653195576"/>
      </c:barChart>
      <c:lineChart>
        <c:grouping val="standard"/>
        <c:varyColors val="0"/>
        <c:ser>
          <c:idx val="1"/>
          <c:order val="1"/>
          <c:tx>
            <c:strRef>
              <c:f>Feuil1!$H$4</c:f>
              <c:strCache>
                <c:ptCount val="1"/>
                <c:pt idx="0">
                  <c:v>Nb d'œufs</c:v>
                </c:pt>
              </c:strCache>
            </c:strRef>
          </c:tx>
          <c:spPr>
            <a:ln w="28575" cap="rnd">
              <a:solidFill>
                <a:schemeClr val="accent2"/>
              </a:solidFill>
              <a:round/>
            </a:ln>
            <a:effectLst/>
          </c:spPr>
          <c:marker>
            <c:symbol val="none"/>
          </c:marker>
          <c:cat>
            <c:numRef>
              <c:f>Feuil1!$F$5:$F$12</c:f>
              <c:numCache>
                <c:formatCode>mmm</c:formatCode>
                <c:ptCount val="8"/>
                <c:pt idx="0">
                  <c:v>92</c:v>
                </c:pt>
                <c:pt idx="1">
                  <c:v>122</c:v>
                </c:pt>
                <c:pt idx="2">
                  <c:v>153</c:v>
                </c:pt>
                <c:pt idx="3">
                  <c:v>183</c:v>
                </c:pt>
                <c:pt idx="4">
                  <c:v>214</c:v>
                </c:pt>
                <c:pt idx="5">
                  <c:v>245</c:v>
                </c:pt>
                <c:pt idx="6">
                  <c:v>275</c:v>
                </c:pt>
                <c:pt idx="7">
                  <c:v>306</c:v>
                </c:pt>
              </c:numCache>
            </c:numRef>
          </c:cat>
          <c:val>
            <c:numRef>
              <c:f>Feuil1!$H$5:$H$12</c:f>
              <c:numCache>
                <c:formatCode>General</c:formatCode>
                <c:ptCount val="8"/>
                <c:pt idx="1">
                  <c:v>65</c:v>
                </c:pt>
                <c:pt idx="2">
                  <c:v>3835</c:v>
                </c:pt>
                <c:pt idx="3">
                  <c:v>11879</c:v>
                </c:pt>
                <c:pt idx="4">
                  <c:v>30921</c:v>
                </c:pt>
                <c:pt idx="5">
                  <c:v>40402</c:v>
                </c:pt>
                <c:pt idx="6">
                  <c:v>17312</c:v>
                </c:pt>
                <c:pt idx="7">
                  <c:v>3141</c:v>
                </c:pt>
              </c:numCache>
            </c:numRef>
          </c:val>
          <c:smooth val="0"/>
          <c:extLst xmlns:c16r2="http://schemas.microsoft.com/office/drawing/2015/06/chart">
            <c:ext xmlns:c16="http://schemas.microsoft.com/office/drawing/2014/chart" uri="{C3380CC4-5D6E-409C-BE32-E72D297353CC}">
              <c16:uniqueId val="{00000001-39F3-4D90-B60E-CD9F4213311F}"/>
            </c:ext>
          </c:extLst>
        </c:ser>
        <c:dLbls>
          <c:showLegendKey val="0"/>
          <c:showVal val="0"/>
          <c:showCatName val="0"/>
          <c:showSerName val="0"/>
          <c:showPercent val="0"/>
          <c:showBubbleSize val="0"/>
        </c:dLbls>
        <c:marker val="1"/>
        <c:smooth val="0"/>
        <c:axId val="653196360"/>
        <c:axId val="653196752"/>
      </c:lineChart>
      <c:dateAx>
        <c:axId val="653201456"/>
        <c:scaling>
          <c:orientation val="minMax"/>
        </c:scaling>
        <c:delete val="0"/>
        <c:axPos val="b"/>
        <c:numFmt formatCode="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53195576"/>
        <c:crosses val="autoZero"/>
        <c:auto val="1"/>
        <c:lblOffset val="100"/>
        <c:baseTimeUnit val="months"/>
      </c:dateAx>
      <c:valAx>
        <c:axId val="653195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baseline="0">
                    <a:effectLst/>
                  </a:rPr>
                  <a:t>Nb de pièges positifs</a:t>
                </a:r>
                <a:r>
                  <a:rPr lang="fr-FR" sz="1000" b="0" i="0" u="none" strike="noStrike" baseline="0"/>
                  <a:t> </a:t>
                </a:r>
                <a:endParaRPr lang="fr-F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53201456"/>
        <c:crosses val="autoZero"/>
        <c:crossBetween val="between"/>
      </c:valAx>
      <c:dateAx>
        <c:axId val="653196360"/>
        <c:scaling>
          <c:orientation val="minMax"/>
        </c:scaling>
        <c:delete val="1"/>
        <c:axPos val="b"/>
        <c:numFmt formatCode="mmm" sourceLinked="1"/>
        <c:majorTickMark val="out"/>
        <c:minorTickMark val="none"/>
        <c:tickLblPos val="nextTo"/>
        <c:crossAx val="653196752"/>
        <c:crosses val="autoZero"/>
        <c:auto val="1"/>
        <c:lblOffset val="100"/>
        <c:baseTimeUnit val="months"/>
      </c:dateAx>
      <c:valAx>
        <c:axId val="65319675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baseline="0">
                    <a:effectLst/>
                  </a:rPr>
                  <a:t>Nb d'œufs</a:t>
                </a:r>
                <a:r>
                  <a:rPr lang="fr-FR" sz="1000" b="0" i="0" u="none" strike="noStrike" baseline="0"/>
                  <a:t> </a:t>
                </a:r>
                <a:endParaRPr lang="fr-F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53196360"/>
        <c:crosses val="max"/>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766" cy="497575"/>
          </a:xfrm>
          <a:prstGeom prst="rect">
            <a:avLst/>
          </a:prstGeom>
        </p:spPr>
        <p:txBody>
          <a:bodyPr vert="horz" lIns="83914" tIns="41957" rIns="83914" bIns="41957" rtlCol="0"/>
          <a:lstStyle>
            <a:lvl1pPr algn="l">
              <a:defRPr sz="1100"/>
            </a:lvl1pPr>
          </a:lstStyle>
          <a:p>
            <a:endParaRPr lang="fr-FR"/>
          </a:p>
        </p:txBody>
      </p:sp>
      <p:sp>
        <p:nvSpPr>
          <p:cNvPr id="3" name="Espace réservé de la date 2"/>
          <p:cNvSpPr>
            <a:spLocks noGrp="1"/>
          </p:cNvSpPr>
          <p:nvPr>
            <p:ph type="dt" sz="quarter" idx="1"/>
          </p:nvPr>
        </p:nvSpPr>
        <p:spPr>
          <a:xfrm>
            <a:off x="3854418" y="0"/>
            <a:ext cx="2949766" cy="497575"/>
          </a:xfrm>
          <a:prstGeom prst="rect">
            <a:avLst/>
          </a:prstGeom>
        </p:spPr>
        <p:txBody>
          <a:bodyPr vert="horz" lIns="83914" tIns="41957" rIns="83914" bIns="41957" rtlCol="0"/>
          <a:lstStyle>
            <a:lvl1pPr algn="r">
              <a:defRPr sz="1100"/>
            </a:lvl1pPr>
          </a:lstStyle>
          <a:p>
            <a:fld id="{8E9538A7-40BE-4FD2-961C-72215EAFAC3F}" type="datetimeFigureOut">
              <a:rPr lang="fr-FR" smtClean="0"/>
              <a:t>27/11/2018</a:t>
            </a:fld>
            <a:endParaRPr lang="fr-FR"/>
          </a:p>
        </p:txBody>
      </p:sp>
      <p:sp>
        <p:nvSpPr>
          <p:cNvPr id="4" name="Espace réservé du pied de page 3"/>
          <p:cNvSpPr>
            <a:spLocks noGrp="1"/>
          </p:cNvSpPr>
          <p:nvPr>
            <p:ph type="ftr" sz="quarter" idx="2"/>
          </p:nvPr>
        </p:nvSpPr>
        <p:spPr>
          <a:xfrm>
            <a:off x="0" y="9445050"/>
            <a:ext cx="2949766" cy="497574"/>
          </a:xfrm>
          <a:prstGeom prst="rect">
            <a:avLst/>
          </a:prstGeom>
        </p:spPr>
        <p:txBody>
          <a:bodyPr vert="horz" lIns="83914" tIns="41957" rIns="83914" bIns="41957" rtlCol="0" anchor="b"/>
          <a:lstStyle>
            <a:lvl1pPr algn="l">
              <a:defRPr sz="1100"/>
            </a:lvl1pPr>
          </a:lstStyle>
          <a:p>
            <a:endParaRPr lang="fr-FR"/>
          </a:p>
        </p:txBody>
      </p:sp>
      <p:sp>
        <p:nvSpPr>
          <p:cNvPr id="5" name="Espace réservé du numéro de diapositive 4"/>
          <p:cNvSpPr>
            <a:spLocks noGrp="1"/>
          </p:cNvSpPr>
          <p:nvPr>
            <p:ph type="sldNum" sz="quarter" idx="3"/>
          </p:nvPr>
        </p:nvSpPr>
        <p:spPr>
          <a:xfrm>
            <a:off x="3854418" y="9445050"/>
            <a:ext cx="2949766" cy="497574"/>
          </a:xfrm>
          <a:prstGeom prst="rect">
            <a:avLst/>
          </a:prstGeom>
        </p:spPr>
        <p:txBody>
          <a:bodyPr vert="horz" lIns="83914" tIns="41957" rIns="83914" bIns="41957" rtlCol="0" anchor="b"/>
          <a:lstStyle>
            <a:lvl1pPr algn="r">
              <a:defRPr sz="1100"/>
            </a:lvl1pPr>
          </a:lstStyle>
          <a:p>
            <a:fld id="{30E9F19C-A907-4431-BF98-F6A2A01340BC}" type="slidenum">
              <a:rPr lang="fr-FR" smtClean="0"/>
              <a:t>‹N°›</a:t>
            </a:fld>
            <a:endParaRPr lang="fr-FR"/>
          </a:p>
        </p:txBody>
      </p:sp>
    </p:spTree>
    <p:extLst>
      <p:ext uri="{BB962C8B-B14F-4D97-AF65-F5344CB8AC3E}">
        <p14:creationId xmlns:p14="http://schemas.microsoft.com/office/powerpoint/2010/main" val="212525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1" name="AutoShape 2"/>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2" name="Rectangle 3"/>
          <p:cNvSpPr>
            <a:spLocks noGrp="1" noRot="1" noChangeAspect="1" noChangeArrowheads="1"/>
          </p:cNvSpPr>
          <p:nvPr>
            <p:ph type="sldImg"/>
          </p:nvPr>
        </p:nvSpPr>
        <p:spPr bwMode="auto">
          <a:xfrm>
            <a:off x="917575" y="755650"/>
            <a:ext cx="4964113" cy="372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4"/>
          <p:cNvSpPr>
            <a:spLocks noGrp="1" noChangeArrowheads="1"/>
          </p:cNvSpPr>
          <p:nvPr>
            <p:ph type="body"/>
          </p:nvPr>
        </p:nvSpPr>
        <p:spPr bwMode="auto">
          <a:xfrm>
            <a:off x="680276" y="4723263"/>
            <a:ext cx="5440775" cy="447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2054" name="Text Box 5"/>
          <p:cNvSpPr txBox="1">
            <a:spLocks noChangeArrowheads="1"/>
          </p:cNvSpPr>
          <p:nvPr/>
        </p:nvSpPr>
        <p:spPr bwMode="auto">
          <a:xfrm>
            <a:off x="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5" name="Text Box 6"/>
          <p:cNvSpPr txBox="1">
            <a:spLocks noChangeArrowheads="1"/>
          </p:cNvSpPr>
          <p:nvPr/>
        </p:nvSpPr>
        <p:spPr bwMode="auto">
          <a:xfrm>
            <a:off x="385156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6" name="Text Box 7"/>
          <p:cNvSpPr txBox="1">
            <a:spLocks noChangeArrowheads="1"/>
          </p:cNvSpPr>
          <p:nvPr/>
        </p:nvSpPr>
        <p:spPr bwMode="auto">
          <a:xfrm>
            <a:off x="1" y="9446525"/>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3" name="Rectangle 8"/>
          <p:cNvSpPr>
            <a:spLocks noGrp="1" noChangeArrowheads="1"/>
          </p:cNvSpPr>
          <p:nvPr>
            <p:ph type="sldNum"/>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SzPct val="100000"/>
              <a:tabLst>
                <a:tab pos="412289" algn="l"/>
                <a:tab pos="824576" algn="l"/>
                <a:tab pos="1236865" algn="l"/>
                <a:tab pos="1649153" algn="l"/>
                <a:tab pos="2061441" algn="l"/>
                <a:tab pos="2473729" algn="l"/>
                <a:tab pos="2886018" algn="l"/>
              </a:tabLst>
              <a:defRPr sz="1300">
                <a:solidFill>
                  <a:srgbClr val="000000"/>
                </a:solidFill>
                <a:latin typeface="Times New Roman" pitchFamily="16" charset="0"/>
              </a:defRPr>
            </a:lvl1pPr>
          </a:lstStyle>
          <a:p>
            <a:fld id="{AA130B7D-CB77-424F-9EA7-531D55AB0BCA}" type="slidenum">
              <a:rPr lang="fr-FR" altLang="fr-FR"/>
              <a:pPr/>
              <a:t>‹N°›</a:t>
            </a:fld>
            <a:endParaRPr lang="fr-FR" altLang="fr-FR"/>
          </a:p>
        </p:txBody>
      </p:sp>
    </p:spTree>
    <p:extLst>
      <p:ext uri="{BB962C8B-B14F-4D97-AF65-F5344CB8AC3E}">
        <p14:creationId xmlns:p14="http://schemas.microsoft.com/office/powerpoint/2010/main" val="305984728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661B2827-A04D-4C23-BEF2-6C1E7A1FA12A}" type="slidenum">
              <a:rPr lang="fr-FR" altLang="fr-FR" sz="1300"/>
              <a:pPr>
                <a:spcBef>
                  <a:spcPct val="0"/>
                </a:spcBef>
                <a:buClrTx/>
                <a:buFontTx/>
                <a:buNone/>
              </a:pPr>
              <a:t>2</a:t>
            </a:fld>
            <a:endParaRPr lang="fr-FR" altLang="fr-FR" sz="1300"/>
          </a:p>
        </p:txBody>
      </p:sp>
      <p:sp>
        <p:nvSpPr>
          <p:cNvPr id="614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338354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11</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04801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Irez-vous en vacances dans une autre région de France ?</a:t>
            </a:r>
          </a:p>
          <a:p>
            <a:r>
              <a:rPr lang="fr-FR" dirty="0"/>
              <a:t>Êtes-vous</a:t>
            </a:r>
            <a:r>
              <a:rPr lang="fr-FR" baseline="0" dirty="0"/>
              <a:t> vacciner contre la grippe ?</a:t>
            </a:r>
          </a:p>
          <a:p>
            <a:r>
              <a:rPr lang="fr-FR" baseline="0" dirty="0"/>
              <a:t>Prenez vous moins votre voiture ?</a:t>
            </a:r>
            <a:endParaRPr lang="fr-FR" dirty="0"/>
          </a:p>
        </p:txBody>
      </p:sp>
      <p:sp>
        <p:nvSpPr>
          <p:cNvPr id="4" name="Espace réservé du numéro de diapositive 3"/>
          <p:cNvSpPr>
            <a:spLocks noGrp="1"/>
          </p:cNvSpPr>
          <p:nvPr>
            <p:ph type="sldNum" idx="10"/>
          </p:nvPr>
        </p:nvSpPr>
        <p:spPr/>
        <p:txBody>
          <a:bodyPr/>
          <a:lstStyle/>
          <a:p>
            <a:fld id="{E7EE4F59-D5ED-4553-BA1D-288EECCCC30D}" type="slidenum">
              <a:rPr lang="fr-FR" altLang="fr-FR" smtClean="0"/>
              <a:pPr/>
              <a:t>12</a:t>
            </a:fld>
            <a:endParaRPr lang="fr-FR" altLang="fr-FR"/>
          </a:p>
        </p:txBody>
      </p:sp>
    </p:spTree>
    <p:extLst>
      <p:ext uri="{BB962C8B-B14F-4D97-AF65-F5344CB8AC3E}">
        <p14:creationId xmlns:p14="http://schemas.microsoft.com/office/powerpoint/2010/main" val="227064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0765C562-D2A0-4652-BA54-9617D9BC63C8}" type="slidenum">
              <a:rPr lang="fr-FR" altLang="fr-FR" sz="1300"/>
              <a:pPr>
                <a:spcBef>
                  <a:spcPct val="0"/>
                </a:spcBef>
                <a:buClrTx/>
                <a:buFontTx/>
                <a:buNone/>
              </a:pPr>
              <a:t>13</a:t>
            </a:fld>
            <a:endParaRPr lang="fr-FR" altLang="fr-FR" sz="1300"/>
          </a:p>
        </p:txBody>
      </p:sp>
      <p:sp>
        <p:nvSpPr>
          <p:cNvPr id="6246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345973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0765C562-D2A0-4652-BA54-9617D9BC63C8}" type="slidenum">
              <a:rPr lang="fr-FR" altLang="fr-FR" sz="1300"/>
              <a:pPr>
                <a:spcBef>
                  <a:spcPct val="0"/>
                </a:spcBef>
                <a:buClrTx/>
                <a:buFontTx/>
                <a:buNone/>
              </a:pPr>
              <a:t>14</a:t>
            </a:fld>
            <a:endParaRPr lang="fr-FR" altLang="fr-FR" sz="1300"/>
          </a:p>
        </p:txBody>
      </p:sp>
      <p:sp>
        <p:nvSpPr>
          <p:cNvPr id="6246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42318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5pPr>
            <a:lvl6pPr marL="2307584"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6pPr>
            <a:lvl7pPr marL="2727145"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7pPr>
            <a:lvl8pPr marL="3146706"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8pPr>
            <a:lvl9pPr marL="3566266"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9pPr>
          </a:lstStyle>
          <a:p>
            <a:pPr>
              <a:spcBef>
                <a:spcPct val="0"/>
              </a:spcBef>
              <a:buClrTx/>
              <a:buFontTx/>
              <a:buNone/>
            </a:pPr>
            <a:fld id="{661B2827-A04D-4C23-BEF2-6C1E7A1FA12A}" type="slidenum">
              <a:rPr lang="fr-FR" altLang="fr-FR" sz="1300"/>
              <a:pPr>
                <a:spcBef>
                  <a:spcPct val="0"/>
                </a:spcBef>
                <a:buClrTx/>
                <a:buFontTx/>
                <a:buNone/>
              </a:pPr>
              <a:t>18</a:t>
            </a:fld>
            <a:endParaRPr lang="fr-FR" altLang="fr-FR" sz="1300" dirty="0"/>
          </a:p>
        </p:txBody>
      </p:sp>
      <p:sp>
        <p:nvSpPr>
          <p:cNvPr id="6147" name="Rectangle 1"/>
          <p:cNvSpPr>
            <a:spLocks noGrp="1" noRot="1" noChangeAspect="1" noChangeArrowheads="1" noTextEdit="1"/>
          </p:cNvSpPr>
          <p:nvPr>
            <p:ph type="sldImg"/>
          </p:nvPr>
        </p:nvSpPr>
        <p:spPr>
          <a:xfrm>
            <a:off x="228600" y="238125"/>
            <a:ext cx="6407150" cy="48069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 name="Espace réservé des commentaires 5"/>
          <p:cNvSpPr>
            <a:spLocks noGrp="1"/>
          </p:cNvSpPr>
          <p:nvPr>
            <p:ph type="body"/>
          </p:nvPr>
        </p:nvSpPr>
        <p:spPr>
          <a:xfrm>
            <a:off x="230754" y="5116319"/>
            <a:ext cx="6416196" cy="4616619"/>
          </a:xfrm>
        </p:spPr>
        <p:txBody>
          <a:bodyPr>
            <a:normAutofit/>
          </a:bodyPr>
          <a:lstStyle/>
          <a:p>
            <a:r>
              <a:rPr lang="fr-FR" sz="1600" b="1" dirty="0">
                <a:latin typeface="+mn-lt"/>
              </a:rPr>
              <a:t>Dispositifs actifs du 1</a:t>
            </a:r>
            <a:r>
              <a:rPr lang="fr-FR" sz="1600" b="1" baseline="30000" dirty="0">
                <a:latin typeface="+mn-lt"/>
              </a:rPr>
              <a:t>er</a:t>
            </a:r>
            <a:r>
              <a:rPr lang="fr-FR" sz="1600" b="1" dirty="0">
                <a:latin typeface="+mn-lt"/>
              </a:rPr>
              <a:t> mai au 30 novembre</a:t>
            </a:r>
          </a:p>
          <a:p>
            <a:r>
              <a:rPr lang="fr-FR" sz="1600" dirty="0">
                <a:latin typeface="+mn-lt"/>
              </a:rPr>
              <a:t>0a : pas d’</a:t>
            </a:r>
            <a:r>
              <a:rPr lang="fr-FR" sz="1600" dirty="0" err="1">
                <a:latin typeface="+mn-lt"/>
              </a:rPr>
              <a:t>albo</a:t>
            </a:r>
            <a:endParaRPr lang="fr-FR" sz="1600" dirty="0">
              <a:latin typeface="+mn-lt"/>
            </a:endParaRPr>
          </a:p>
          <a:p>
            <a:r>
              <a:rPr lang="fr-FR" sz="1600" dirty="0">
                <a:latin typeface="+mn-lt"/>
              </a:rPr>
              <a:t>0b : présence contrôlée : œufs sur piège pondoir mais pas de conclusion sur implantation définitive</a:t>
            </a:r>
          </a:p>
          <a:p>
            <a:r>
              <a:rPr lang="fr-FR" sz="1600" dirty="0">
                <a:latin typeface="+mn-lt"/>
              </a:rPr>
              <a:t>1 : classement par arrêté ministériel (26/08/08 modifié le 31/01/2013 incluant l’Ardèche)</a:t>
            </a:r>
          </a:p>
          <a:p>
            <a:r>
              <a:rPr lang="fr-FR" sz="1600" dirty="0">
                <a:latin typeface="+mn-lt"/>
              </a:rPr>
              <a:t>2 : en + de </a:t>
            </a:r>
            <a:r>
              <a:rPr lang="fr-FR" sz="1600" dirty="0" err="1">
                <a:latin typeface="+mn-lt"/>
              </a:rPr>
              <a:t>niv</a:t>
            </a:r>
            <a:r>
              <a:rPr lang="fr-FR" sz="1600" dirty="0">
                <a:latin typeface="+mn-lt"/>
              </a:rPr>
              <a:t>. 1 : recherche active de cas (</a:t>
            </a:r>
            <a:r>
              <a:rPr lang="fr-FR" sz="1600" dirty="0" err="1">
                <a:latin typeface="+mn-lt"/>
              </a:rPr>
              <a:t>méd</a:t>
            </a:r>
            <a:r>
              <a:rPr lang="fr-FR" sz="1600" dirty="0">
                <a:latin typeface="+mn-lt"/>
              </a:rPr>
              <a:t>, labos), </a:t>
            </a:r>
          </a:p>
          <a:p>
            <a:r>
              <a:rPr lang="fr-FR" sz="1600" dirty="0">
                <a:latin typeface="+mn-lt"/>
              </a:rPr>
              <a:t>3 : en + de </a:t>
            </a:r>
            <a:r>
              <a:rPr lang="fr-FR" sz="1600" dirty="0" err="1">
                <a:latin typeface="+mn-lt"/>
              </a:rPr>
              <a:t>niv</a:t>
            </a:r>
            <a:r>
              <a:rPr lang="fr-FR" sz="1600" dirty="0">
                <a:latin typeface="+mn-lt"/>
              </a:rPr>
              <a:t>. 2 : </a:t>
            </a:r>
            <a:r>
              <a:rPr lang="fr-FR" sz="1600" dirty="0" err="1">
                <a:latin typeface="+mn-lt"/>
              </a:rPr>
              <a:t>surv</a:t>
            </a:r>
            <a:r>
              <a:rPr lang="fr-FR" sz="1600" dirty="0">
                <a:latin typeface="+mn-lt"/>
              </a:rPr>
              <a:t>. urgences, toxicovigilance/traitements renforcée, </a:t>
            </a:r>
          </a:p>
          <a:p>
            <a:r>
              <a:rPr lang="fr-FR" sz="1600" dirty="0">
                <a:latin typeface="+mn-lt"/>
              </a:rPr>
              <a:t>4 : en + de </a:t>
            </a:r>
            <a:r>
              <a:rPr lang="fr-FR" sz="1600" dirty="0" err="1">
                <a:latin typeface="+mn-lt"/>
              </a:rPr>
              <a:t>niv</a:t>
            </a:r>
            <a:r>
              <a:rPr lang="fr-FR" sz="1600" dirty="0">
                <a:latin typeface="+mn-lt"/>
              </a:rPr>
              <a:t>. 3 : </a:t>
            </a:r>
            <a:r>
              <a:rPr lang="fr-FR" sz="1600" dirty="0" err="1">
                <a:latin typeface="+mn-lt"/>
              </a:rPr>
              <a:t>surv</a:t>
            </a:r>
            <a:r>
              <a:rPr lang="fr-FR" sz="1600" dirty="0">
                <a:latin typeface="+mn-lt"/>
              </a:rPr>
              <a:t>. active cas hospitalisés ou sévères</a:t>
            </a:r>
          </a:p>
          <a:p>
            <a:r>
              <a:rPr lang="fr-FR" sz="1600" dirty="0">
                <a:solidFill>
                  <a:srgbClr val="FF0000"/>
                </a:solidFill>
                <a:latin typeface="+mn-lt"/>
              </a:rPr>
              <a:t>A noter que 45 j après le début des derniers cas humains confirmés, on repasse en niveau 1 (2x cycle repas infectant </a:t>
            </a:r>
            <a:r>
              <a:rPr lang="fr-FR" sz="1600" dirty="0">
                <a:solidFill>
                  <a:srgbClr val="FF0000"/>
                </a:solidFill>
                <a:latin typeface="+mn-lt"/>
                <a:sym typeface="Wingdings" pitchFamily="2" charset="2"/>
              </a:rPr>
              <a:t> fin de virémie)</a:t>
            </a:r>
            <a:r>
              <a:rPr lang="fr-FR" sz="1600" dirty="0">
                <a:solidFill>
                  <a:srgbClr val="FF0000"/>
                </a:solidFill>
                <a:latin typeface="+mn-lt"/>
              </a:rPr>
              <a:t>.</a:t>
            </a:r>
          </a:p>
          <a:p>
            <a:r>
              <a:rPr lang="fr-FR" sz="1600" b="1" dirty="0">
                <a:latin typeface="+mn-lt"/>
              </a:rPr>
              <a:t>cellule départementale </a:t>
            </a:r>
            <a:r>
              <a:rPr lang="fr-FR" sz="1600" dirty="0">
                <a:latin typeface="+mn-lt"/>
              </a:rPr>
              <a:t>/Préfet, </a:t>
            </a:r>
            <a:r>
              <a:rPr lang="fr-FR" sz="1600" b="1" dirty="0">
                <a:latin typeface="+mn-lt"/>
              </a:rPr>
              <a:t>enquête ARS </a:t>
            </a:r>
            <a:r>
              <a:rPr lang="fr-FR" sz="1600" dirty="0">
                <a:latin typeface="+mn-lt"/>
              </a:rPr>
              <a:t>auprès du médecin et du malade (lieux de passage en 07 et autres dép. </a:t>
            </a:r>
            <a:r>
              <a:rPr lang="fr-FR" sz="1600" dirty="0" err="1">
                <a:latin typeface="+mn-lt"/>
              </a:rPr>
              <a:t>niv</a:t>
            </a:r>
            <a:r>
              <a:rPr lang="fr-FR" sz="1600" dirty="0">
                <a:latin typeface="+mn-lt"/>
              </a:rPr>
              <a:t>. 1), enquête EIRAD, communes informées (+CD07, DGS, DDT, DDCSPP) </a:t>
            </a:r>
            <a:r>
              <a:rPr lang="fr-FR" sz="1600" dirty="0">
                <a:latin typeface="+mn-lt"/>
                <a:sym typeface="Wingdings" pitchFamily="2" charset="2"/>
              </a:rPr>
              <a:t> décision de traitement ou non (si oui, info public, Centre antipoison, MG et PMI, protection ruchers, agriculture bio, </a:t>
            </a:r>
            <a:r>
              <a:rPr lang="fr-FR" sz="1600" dirty="0" err="1">
                <a:latin typeface="+mn-lt"/>
                <a:sym typeface="Wingdings" pitchFamily="2" charset="2"/>
              </a:rPr>
              <a:t>Natura</a:t>
            </a:r>
            <a:r>
              <a:rPr lang="fr-FR" sz="1600" dirty="0">
                <a:latin typeface="+mn-lt"/>
                <a:sym typeface="Wingdings" pitchFamily="2" charset="2"/>
              </a:rPr>
              <a:t> 2000..).</a:t>
            </a:r>
            <a:endParaRPr lang="fr-FR" sz="1600" dirty="0">
              <a:latin typeface="+mn-lt"/>
            </a:endParaRPr>
          </a:p>
          <a:p>
            <a:endParaRPr lang="fr-FR" sz="1400" dirty="0">
              <a:latin typeface="+mn-lt"/>
            </a:endParaRPr>
          </a:p>
        </p:txBody>
      </p:sp>
    </p:spTree>
    <p:extLst>
      <p:ext uri="{BB962C8B-B14F-4D97-AF65-F5344CB8AC3E}">
        <p14:creationId xmlns:p14="http://schemas.microsoft.com/office/powerpoint/2010/main" val="4269199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moustiques = nuisance </a:t>
            </a:r>
          </a:p>
          <a:p>
            <a:r>
              <a:rPr lang="fr-FR" dirty="0"/>
              <a:t>mais également depuis l’arrivée du moustique tigre </a:t>
            </a:r>
          </a:p>
          <a:p>
            <a:r>
              <a:rPr lang="fr-FR" dirty="0"/>
              <a:t>Moustique = risque de maladie</a:t>
            </a:r>
          </a:p>
          <a:p>
            <a:endParaRPr lang="fr-FR" dirty="0"/>
          </a:p>
        </p:txBody>
      </p:sp>
      <p:sp>
        <p:nvSpPr>
          <p:cNvPr id="4" name="Espace réservé du numéro de diapositive 3"/>
          <p:cNvSpPr>
            <a:spLocks noGrp="1"/>
          </p:cNvSpPr>
          <p:nvPr>
            <p:ph type="sldNum" idx="10"/>
          </p:nvPr>
        </p:nvSpPr>
        <p:spPr/>
        <p:txBody>
          <a:bodyPr/>
          <a:lstStyle/>
          <a:p>
            <a:fld id="{E7EE4F59-D5ED-4553-BA1D-288EECCCC30D}" type="slidenum">
              <a:rPr lang="fr-FR" altLang="fr-FR" smtClean="0"/>
              <a:pPr/>
              <a:t>23</a:t>
            </a:fld>
            <a:endParaRPr lang="fr-FR" altLang="fr-FR"/>
          </a:p>
        </p:txBody>
      </p:sp>
    </p:spTree>
    <p:extLst>
      <p:ext uri="{BB962C8B-B14F-4D97-AF65-F5344CB8AC3E}">
        <p14:creationId xmlns:p14="http://schemas.microsoft.com/office/powerpoint/2010/main" val="197208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4A8EEC-843F-45B8-993E-1A8134BD52C6}" type="slidenum">
              <a:rPr lang="fr-FR" altLang="fr-FR"/>
              <a:pPr/>
              <a:t>24</a:t>
            </a:fld>
            <a:endParaRPr lang="fr-FR" altLang="fr-FR"/>
          </a:p>
        </p:txBody>
      </p:sp>
      <p:sp>
        <p:nvSpPr>
          <p:cNvPr id="757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Mettre les diapos maladies vectorielles (3) à les principaux insectes hématophages (7) après la diapo Dynamique saisonnière du moustique tigre (25) ?</a:t>
            </a:r>
          </a:p>
        </p:txBody>
      </p:sp>
    </p:spTree>
    <p:extLst>
      <p:ext uri="{BB962C8B-B14F-4D97-AF65-F5344CB8AC3E}">
        <p14:creationId xmlns:p14="http://schemas.microsoft.com/office/powerpoint/2010/main" val="1117210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3A726F-9312-4400-8516-C7DBD51B683F}" type="slidenum">
              <a:rPr lang="fr-FR" altLang="fr-FR"/>
              <a:pPr/>
              <a:t>25</a:t>
            </a:fld>
            <a:endParaRPr lang="fr-FR" altLang="fr-FR"/>
          </a:p>
        </p:txBody>
      </p:sp>
      <p:sp>
        <p:nvSpPr>
          <p:cNvPr id="7884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876541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4A8EEC-843F-45B8-993E-1A8134BD52C6}" type="slidenum">
              <a:rPr lang="fr-FR" altLang="fr-FR"/>
              <a:pPr/>
              <a:t>26</a:t>
            </a:fld>
            <a:endParaRPr lang="fr-FR" altLang="fr-FR"/>
          </a:p>
        </p:txBody>
      </p:sp>
      <p:sp>
        <p:nvSpPr>
          <p:cNvPr id="757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870509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C55971A-E4A6-4CD2-9687-9CE13E027578}" type="slidenum">
              <a:rPr lang="fr-FR" altLang="fr-FR"/>
              <a:pPr/>
              <a:t>27</a:t>
            </a:fld>
            <a:endParaRPr lang="fr-FR" altLang="fr-FR"/>
          </a:p>
        </p:txBody>
      </p:sp>
      <p:sp>
        <p:nvSpPr>
          <p:cNvPr id="7680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385995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3</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1301782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4D849E9-D64E-48E3-9B46-B736C6B61F68}" type="slidenum">
              <a:rPr lang="fr-FR" altLang="fr-FR"/>
              <a:pPr/>
              <a:t>28</a:t>
            </a:fld>
            <a:endParaRPr lang="fr-FR" altLang="fr-FR"/>
          </a:p>
        </p:txBody>
      </p:sp>
      <p:sp>
        <p:nvSpPr>
          <p:cNvPr id="7782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506723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29</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1347218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1B7215A-CCEB-4A25-BAAE-7BAA88D26929}" type="slidenum">
              <a:rPr lang="fr-FR" altLang="fr-FR"/>
              <a:pPr/>
              <a:t>31</a:t>
            </a:fld>
            <a:endParaRPr lang="fr-FR" altLang="fr-FR"/>
          </a:p>
        </p:txBody>
      </p:sp>
      <p:sp>
        <p:nvSpPr>
          <p:cNvPr id="798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495810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A39924-307D-40A7-BD0D-FEBAA49C347E}" type="slidenum">
              <a:rPr lang="fr-FR" altLang="fr-FR"/>
              <a:pPr/>
              <a:t>42</a:t>
            </a:fld>
            <a:endParaRPr lang="fr-FR" altLang="fr-FR"/>
          </a:p>
        </p:txBody>
      </p:sp>
      <p:sp>
        <p:nvSpPr>
          <p:cNvPr id="87041"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708920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46</a:t>
            </a:fld>
            <a:endParaRPr lang="fr-FR" altLang="fr-FR"/>
          </a:p>
        </p:txBody>
      </p:sp>
    </p:spTree>
    <p:extLst>
      <p:ext uri="{BB962C8B-B14F-4D97-AF65-F5344CB8AC3E}">
        <p14:creationId xmlns:p14="http://schemas.microsoft.com/office/powerpoint/2010/main" val="3738674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47</a:t>
            </a:fld>
            <a:endParaRPr lang="fr-FR" altLang="fr-FR"/>
          </a:p>
        </p:txBody>
      </p:sp>
    </p:spTree>
    <p:extLst>
      <p:ext uri="{BB962C8B-B14F-4D97-AF65-F5344CB8AC3E}">
        <p14:creationId xmlns:p14="http://schemas.microsoft.com/office/powerpoint/2010/main" val="3738674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C24A0A-959A-4E10-B0AC-E0AA8D4704F3}" type="slidenum">
              <a:rPr lang="fr-FR" altLang="fr-FR"/>
              <a:pPr/>
              <a:t>50</a:t>
            </a:fld>
            <a:endParaRPr lang="fr-FR" altLang="fr-FR"/>
          </a:p>
        </p:txBody>
      </p:sp>
      <p:sp>
        <p:nvSpPr>
          <p:cNvPr id="92161"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Nb Pièges</a:t>
            </a:r>
            <a:r>
              <a:rPr lang="fr-FR" altLang="fr-FR" baseline="0" dirty="0"/>
              <a:t> positifs = Nb lieux où existent des Moustiques tigres</a:t>
            </a:r>
            <a:endParaRPr lang="fr-FR" altLang="fr-FR" dirty="0"/>
          </a:p>
        </p:txBody>
      </p:sp>
    </p:spTree>
    <p:extLst>
      <p:ext uri="{BB962C8B-B14F-4D97-AF65-F5344CB8AC3E}">
        <p14:creationId xmlns:p14="http://schemas.microsoft.com/office/powerpoint/2010/main" val="29735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271338E-8F67-43F5-9DE1-F354CBCB75D9}" type="slidenum">
              <a:rPr lang="fr-FR" altLang="fr-FR"/>
              <a:pPr/>
              <a:t>51</a:t>
            </a:fld>
            <a:endParaRPr lang="fr-FR" altLang="fr-FR"/>
          </a:p>
        </p:txBody>
      </p:sp>
      <p:sp>
        <p:nvSpPr>
          <p:cNvPr id="89089" name="Text Box 1"/>
          <p:cNvSpPr txBox="1">
            <a:spLocks noChangeArrowheads="1"/>
          </p:cNvSpPr>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B2C6328E-FC7A-4CC2-91AD-27B3D101C59A}" type="slidenum">
              <a:rPr lang="fr-FR" altLang="fr-FR" sz="1400">
                <a:latin typeface="Times New Roman" panose="02020603050405020304" pitchFamily="18" charset="0"/>
              </a:rPr>
              <a:pPr algn="r">
                <a:lnSpc>
                  <a:spcPct val="100000"/>
                </a:lnSpc>
              </a:pPr>
              <a:t>51</a:t>
            </a:fld>
            <a:endParaRPr lang="fr-FR" altLang="fr-FR" sz="1400">
              <a:latin typeface="Times New Roman" panose="02020603050405020304" pitchFamily="18" charset="0"/>
            </a:endParaRPr>
          </a:p>
        </p:txBody>
      </p:sp>
      <p:sp>
        <p:nvSpPr>
          <p:cNvPr id="89090" name="Rectangle 2"/>
          <p:cNvSpPr txBox="1">
            <a:spLocks noGrp="1" noRot="1" noChangeAspect="1" noChangeArrowheads="1"/>
          </p:cNvSpPr>
          <p:nvPr>
            <p:ph type="sldImg"/>
          </p:nvPr>
        </p:nvSpPr>
        <p:spPr bwMode="auto">
          <a:xfrm>
            <a:off x="1106488" y="812800"/>
            <a:ext cx="5341937" cy="40052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1" name="Rectangle 3"/>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58114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5pPr>
            <a:lvl6pPr marL="2307648"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6pPr>
            <a:lvl7pPr marL="2727221"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7pPr>
            <a:lvl8pPr marL="3146793"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8pPr>
            <a:lvl9pPr marL="3566366"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9pPr>
          </a:lstStyle>
          <a:p>
            <a:pPr>
              <a:spcBef>
                <a:spcPct val="0"/>
              </a:spcBef>
              <a:buClrTx/>
              <a:buFontTx/>
              <a:buNone/>
            </a:pPr>
            <a:fld id="{87008175-3D7C-4B06-AC16-653D983A42EE}" type="slidenum">
              <a:rPr lang="fr-FR" altLang="fr-FR" sz="1300"/>
              <a:pPr>
                <a:spcBef>
                  <a:spcPct val="0"/>
                </a:spcBef>
                <a:buClrTx/>
                <a:buFontTx/>
                <a:buNone/>
              </a:pPr>
              <a:t>53</a:t>
            </a:fld>
            <a:endParaRPr lang="fr-FR" altLang="fr-FR" sz="1300"/>
          </a:p>
        </p:txBody>
      </p:sp>
      <p:sp>
        <p:nvSpPr>
          <p:cNvPr id="6147" name="Rectangle 1"/>
          <p:cNvSpPr>
            <a:spLocks noGrp="1" noRot="1" noChangeAspect="1" noChangeArrowheads="1" noTextEdit="1"/>
          </p:cNvSpPr>
          <p:nvPr>
            <p:ph type="sldImg"/>
          </p:nvPr>
        </p:nvSpPr>
        <p:spPr>
          <a:xfrm>
            <a:off x="915988" y="755650"/>
            <a:ext cx="4972050" cy="37290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680276" y="4723263"/>
            <a:ext cx="5445062" cy="447521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689278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49A48-3852-4468-8B3A-8142664CB9B5}" type="slidenum">
              <a:rPr lang="fr-FR" altLang="fr-FR"/>
              <a:pPr/>
              <a:t>54</a:t>
            </a:fld>
            <a:endParaRPr lang="fr-FR" altLang="fr-FR"/>
          </a:p>
        </p:txBody>
      </p:sp>
      <p:sp>
        <p:nvSpPr>
          <p:cNvPr id="9113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66797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4</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4206157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2E3FC9F2-F3C5-4F62-82BE-7E91A061BE5F}" type="slidenum">
              <a:rPr lang="fr-FR" altLang="fr-FR" sz="1300"/>
              <a:pPr>
                <a:spcBef>
                  <a:spcPct val="0"/>
                </a:spcBef>
                <a:buClrTx/>
                <a:buFontTx/>
                <a:buNone/>
              </a:pPr>
              <a:t>55</a:t>
            </a:fld>
            <a:endParaRPr lang="fr-FR" altLang="fr-FR" sz="1300"/>
          </a:p>
        </p:txBody>
      </p:sp>
      <p:sp>
        <p:nvSpPr>
          <p:cNvPr id="30723"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728214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49A48-3852-4468-8B3A-8142664CB9B5}" type="slidenum">
              <a:rPr lang="fr-FR" altLang="fr-FR"/>
              <a:pPr/>
              <a:t>56</a:t>
            </a:fld>
            <a:endParaRPr lang="fr-FR" altLang="fr-FR"/>
          </a:p>
        </p:txBody>
      </p:sp>
      <p:sp>
        <p:nvSpPr>
          <p:cNvPr id="9113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65535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5</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19643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6</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45961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7</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9247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8</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5574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9</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8025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10</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1358972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80BB396-94F7-4116-8C20-74CA53283468}" type="slidenum">
              <a:rPr lang="fr-FR" altLang="fr-FR"/>
              <a:pPr/>
              <a:t>‹N°›</a:t>
            </a:fld>
            <a:endParaRPr lang="fr-FR" altLang="fr-FR"/>
          </a:p>
        </p:txBody>
      </p:sp>
    </p:spTree>
    <p:extLst>
      <p:ext uri="{BB962C8B-B14F-4D97-AF65-F5344CB8AC3E}">
        <p14:creationId xmlns:p14="http://schemas.microsoft.com/office/powerpoint/2010/main" val="37574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B2C8EA8D-EB80-4B2E-9ED3-13E876BBB9B2}" type="slidenum">
              <a:rPr lang="fr-FR" altLang="fr-FR"/>
              <a:pPr/>
              <a:t>‹N°›</a:t>
            </a:fld>
            <a:endParaRPr lang="fr-FR" altLang="fr-FR"/>
          </a:p>
        </p:txBody>
      </p:sp>
    </p:spTree>
    <p:extLst>
      <p:ext uri="{BB962C8B-B14F-4D97-AF65-F5344CB8AC3E}">
        <p14:creationId xmlns:p14="http://schemas.microsoft.com/office/powerpoint/2010/main" val="2602594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4088" y="301625"/>
            <a:ext cx="2266950" cy="58483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503238" y="301625"/>
            <a:ext cx="6648450" cy="58483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13C894DE-50F5-47F9-AE86-352DFC13B994}" type="slidenum">
              <a:rPr lang="fr-FR" altLang="fr-FR"/>
              <a:pPr/>
              <a:t>‹N°›</a:t>
            </a:fld>
            <a:endParaRPr lang="fr-FR" altLang="fr-FR"/>
          </a:p>
        </p:txBody>
      </p:sp>
    </p:spTree>
    <p:extLst>
      <p:ext uri="{BB962C8B-B14F-4D97-AF65-F5344CB8AC3E}">
        <p14:creationId xmlns:p14="http://schemas.microsoft.com/office/powerpoint/2010/main" val="238602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03238" y="301625"/>
            <a:ext cx="9067800" cy="1258888"/>
          </a:xfrm>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2179E6C9-BAF1-4B5A-AC89-2B6BC0711D14}" type="slidenum">
              <a:rPr lang="fr-FR" altLang="fr-FR"/>
              <a:pPr/>
              <a:t>‹N°›</a:t>
            </a:fld>
            <a:endParaRPr lang="fr-FR" altLang="fr-FR"/>
          </a:p>
        </p:txBody>
      </p:sp>
    </p:spTree>
    <p:extLst>
      <p:ext uri="{BB962C8B-B14F-4D97-AF65-F5344CB8AC3E}">
        <p14:creationId xmlns:p14="http://schemas.microsoft.com/office/powerpoint/2010/main" val="155836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008063" y="306237"/>
            <a:ext cx="8568531" cy="1259946"/>
          </a:xfrm>
        </p:spPr>
        <p:txBody>
          <a:bodyPr/>
          <a:lstStyle/>
          <a:p>
            <a:r>
              <a:rPr lang="fr-FR"/>
              <a:t>Modifiez le style du titre</a:t>
            </a:r>
          </a:p>
        </p:txBody>
      </p:sp>
      <p:sp>
        <p:nvSpPr>
          <p:cNvPr id="3" name="Espace réservé du contenu 2"/>
          <p:cNvSpPr>
            <a:spLocks noGrp="1"/>
          </p:cNvSpPr>
          <p:nvPr>
            <p:ph sz="half" idx="1"/>
          </p:nvPr>
        </p:nvSpPr>
        <p:spPr>
          <a:xfrm>
            <a:off x="1008063" y="1763925"/>
            <a:ext cx="4200260" cy="499428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376334" y="1763925"/>
            <a:ext cx="4200260" cy="241314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376334" y="4345064"/>
            <a:ext cx="4200260" cy="241314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0"/>
          </p:nvPr>
        </p:nvSpPr>
        <p:spPr>
          <a:xfrm>
            <a:off x="1008063" y="6891204"/>
            <a:ext cx="2184135" cy="503978"/>
          </a:xfrm>
          <a:prstGeom prst="rect">
            <a:avLst/>
          </a:prstGeom>
        </p:spPr>
        <p:txBody>
          <a:bodyPr/>
          <a:lstStyle>
            <a:lvl1pPr>
              <a:defRPr/>
            </a:lvl1pPr>
          </a:lstStyle>
          <a:p>
            <a:endParaRPr lang="fr-FR" altLang="fr-FR"/>
          </a:p>
        </p:txBody>
      </p:sp>
      <p:sp>
        <p:nvSpPr>
          <p:cNvPr id="7" name="Espace réservé du pied de page 6"/>
          <p:cNvSpPr>
            <a:spLocks noGrp="1"/>
          </p:cNvSpPr>
          <p:nvPr>
            <p:ph type="ftr" sz="quarter" idx="11"/>
          </p:nvPr>
        </p:nvSpPr>
        <p:spPr>
          <a:xfrm>
            <a:off x="3696229" y="6887704"/>
            <a:ext cx="3276203" cy="503978"/>
          </a:xfrm>
          <a:prstGeom prst="rect">
            <a:avLst/>
          </a:prstGeom>
        </p:spPr>
        <p:txBody>
          <a:bodyPr/>
          <a:lstStyle>
            <a:lvl1pPr>
              <a:defRPr/>
            </a:lvl1pPr>
          </a:lstStyle>
          <a:p>
            <a:r>
              <a:rPr lang="fr-FR" altLang="fr-FR"/>
              <a:t>EID Rhône-Alpes - stage ADEGE 2007</a:t>
            </a:r>
          </a:p>
        </p:txBody>
      </p:sp>
      <p:sp>
        <p:nvSpPr>
          <p:cNvPr id="8" name="Espace réservé du numéro de diapositive 7"/>
          <p:cNvSpPr>
            <a:spLocks noGrp="1"/>
          </p:cNvSpPr>
          <p:nvPr>
            <p:ph type="sldNum" sz="quarter" idx="12"/>
          </p:nvPr>
        </p:nvSpPr>
        <p:spPr>
          <a:xfrm>
            <a:off x="7476464" y="6887704"/>
            <a:ext cx="2100130" cy="503978"/>
          </a:xfrm>
        </p:spPr>
        <p:txBody>
          <a:bodyPr/>
          <a:lstStyle>
            <a:lvl1pPr>
              <a:defRPr/>
            </a:lvl1pPr>
          </a:lstStyle>
          <a:p>
            <a:fld id="{C87CC6F9-F752-424D-AAFB-DB66248F622F}" type="slidenum">
              <a:rPr lang="fr-FR" altLang="fr-FR"/>
              <a:pPr/>
              <a:t>‹N°›</a:t>
            </a:fld>
            <a:endParaRPr lang="fr-FR" altLang="fr-FR"/>
          </a:p>
        </p:txBody>
      </p:sp>
    </p:spTree>
    <p:extLst>
      <p:ext uri="{BB962C8B-B14F-4D97-AF65-F5344CB8AC3E}">
        <p14:creationId xmlns:p14="http://schemas.microsoft.com/office/powerpoint/2010/main" val="2702213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61FB501-5878-4717-9612-440CB2E57699}" type="slidenum">
              <a:rPr lang="fr-FR" altLang="fr-FR"/>
              <a:pPr/>
              <a:t>‹N°›</a:t>
            </a:fld>
            <a:endParaRPr lang="fr-FR" altLang="fr-FR"/>
          </a:p>
        </p:txBody>
      </p:sp>
    </p:spTree>
    <p:extLst>
      <p:ext uri="{BB962C8B-B14F-4D97-AF65-F5344CB8AC3E}">
        <p14:creationId xmlns:p14="http://schemas.microsoft.com/office/powerpoint/2010/main" val="136142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354E68B5-4651-424E-8BB2-6A776001B124}" type="slidenum">
              <a:rPr lang="fr-FR" altLang="fr-FR"/>
              <a:pPr/>
              <a:t>‹N°›</a:t>
            </a:fld>
            <a:endParaRPr lang="fr-FR" altLang="fr-FR"/>
          </a:p>
        </p:txBody>
      </p:sp>
    </p:spTree>
    <p:extLst>
      <p:ext uri="{BB962C8B-B14F-4D97-AF65-F5344CB8AC3E}">
        <p14:creationId xmlns:p14="http://schemas.microsoft.com/office/powerpoint/2010/main" val="260976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032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33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06D785B0-54A3-41B2-AE98-D1AE33182786}" type="slidenum">
              <a:rPr lang="fr-FR" altLang="fr-FR"/>
              <a:pPr/>
              <a:t>‹N°›</a:t>
            </a:fld>
            <a:endParaRPr lang="fr-FR" altLang="fr-FR"/>
          </a:p>
        </p:txBody>
      </p:sp>
    </p:spTree>
    <p:extLst>
      <p:ext uri="{BB962C8B-B14F-4D97-AF65-F5344CB8AC3E}">
        <p14:creationId xmlns:p14="http://schemas.microsoft.com/office/powerpoint/2010/main" val="41407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2"/>
          <p:cNvSpPr>
            <a:spLocks noGrp="1" noChangeArrowheads="1"/>
          </p:cNvSpPr>
          <p:nvPr>
            <p:ph type="dt" idx="10"/>
          </p:nvPr>
        </p:nvSpPr>
        <p:spPr>
          <a:ln/>
        </p:spPr>
        <p:txBody>
          <a:bodyPr/>
          <a:lstStyle>
            <a:lvl1pPr>
              <a:defRPr/>
            </a:lvl1pPr>
          </a:lstStyle>
          <a:p>
            <a:pPr>
              <a:defRPr/>
            </a:pPr>
            <a:endParaRPr lang="fr-FR" altLang="fr-FR"/>
          </a:p>
        </p:txBody>
      </p:sp>
      <p:sp>
        <p:nvSpPr>
          <p:cNvPr id="8" name="Rectangle 43"/>
          <p:cNvSpPr>
            <a:spLocks noGrp="1" noChangeArrowheads="1"/>
          </p:cNvSpPr>
          <p:nvPr>
            <p:ph type="ftr" idx="11"/>
          </p:nvPr>
        </p:nvSpPr>
        <p:spPr>
          <a:ln/>
        </p:spPr>
        <p:txBody>
          <a:bodyPr/>
          <a:lstStyle>
            <a:lvl1pPr>
              <a:defRPr/>
            </a:lvl1pPr>
          </a:lstStyle>
          <a:p>
            <a:pPr>
              <a:defRPr/>
            </a:pPr>
            <a:endParaRPr lang="fr-FR" altLang="fr-FR"/>
          </a:p>
        </p:txBody>
      </p:sp>
      <p:sp>
        <p:nvSpPr>
          <p:cNvPr id="9" name="Rectangle 44"/>
          <p:cNvSpPr>
            <a:spLocks noGrp="1" noChangeArrowheads="1"/>
          </p:cNvSpPr>
          <p:nvPr>
            <p:ph type="sldNum" idx="12"/>
          </p:nvPr>
        </p:nvSpPr>
        <p:spPr>
          <a:ln/>
        </p:spPr>
        <p:txBody>
          <a:bodyPr/>
          <a:lstStyle>
            <a:lvl1pPr>
              <a:defRPr/>
            </a:lvl1pPr>
          </a:lstStyle>
          <a:p>
            <a:fld id="{83F7272A-E745-4348-8663-63AADE89827E}" type="slidenum">
              <a:rPr lang="fr-FR" altLang="fr-FR"/>
              <a:pPr/>
              <a:t>‹N°›</a:t>
            </a:fld>
            <a:endParaRPr lang="fr-FR" altLang="fr-FR"/>
          </a:p>
        </p:txBody>
      </p:sp>
    </p:spTree>
    <p:extLst>
      <p:ext uri="{BB962C8B-B14F-4D97-AF65-F5344CB8AC3E}">
        <p14:creationId xmlns:p14="http://schemas.microsoft.com/office/powerpoint/2010/main" val="290522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0108E3FD-8B7F-4BD6-B310-DDDD41600809}" type="slidenum">
              <a:rPr lang="fr-FR" altLang="fr-FR"/>
              <a:pPr/>
              <a:t>‹N°›</a:t>
            </a:fld>
            <a:endParaRPr lang="fr-FR" altLang="fr-FR"/>
          </a:p>
        </p:txBody>
      </p:sp>
    </p:spTree>
    <p:extLst>
      <p:ext uri="{BB962C8B-B14F-4D97-AF65-F5344CB8AC3E}">
        <p14:creationId xmlns:p14="http://schemas.microsoft.com/office/powerpoint/2010/main" val="14623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pPr>
              <a:defRPr/>
            </a:pPr>
            <a:endParaRPr lang="fr-FR" altLang="fr-FR"/>
          </a:p>
        </p:txBody>
      </p:sp>
      <p:sp>
        <p:nvSpPr>
          <p:cNvPr id="3" name="Rectangle 43"/>
          <p:cNvSpPr>
            <a:spLocks noGrp="1" noChangeArrowheads="1"/>
          </p:cNvSpPr>
          <p:nvPr>
            <p:ph type="ftr" idx="11"/>
          </p:nvPr>
        </p:nvSpPr>
        <p:spPr>
          <a:ln/>
        </p:spPr>
        <p:txBody>
          <a:bodyPr/>
          <a:lstStyle>
            <a:lvl1pPr>
              <a:defRPr/>
            </a:lvl1pPr>
          </a:lstStyle>
          <a:p>
            <a:pPr>
              <a:defRPr/>
            </a:pPr>
            <a:endParaRPr lang="fr-FR" altLang="fr-FR"/>
          </a:p>
        </p:txBody>
      </p:sp>
      <p:sp>
        <p:nvSpPr>
          <p:cNvPr id="4" name="Rectangle 44"/>
          <p:cNvSpPr>
            <a:spLocks noGrp="1" noChangeArrowheads="1"/>
          </p:cNvSpPr>
          <p:nvPr>
            <p:ph type="sldNum" idx="12"/>
          </p:nvPr>
        </p:nvSpPr>
        <p:spPr>
          <a:ln/>
        </p:spPr>
        <p:txBody>
          <a:bodyPr/>
          <a:lstStyle>
            <a:lvl1pPr>
              <a:defRPr/>
            </a:lvl1pPr>
          </a:lstStyle>
          <a:p>
            <a:fld id="{DFCB0206-F8E0-4746-B56B-13F8EDB3A25F}" type="slidenum">
              <a:rPr lang="fr-FR" altLang="fr-FR"/>
              <a:pPr/>
              <a:t>‹N°›</a:t>
            </a:fld>
            <a:endParaRPr lang="fr-FR" altLang="fr-FR"/>
          </a:p>
        </p:txBody>
      </p:sp>
    </p:spTree>
    <p:extLst>
      <p:ext uri="{BB962C8B-B14F-4D97-AF65-F5344CB8AC3E}">
        <p14:creationId xmlns:p14="http://schemas.microsoft.com/office/powerpoint/2010/main" val="293926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2585F4B-7F67-49D9-8C59-86028E5D72E0}" type="slidenum">
              <a:rPr lang="fr-FR" altLang="fr-FR"/>
              <a:pPr/>
              <a:t>‹N°›</a:t>
            </a:fld>
            <a:endParaRPr lang="fr-FR" altLang="fr-FR"/>
          </a:p>
        </p:txBody>
      </p:sp>
    </p:spTree>
    <p:extLst>
      <p:ext uri="{BB962C8B-B14F-4D97-AF65-F5344CB8AC3E}">
        <p14:creationId xmlns:p14="http://schemas.microsoft.com/office/powerpoint/2010/main" val="301670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E6FADE8-D32B-4D5B-89B9-8284CFE2F004}" type="slidenum">
              <a:rPr lang="fr-FR" altLang="fr-FR"/>
              <a:pPr/>
              <a:t>‹N°›</a:t>
            </a:fld>
            <a:endParaRPr lang="fr-FR" altLang="fr-FR"/>
          </a:p>
        </p:txBody>
      </p:sp>
    </p:spTree>
    <p:extLst>
      <p:ext uri="{BB962C8B-B14F-4D97-AF65-F5344CB8AC3E}">
        <p14:creationId xmlns:p14="http://schemas.microsoft.com/office/powerpoint/2010/main" val="387653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9388" y="6805613"/>
            <a:ext cx="1439862"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Line 2"/>
          <p:cNvSpPr>
            <a:spLocks noChangeShapeType="1"/>
          </p:cNvSpPr>
          <p:nvPr/>
        </p:nvSpPr>
        <p:spPr bwMode="auto">
          <a:xfrm>
            <a:off x="900113" y="1187450"/>
            <a:ext cx="9180512" cy="1588"/>
          </a:xfrm>
          <a:prstGeom prst="line">
            <a:avLst/>
          </a:prstGeom>
          <a:noFill/>
          <a:ln w="36000">
            <a:solidFill>
              <a:srgbClr val="CCDA5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028" name="Group 3"/>
          <p:cNvGrpSpPr>
            <a:grpSpLocks/>
          </p:cNvGrpSpPr>
          <p:nvPr/>
        </p:nvGrpSpPr>
        <p:grpSpPr bwMode="auto">
          <a:xfrm>
            <a:off x="8718550" y="6216650"/>
            <a:ext cx="1285875" cy="1268413"/>
            <a:chOff x="5492" y="3916"/>
            <a:chExt cx="810" cy="799"/>
          </a:xfrm>
        </p:grpSpPr>
        <p:sp>
          <p:nvSpPr>
            <p:cNvPr id="1108" name="Rectangle 4"/>
            <p:cNvSpPr>
              <a:spLocks noChangeArrowheads="1"/>
            </p:cNvSpPr>
            <p:nvPr/>
          </p:nvSpPr>
          <p:spPr bwMode="auto">
            <a:xfrm rot="10800000">
              <a:off x="6003" y="4297"/>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9" name="Rectangle 5"/>
            <p:cNvSpPr>
              <a:spLocks noChangeArrowheads="1"/>
            </p:cNvSpPr>
            <p:nvPr/>
          </p:nvSpPr>
          <p:spPr bwMode="auto">
            <a:xfrm rot="10800000">
              <a:off x="6015" y="4197"/>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0" name="Rectangle 6"/>
            <p:cNvSpPr>
              <a:spLocks noChangeArrowheads="1"/>
            </p:cNvSpPr>
            <p:nvPr/>
          </p:nvSpPr>
          <p:spPr bwMode="auto">
            <a:xfrm rot="10800000">
              <a:off x="6139" y="4004"/>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1" name="Rectangle 7"/>
            <p:cNvSpPr>
              <a:spLocks noChangeArrowheads="1"/>
            </p:cNvSpPr>
            <p:nvPr/>
          </p:nvSpPr>
          <p:spPr bwMode="auto">
            <a:xfrm rot="10800000">
              <a:off x="6195" y="4608"/>
              <a:ext cx="108" cy="107"/>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2" name="Rectangle 8"/>
            <p:cNvSpPr>
              <a:spLocks noChangeArrowheads="1"/>
            </p:cNvSpPr>
            <p:nvPr/>
          </p:nvSpPr>
          <p:spPr bwMode="auto">
            <a:xfrm rot="10800000">
              <a:off x="6087" y="4502"/>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3" name="Rectangle 9"/>
            <p:cNvSpPr>
              <a:spLocks noChangeArrowheads="1"/>
            </p:cNvSpPr>
            <p:nvPr/>
          </p:nvSpPr>
          <p:spPr bwMode="auto">
            <a:xfrm rot="10800000">
              <a:off x="6106" y="4286"/>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4" name="Rectangle 10"/>
            <p:cNvSpPr>
              <a:spLocks noChangeArrowheads="1"/>
            </p:cNvSpPr>
            <p:nvPr/>
          </p:nvSpPr>
          <p:spPr bwMode="auto">
            <a:xfrm rot="10800000">
              <a:off x="6115" y="4184"/>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5" name="Rectangle 11"/>
            <p:cNvSpPr>
              <a:spLocks noChangeArrowheads="1"/>
            </p:cNvSpPr>
            <p:nvPr/>
          </p:nvSpPr>
          <p:spPr bwMode="auto">
            <a:xfrm rot="10800000">
              <a:off x="6125" y="4088"/>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6" name="Rectangle 12"/>
            <p:cNvSpPr>
              <a:spLocks noChangeArrowheads="1"/>
            </p:cNvSpPr>
            <p:nvPr/>
          </p:nvSpPr>
          <p:spPr bwMode="auto">
            <a:xfrm rot="10800000">
              <a:off x="6205" y="4384"/>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7" name="Rectangle 13"/>
            <p:cNvSpPr>
              <a:spLocks noChangeArrowheads="1"/>
            </p:cNvSpPr>
            <p:nvPr/>
          </p:nvSpPr>
          <p:spPr bwMode="auto">
            <a:xfrm rot="10800000">
              <a:off x="6214" y="4177"/>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8" name="Rectangle 14"/>
            <p:cNvSpPr>
              <a:spLocks noChangeArrowheads="1"/>
            </p:cNvSpPr>
            <p:nvPr/>
          </p:nvSpPr>
          <p:spPr bwMode="auto">
            <a:xfrm rot="10800000">
              <a:off x="6218" y="4081"/>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9" name="Rectangle 15"/>
            <p:cNvSpPr>
              <a:spLocks noChangeArrowheads="1"/>
            </p:cNvSpPr>
            <p:nvPr/>
          </p:nvSpPr>
          <p:spPr bwMode="auto">
            <a:xfrm rot="10800000">
              <a:off x="6223" y="399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0" name="Rectangle 16"/>
            <p:cNvSpPr>
              <a:spLocks noChangeArrowheads="1"/>
            </p:cNvSpPr>
            <p:nvPr/>
          </p:nvSpPr>
          <p:spPr bwMode="auto">
            <a:xfrm rot="10800000">
              <a:off x="6209" y="4278"/>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1" name="Rectangle 17"/>
            <p:cNvSpPr>
              <a:spLocks noChangeArrowheads="1"/>
            </p:cNvSpPr>
            <p:nvPr/>
          </p:nvSpPr>
          <p:spPr bwMode="auto">
            <a:xfrm rot="10800000">
              <a:off x="6200" y="4494"/>
              <a:ext cx="99" cy="98"/>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2" name="Rectangle 18"/>
            <p:cNvSpPr>
              <a:spLocks noChangeArrowheads="1"/>
            </p:cNvSpPr>
            <p:nvPr/>
          </p:nvSpPr>
          <p:spPr bwMode="auto">
            <a:xfrm rot="5400000">
              <a:off x="5970" y="4616"/>
              <a:ext cx="89" cy="90"/>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3" name="Rectangle 19"/>
            <p:cNvSpPr>
              <a:spLocks noChangeArrowheads="1"/>
            </p:cNvSpPr>
            <p:nvPr/>
          </p:nvSpPr>
          <p:spPr bwMode="auto">
            <a:xfrm rot="5400000">
              <a:off x="5762" y="4624"/>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4" name="Rectangle 20"/>
            <p:cNvSpPr>
              <a:spLocks noChangeArrowheads="1"/>
            </p:cNvSpPr>
            <p:nvPr/>
          </p:nvSpPr>
          <p:spPr bwMode="auto">
            <a:xfrm rot="5400000">
              <a:off x="5667" y="4628"/>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5" name="Rectangle 21"/>
            <p:cNvSpPr>
              <a:spLocks noChangeArrowheads="1"/>
            </p:cNvSpPr>
            <p:nvPr/>
          </p:nvSpPr>
          <p:spPr bwMode="auto">
            <a:xfrm rot="5400000">
              <a:off x="5576" y="4633"/>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6" name="Rectangle 22"/>
            <p:cNvSpPr>
              <a:spLocks noChangeArrowheads="1"/>
            </p:cNvSpPr>
            <p:nvPr/>
          </p:nvSpPr>
          <p:spPr bwMode="auto">
            <a:xfrm rot="5400000">
              <a:off x="5865" y="462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7" name="Rectangle 23"/>
            <p:cNvSpPr>
              <a:spLocks noChangeArrowheads="1"/>
            </p:cNvSpPr>
            <p:nvPr/>
          </p:nvSpPr>
          <p:spPr bwMode="auto">
            <a:xfrm rot="5400000">
              <a:off x="6081" y="4610"/>
              <a:ext cx="99" cy="9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8" name="Rectangle 24"/>
            <p:cNvSpPr>
              <a:spLocks noChangeArrowheads="1"/>
            </p:cNvSpPr>
            <p:nvPr/>
          </p:nvSpPr>
          <p:spPr bwMode="auto">
            <a:xfrm rot="10800000">
              <a:off x="5976" y="451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9" name="Rectangle 25"/>
            <p:cNvSpPr>
              <a:spLocks noChangeArrowheads="1"/>
            </p:cNvSpPr>
            <p:nvPr/>
          </p:nvSpPr>
          <p:spPr bwMode="auto">
            <a:xfrm rot="10800000">
              <a:off x="6095" y="4390"/>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0" name="Rectangle 26"/>
            <p:cNvSpPr>
              <a:spLocks noChangeArrowheads="1"/>
            </p:cNvSpPr>
            <p:nvPr/>
          </p:nvSpPr>
          <p:spPr bwMode="auto">
            <a:xfrm rot="10800000">
              <a:off x="5987" y="4402"/>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1" name="Rectangle 27"/>
            <p:cNvSpPr>
              <a:spLocks noChangeArrowheads="1"/>
            </p:cNvSpPr>
            <p:nvPr/>
          </p:nvSpPr>
          <p:spPr bwMode="auto">
            <a:xfrm rot="10800000">
              <a:off x="5870" y="4520"/>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2" name="Rectangle 28"/>
            <p:cNvSpPr>
              <a:spLocks noChangeArrowheads="1"/>
            </p:cNvSpPr>
            <p:nvPr/>
          </p:nvSpPr>
          <p:spPr bwMode="auto">
            <a:xfrm rot="10800000">
              <a:off x="5769" y="4529"/>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3" name="Rectangle 29"/>
            <p:cNvSpPr>
              <a:spLocks noChangeArrowheads="1"/>
            </p:cNvSpPr>
            <p:nvPr/>
          </p:nvSpPr>
          <p:spPr bwMode="auto">
            <a:xfrm rot="10800000">
              <a:off x="5881" y="4416"/>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4" name="Rectangle 30"/>
            <p:cNvSpPr>
              <a:spLocks noChangeArrowheads="1"/>
            </p:cNvSpPr>
            <p:nvPr/>
          </p:nvSpPr>
          <p:spPr bwMode="auto">
            <a:xfrm rot="10800000">
              <a:off x="5898" y="4312"/>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5" name="Rectangle 31"/>
            <p:cNvSpPr>
              <a:spLocks noChangeArrowheads="1"/>
            </p:cNvSpPr>
            <p:nvPr/>
          </p:nvSpPr>
          <p:spPr bwMode="auto">
            <a:xfrm rot="10800000">
              <a:off x="5780" y="443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6" name="Rectangle 32"/>
            <p:cNvSpPr>
              <a:spLocks noChangeArrowheads="1"/>
            </p:cNvSpPr>
            <p:nvPr/>
          </p:nvSpPr>
          <p:spPr bwMode="auto">
            <a:xfrm rot="10800000">
              <a:off x="5672" y="454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7" name="Rectangle 33"/>
            <p:cNvSpPr>
              <a:spLocks noChangeArrowheads="1"/>
            </p:cNvSpPr>
            <p:nvPr/>
          </p:nvSpPr>
          <p:spPr bwMode="auto">
            <a:xfrm rot="10800000">
              <a:off x="6227" y="3917"/>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8" name="Rectangle 34"/>
            <p:cNvSpPr>
              <a:spLocks noChangeArrowheads="1"/>
            </p:cNvSpPr>
            <p:nvPr/>
          </p:nvSpPr>
          <p:spPr bwMode="auto">
            <a:xfrm rot="10800000">
              <a:off x="6035" y="4105"/>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9" name="Rectangle 35"/>
            <p:cNvSpPr>
              <a:spLocks noChangeArrowheads="1"/>
            </p:cNvSpPr>
            <p:nvPr/>
          </p:nvSpPr>
          <p:spPr bwMode="auto">
            <a:xfrm rot="10800000">
              <a:off x="5922" y="421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0" name="Rectangle 36"/>
            <p:cNvSpPr>
              <a:spLocks noChangeArrowheads="1"/>
            </p:cNvSpPr>
            <p:nvPr/>
          </p:nvSpPr>
          <p:spPr bwMode="auto">
            <a:xfrm rot="10800000">
              <a:off x="5801" y="433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1" name="Rectangle 37"/>
            <p:cNvSpPr>
              <a:spLocks noChangeArrowheads="1"/>
            </p:cNvSpPr>
            <p:nvPr/>
          </p:nvSpPr>
          <p:spPr bwMode="auto">
            <a:xfrm rot="10800000">
              <a:off x="5688" y="4449"/>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2" name="Rectangle 38"/>
            <p:cNvSpPr>
              <a:spLocks noChangeArrowheads="1"/>
            </p:cNvSpPr>
            <p:nvPr/>
          </p:nvSpPr>
          <p:spPr bwMode="auto">
            <a:xfrm rot="10800000">
              <a:off x="5585" y="455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3" name="Rectangle 39"/>
            <p:cNvSpPr>
              <a:spLocks noChangeArrowheads="1"/>
            </p:cNvSpPr>
            <p:nvPr/>
          </p:nvSpPr>
          <p:spPr bwMode="auto">
            <a:xfrm rot="10800000">
              <a:off x="5493" y="464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
        <p:nvSpPr>
          <p:cNvPr id="1029" name="Rectangle 40"/>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30" name="Rectangle 41"/>
          <p:cNvSpPr>
            <a:spLocks noGrp="1" noChangeArrowheads="1"/>
          </p:cNvSpPr>
          <p:nvPr>
            <p:ph type="body" idx="1"/>
          </p:nvPr>
        </p:nvSpPr>
        <p:spPr bwMode="auto">
          <a:xfrm>
            <a:off x="503238" y="1768475"/>
            <a:ext cx="9067800"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090" name="Rectangle 42"/>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449263" algn="l"/>
                <a:tab pos="898525" algn="l"/>
                <a:tab pos="1347788" algn="l"/>
                <a:tab pos="1797050" algn="l"/>
                <a:tab pos="2246313"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1" name="Rectangle 43"/>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2" name="Rectangle 44"/>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SzPct val="100000"/>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fld id="{8AF794B6-978F-4497-ADA3-83B9C1D407B0}" type="slidenum">
              <a:rPr lang="fr-FR" altLang="fr-FR"/>
              <a:pPr/>
              <a:t>‹N°›</a:t>
            </a:fld>
            <a:endParaRPr lang="fr-FR" altLang="fr-FR"/>
          </a:p>
        </p:txBody>
      </p:sp>
      <p:grpSp>
        <p:nvGrpSpPr>
          <p:cNvPr id="1034" name="Group 45"/>
          <p:cNvGrpSpPr>
            <a:grpSpLocks/>
          </p:cNvGrpSpPr>
          <p:nvPr/>
        </p:nvGrpSpPr>
        <p:grpSpPr bwMode="auto">
          <a:xfrm>
            <a:off x="77788" y="74613"/>
            <a:ext cx="1285875" cy="1263650"/>
            <a:chOff x="49" y="47"/>
            <a:chExt cx="810" cy="796"/>
          </a:xfrm>
        </p:grpSpPr>
        <p:sp>
          <p:nvSpPr>
            <p:cNvPr id="1072" name="Rectangle 46"/>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3" name="Rectangle 47"/>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4" name="Rectangle 48"/>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5" name="Rectangle 49"/>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6" name="Rectangle 50"/>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7" name="Rectangle 51"/>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8" name="Rectangle 52"/>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9" name="Rectangle 53"/>
            <p:cNvSpPr>
              <a:spLocks noChangeArrowheads="1"/>
            </p:cNvSpPr>
            <p:nvPr/>
          </p:nvSpPr>
          <p:spPr bwMode="auto">
            <a:xfrm>
              <a:off x="175" y="621"/>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0" name="Rectangle 54"/>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1" name="Rectangle 55"/>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2" name="Rectangle 56"/>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3" name="Rectangle 57"/>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4" name="Rectangle 58"/>
            <p:cNvSpPr>
              <a:spLocks noChangeArrowheads="1"/>
            </p:cNvSpPr>
            <p:nvPr/>
          </p:nvSpPr>
          <p:spPr bwMode="auto">
            <a:xfrm>
              <a:off x="63" y="405"/>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5" name="Rectangle 59"/>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6" name="Rectangle 60"/>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7" name="Rectangle 61"/>
            <p:cNvSpPr>
              <a:spLocks noChangeArrowheads="1"/>
            </p:cNvSpPr>
            <p:nvPr/>
          </p:nvSpPr>
          <p:spPr bwMode="auto">
            <a:xfrm rot="-5400000">
              <a:off x="519" y="67"/>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8" name="Rectangle 62"/>
            <p:cNvSpPr>
              <a:spLocks noChangeArrowheads="1"/>
            </p:cNvSpPr>
            <p:nvPr/>
          </p:nvSpPr>
          <p:spPr bwMode="auto">
            <a:xfrm rot="-5400000">
              <a:off x="624" y="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9" name="Rectangle 63"/>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0" name="Rectangle 64"/>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1" name="Rectangle 65"/>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2" name="Rectangle 66"/>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3" name="Rectangle 67"/>
            <p:cNvSpPr>
              <a:spLocks noChangeArrowheads="1"/>
            </p:cNvSpPr>
            <p:nvPr/>
          </p:nvSpPr>
          <p:spPr bwMode="auto">
            <a:xfrm>
              <a:off x="176" y="29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4" name="Rectangle 68"/>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5" name="Rectangle 69"/>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6" name="Rectangle 70"/>
            <p:cNvSpPr>
              <a:spLocks noChangeArrowheads="1"/>
            </p:cNvSpPr>
            <p:nvPr/>
          </p:nvSpPr>
          <p:spPr bwMode="auto">
            <a:xfrm>
              <a:off x="521" y="172"/>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7" name="Rectangle 71"/>
            <p:cNvSpPr>
              <a:spLocks noChangeArrowheads="1"/>
            </p:cNvSpPr>
            <p:nvPr/>
          </p:nvSpPr>
          <p:spPr bwMode="auto">
            <a:xfrm>
              <a:off x="409" y="285"/>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8" name="Rectangle 72"/>
            <p:cNvSpPr>
              <a:spLocks noChangeArrowheads="1"/>
            </p:cNvSpPr>
            <p:nvPr/>
          </p:nvSpPr>
          <p:spPr bwMode="auto">
            <a:xfrm>
              <a:off x="402" y="39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9" name="Rectangle 73"/>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0" name="Rectangle 74"/>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1" name="Rectangle 75"/>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2" name="Rectangle 76"/>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3" name="Rectangle 77"/>
            <p:cNvSpPr>
              <a:spLocks noChangeArrowheads="1"/>
            </p:cNvSpPr>
            <p:nvPr/>
          </p:nvSpPr>
          <p:spPr bwMode="auto">
            <a:xfrm>
              <a:off x="386" y="501"/>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4" name="Rectangle 78"/>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5" name="Rectangle 79"/>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6" name="Rectangle 80"/>
            <p:cNvSpPr>
              <a:spLocks noChangeArrowheads="1"/>
            </p:cNvSpPr>
            <p:nvPr/>
          </p:nvSpPr>
          <p:spPr bwMode="auto">
            <a:xfrm>
              <a:off x="723" y="168"/>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7" name="Rectangle 81"/>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grpSp>
        <p:nvGrpSpPr>
          <p:cNvPr id="1035" name="Group 82"/>
          <p:cNvGrpSpPr>
            <a:grpSpLocks/>
          </p:cNvGrpSpPr>
          <p:nvPr/>
        </p:nvGrpSpPr>
        <p:grpSpPr bwMode="auto">
          <a:xfrm>
            <a:off x="77788" y="74613"/>
            <a:ext cx="1285875" cy="1263650"/>
            <a:chOff x="49" y="47"/>
            <a:chExt cx="810" cy="796"/>
          </a:xfrm>
        </p:grpSpPr>
        <p:sp>
          <p:nvSpPr>
            <p:cNvPr id="1036" name="Rectangle 83"/>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7" name="Rectangle 84"/>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8" name="Rectangle 85"/>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9" name="Rectangle 86"/>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0" name="Rectangle 87"/>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1" name="Rectangle 88"/>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2" name="Rectangle 89"/>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3" name="Rectangle 90"/>
            <p:cNvSpPr>
              <a:spLocks noChangeArrowheads="1"/>
            </p:cNvSpPr>
            <p:nvPr/>
          </p:nvSpPr>
          <p:spPr bwMode="auto">
            <a:xfrm>
              <a:off x="175" y="620"/>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4" name="Rectangle 91"/>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5" name="Rectangle 92"/>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6" name="Rectangle 93"/>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7" name="Rectangle 94"/>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8" name="Rectangle 95"/>
            <p:cNvSpPr>
              <a:spLocks noChangeArrowheads="1"/>
            </p:cNvSpPr>
            <p:nvPr/>
          </p:nvSpPr>
          <p:spPr bwMode="auto">
            <a:xfrm>
              <a:off x="63" y="404"/>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9" name="Rectangle 96"/>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0" name="Rectangle 97"/>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1" name="Rectangle 98"/>
            <p:cNvSpPr>
              <a:spLocks noChangeArrowheads="1"/>
            </p:cNvSpPr>
            <p:nvPr/>
          </p:nvSpPr>
          <p:spPr bwMode="auto">
            <a:xfrm rot="-5400000">
              <a:off x="519" y="6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2" name="Rectangle 99"/>
            <p:cNvSpPr>
              <a:spLocks noChangeArrowheads="1"/>
            </p:cNvSpPr>
            <p:nvPr/>
          </p:nvSpPr>
          <p:spPr bwMode="auto">
            <a:xfrm rot="-5400000">
              <a:off x="624" y="70"/>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3" name="Rectangle 100"/>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4" name="Rectangle 101"/>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5" name="Rectangle 102"/>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6" name="Rectangle 103"/>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7" name="Rectangle 104"/>
            <p:cNvSpPr>
              <a:spLocks noChangeArrowheads="1"/>
            </p:cNvSpPr>
            <p:nvPr/>
          </p:nvSpPr>
          <p:spPr bwMode="auto">
            <a:xfrm>
              <a:off x="176" y="292"/>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8" name="Rectangle 105"/>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9" name="Rectangle 106"/>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0" name="Rectangle 107"/>
            <p:cNvSpPr>
              <a:spLocks noChangeArrowheads="1"/>
            </p:cNvSpPr>
            <p:nvPr/>
          </p:nvSpPr>
          <p:spPr bwMode="auto">
            <a:xfrm>
              <a:off x="521" y="1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1" name="Rectangle 108"/>
            <p:cNvSpPr>
              <a:spLocks noChangeArrowheads="1"/>
            </p:cNvSpPr>
            <p:nvPr/>
          </p:nvSpPr>
          <p:spPr bwMode="auto">
            <a:xfrm>
              <a:off x="409" y="284"/>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2" name="Rectangle 109"/>
            <p:cNvSpPr>
              <a:spLocks noChangeArrowheads="1"/>
            </p:cNvSpPr>
            <p:nvPr/>
          </p:nvSpPr>
          <p:spPr bwMode="auto">
            <a:xfrm>
              <a:off x="402" y="397"/>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3" name="Rectangle 110"/>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4" name="Rectangle 111"/>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5" name="Rectangle 112"/>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6" name="Rectangle 113"/>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7" name="Rectangle 114"/>
            <p:cNvSpPr>
              <a:spLocks noChangeArrowheads="1"/>
            </p:cNvSpPr>
            <p:nvPr/>
          </p:nvSpPr>
          <p:spPr bwMode="auto">
            <a:xfrm>
              <a:off x="386" y="500"/>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8" name="Rectangle 115"/>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9" name="Rectangle 116"/>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0" name="Rectangle 117"/>
            <p:cNvSpPr>
              <a:spLocks noChangeArrowheads="1"/>
            </p:cNvSpPr>
            <p:nvPr/>
          </p:nvSpPr>
          <p:spPr bwMode="auto">
            <a:xfrm>
              <a:off x="723" y="16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1" name="Rectangle 118"/>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2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2.jpeg"/><Relationship Id="rId7"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5.png"/><Relationship Id="rId10" Type="http://schemas.openxmlformats.org/officeDocument/2006/relationships/image" Target="../media/image88.jpeg"/><Relationship Id="rId4" Type="http://schemas.openxmlformats.org/officeDocument/2006/relationships/image" Target="../media/image83.png"/><Relationship Id="rId9" Type="http://schemas.openxmlformats.org/officeDocument/2006/relationships/image" Target="../media/image87.jpeg"/></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5.png"/><Relationship Id="rId7"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jpeg"/></Relationships>
</file>

<file path=ppt/slides/_rels/slide4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6.jpeg"/><Relationship Id="rId7"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4.jpeg"/><Relationship Id="rId10" Type="http://schemas.openxmlformats.org/officeDocument/2006/relationships/image" Target="../media/image5.png"/><Relationship Id="rId4" Type="http://schemas.openxmlformats.org/officeDocument/2006/relationships/image" Target="../media/image93.jpeg"/><Relationship Id="rId9" Type="http://schemas.openxmlformats.org/officeDocument/2006/relationships/image" Target="../media/image100.jpeg"/></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jpeg"/><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9.jpe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5.png"/><Relationship Id="rId11" Type="http://schemas.openxmlformats.org/officeDocument/2006/relationships/image" Target="../media/image108.jpeg"/><Relationship Id="rId5" Type="http://schemas.openxmlformats.org/officeDocument/2006/relationships/image" Target="../media/image103.jpeg"/><Relationship Id="rId10" Type="http://schemas.openxmlformats.org/officeDocument/2006/relationships/image" Target="../media/image107.jpeg"/><Relationship Id="rId4" Type="http://schemas.openxmlformats.org/officeDocument/2006/relationships/image" Target="../media/image102.jpeg"/><Relationship Id="rId9" Type="http://schemas.openxmlformats.org/officeDocument/2006/relationships/image" Target="../media/image106.png"/></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47700" y="755501"/>
            <a:ext cx="8755063" cy="4824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560" rIns="0" bIns="0" anchor="ctr"/>
          <a:lstStyle>
            <a:lvl1pPr marL="215900" indent="-215900">
              <a:lnSpc>
                <a:spcPct val="93000"/>
              </a:lnSpc>
              <a:spcAft>
                <a:spcPts val="1413"/>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4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9pPr>
          </a:lstStyle>
          <a:p>
            <a:pPr algn="ctr" eaLnBrk="1" hangingPunct="1">
              <a:lnSpc>
                <a:spcPct val="100000"/>
              </a:lnSpc>
              <a:spcAft>
                <a:spcPct val="0"/>
              </a:spcAft>
              <a:buSzPct val="45000"/>
              <a:buFont typeface="StarSymbol" charset="0"/>
              <a:buNone/>
            </a:pPr>
            <a:r>
              <a:rPr lang="fr-FR" altLang="fr-FR" sz="3600" i="1" dirty="0" err="1"/>
              <a:t>Aedes</a:t>
            </a:r>
            <a:r>
              <a:rPr lang="fr-FR" altLang="fr-FR" sz="3600" i="1" dirty="0"/>
              <a:t> </a:t>
            </a:r>
            <a:r>
              <a:rPr lang="fr-FR" altLang="fr-FR" sz="3600" i="1" dirty="0" err="1"/>
              <a:t>albopictus</a:t>
            </a:r>
            <a:r>
              <a:rPr lang="fr-FR" altLang="fr-FR" sz="3600" i="1" dirty="0"/>
              <a:t> </a:t>
            </a:r>
            <a:r>
              <a:rPr lang="fr-FR" altLang="fr-FR" sz="3600" dirty="0"/>
              <a:t>:</a:t>
            </a:r>
          </a:p>
          <a:p>
            <a:pPr algn="ctr" eaLnBrk="1" hangingPunct="1">
              <a:lnSpc>
                <a:spcPct val="100000"/>
              </a:lnSpc>
              <a:spcAft>
                <a:spcPct val="0"/>
              </a:spcAft>
              <a:buSzPct val="45000"/>
              <a:buFont typeface="StarSymbol" charset="0"/>
              <a:buNone/>
            </a:pPr>
            <a:r>
              <a:rPr lang="fr-FR" altLang="fr-FR" sz="3600" i="1" dirty="0"/>
              <a:t>Le connaitre pour mieux lutter</a:t>
            </a:r>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040" y="2899843"/>
            <a:ext cx="7416824" cy="46244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892" y="2875653"/>
            <a:ext cx="2220912" cy="27042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p:cNvPicPr>
            <a:picLocks noChangeAspect="1" noChangeArrowheads="1"/>
          </p:cNvPicPr>
          <p:nvPr/>
        </p:nvPicPr>
        <p:blipFill>
          <a:blip r:embed="rId4" cstate="print"/>
          <a:srcRect/>
          <a:stretch>
            <a:fillRect/>
          </a:stretch>
        </p:blipFill>
        <p:spPr bwMode="auto">
          <a:xfrm>
            <a:off x="0" y="5652045"/>
            <a:ext cx="1367904" cy="823632"/>
          </a:xfrm>
          <a:prstGeom prst="rect">
            <a:avLst/>
          </a:prstGeom>
          <a:noFill/>
          <a:ln w="9525">
            <a:noFill/>
            <a:miter lim="800000"/>
            <a:headEnd/>
            <a:tailEnd/>
          </a:ln>
        </p:spPr>
      </p:pic>
    </p:spTree>
    <p:extLst>
      <p:ext uri="{BB962C8B-B14F-4D97-AF65-F5344CB8AC3E}">
        <p14:creationId xmlns:p14="http://schemas.microsoft.com/office/powerpoint/2010/main" val="645879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sp>
        <p:nvSpPr>
          <p:cNvPr id="50" name="ZoneTexte 49"/>
          <p:cNvSpPr txBox="1"/>
          <p:nvPr/>
        </p:nvSpPr>
        <p:spPr>
          <a:xfrm>
            <a:off x="2808064" y="5161278"/>
            <a:ext cx="2376263" cy="607602"/>
          </a:xfrm>
          <a:prstGeom prst="rect">
            <a:avLst/>
          </a:prstGeom>
          <a:solidFill>
            <a:srgbClr val="FFFF00"/>
          </a:solidFill>
        </p:spPr>
        <p:txBody>
          <a:bodyPr wrap="square" rtlCol="0">
            <a:spAutoFit/>
          </a:bodyPr>
          <a:lstStyle/>
          <a:p>
            <a:pPr algn="ctr"/>
            <a:r>
              <a:rPr lang="fr-FR" dirty="0"/>
              <a:t>Le Moustique devient infectant en </a:t>
            </a:r>
            <a:r>
              <a:rPr lang="fr-FR" dirty="0" err="1"/>
              <a:t>qqs</a:t>
            </a:r>
            <a:r>
              <a:rPr lang="fr-FR" dirty="0"/>
              <a:t> jours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217" y="4175785"/>
            <a:ext cx="849956" cy="808994"/>
          </a:xfrm>
          <a:prstGeom prst="rect">
            <a:avLst/>
          </a:prstGeom>
        </p:spPr>
      </p:pic>
      <p:grpSp>
        <p:nvGrpSpPr>
          <p:cNvPr id="8" name="Group 4"/>
          <p:cNvGrpSpPr>
            <a:grpSpLocks noChangeAspect="1"/>
          </p:cNvGrpSpPr>
          <p:nvPr/>
        </p:nvGrpSpPr>
        <p:grpSpPr bwMode="auto">
          <a:xfrm>
            <a:off x="5852607" y="3298458"/>
            <a:ext cx="1890725" cy="2524123"/>
            <a:chOff x="2321" y="1508"/>
            <a:chExt cx="1597" cy="2132"/>
          </a:xfrm>
        </p:grpSpPr>
        <p:sp>
          <p:nvSpPr>
            <p:cNvPr id="10" name="Freeform 5"/>
            <p:cNvSpPr>
              <a:spLocks/>
            </p:cNvSpPr>
            <p:nvPr/>
          </p:nvSpPr>
          <p:spPr bwMode="auto">
            <a:xfrm>
              <a:off x="2864" y="1508"/>
              <a:ext cx="564" cy="535"/>
            </a:xfrm>
            <a:custGeom>
              <a:avLst/>
              <a:gdLst>
                <a:gd name="T0" fmla="*/ 167 w 564"/>
                <a:gd name="T1" fmla="*/ 310 h 535"/>
                <a:gd name="T2" fmla="*/ 0 w 564"/>
                <a:gd name="T3" fmla="*/ 196 h 535"/>
                <a:gd name="T4" fmla="*/ 28 w 564"/>
                <a:gd name="T5" fmla="*/ 171 h 535"/>
                <a:gd name="T6" fmla="*/ 159 w 564"/>
                <a:gd name="T7" fmla="*/ 249 h 535"/>
                <a:gd name="T8" fmla="*/ 207 w 564"/>
                <a:gd name="T9" fmla="*/ 171 h 535"/>
                <a:gd name="T10" fmla="*/ 266 w 564"/>
                <a:gd name="T11" fmla="*/ 100 h 535"/>
                <a:gd name="T12" fmla="*/ 338 w 564"/>
                <a:gd name="T13" fmla="*/ 54 h 535"/>
                <a:gd name="T14" fmla="*/ 405 w 564"/>
                <a:gd name="T15" fmla="*/ 11 h 535"/>
                <a:gd name="T16" fmla="*/ 457 w 564"/>
                <a:gd name="T17" fmla="*/ 0 h 535"/>
                <a:gd name="T18" fmla="*/ 500 w 564"/>
                <a:gd name="T19" fmla="*/ 4 h 535"/>
                <a:gd name="T20" fmla="*/ 536 w 564"/>
                <a:gd name="T21" fmla="*/ 25 h 535"/>
                <a:gd name="T22" fmla="*/ 564 w 564"/>
                <a:gd name="T23" fmla="*/ 107 h 535"/>
                <a:gd name="T24" fmla="*/ 560 w 564"/>
                <a:gd name="T25" fmla="*/ 228 h 535"/>
                <a:gd name="T26" fmla="*/ 512 w 564"/>
                <a:gd name="T27" fmla="*/ 320 h 535"/>
                <a:gd name="T28" fmla="*/ 433 w 564"/>
                <a:gd name="T29" fmla="*/ 428 h 535"/>
                <a:gd name="T30" fmla="*/ 350 w 564"/>
                <a:gd name="T31" fmla="*/ 506 h 535"/>
                <a:gd name="T32" fmla="*/ 302 w 564"/>
                <a:gd name="T33" fmla="*/ 535 h 535"/>
                <a:gd name="T34" fmla="*/ 238 w 564"/>
                <a:gd name="T35" fmla="*/ 535 h 535"/>
                <a:gd name="T36" fmla="*/ 183 w 564"/>
                <a:gd name="T37" fmla="*/ 513 h 535"/>
                <a:gd name="T38" fmla="*/ 159 w 564"/>
                <a:gd name="T39" fmla="*/ 460 h 535"/>
                <a:gd name="T40" fmla="*/ 143 w 564"/>
                <a:gd name="T41" fmla="*/ 389 h 535"/>
                <a:gd name="T42" fmla="*/ 147 w 564"/>
                <a:gd name="T43" fmla="*/ 335 h 535"/>
                <a:gd name="T44" fmla="*/ 167 w 564"/>
                <a:gd name="T45" fmla="*/ 3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535">
                  <a:moveTo>
                    <a:pt x="167" y="310"/>
                  </a:moveTo>
                  <a:lnTo>
                    <a:pt x="0" y="196"/>
                  </a:lnTo>
                  <a:lnTo>
                    <a:pt x="28" y="171"/>
                  </a:lnTo>
                  <a:lnTo>
                    <a:pt x="159" y="249"/>
                  </a:lnTo>
                  <a:lnTo>
                    <a:pt x="207" y="171"/>
                  </a:lnTo>
                  <a:lnTo>
                    <a:pt x="266" y="100"/>
                  </a:lnTo>
                  <a:lnTo>
                    <a:pt x="338" y="54"/>
                  </a:lnTo>
                  <a:lnTo>
                    <a:pt x="405" y="11"/>
                  </a:lnTo>
                  <a:lnTo>
                    <a:pt x="457" y="0"/>
                  </a:lnTo>
                  <a:lnTo>
                    <a:pt x="500" y="4"/>
                  </a:lnTo>
                  <a:lnTo>
                    <a:pt x="536" y="25"/>
                  </a:lnTo>
                  <a:lnTo>
                    <a:pt x="564" y="107"/>
                  </a:lnTo>
                  <a:lnTo>
                    <a:pt x="560" y="228"/>
                  </a:lnTo>
                  <a:lnTo>
                    <a:pt x="512" y="320"/>
                  </a:lnTo>
                  <a:lnTo>
                    <a:pt x="433" y="428"/>
                  </a:lnTo>
                  <a:lnTo>
                    <a:pt x="350" y="506"/>
                  </a:lnTo>
                  <a:lnTo>
                    <a:pt x="302" y="535"/>
                  </a:lnTo>
                  <a:lnTo>
                    <a:pt x="238" y="535"/>
                  </a:lnTo>
                  <a:lnTo>
                    <a:pt x="183" y="513"/>
                  </a:lnTo>
                  <a:lnTo>
                    <a:pt x="159" y="460"/>
                  </a:lnTo>
                  <a:lnTo>
                    <a:pt x="143" y="389"/>
                  </a:lnTo>
                  <a:lnTo>
                    <a:pt x="147" y="335"/>
                  </a:lnTo>
                  <a:lnTo>
                    <a:pt x="167" y="3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9"/>
            <p:cNvSpPr>
              <a:spLocks/>
            </p:cNvSpPr>
            <p:nvPr/>
          </p:nvSpPr>
          <p:spPr bwMode="auto">
            <a:xfrm>
              <a:off x="2724" y="2092"/>
              <a:ext cx="435" cy="842"/>
            </a:xfrm>
            <a:custGeom>
              <a:avLst/>
              <a:gdLst>
                <a:gd name="T0" fmla="*/ 356 w 435"/>
                <a:gd name="T1" fmla="*/ 11 h 842"/>
                <a:gd name="T2" fmla="*/ 285 w 435"/>
                <a:gd name="T3" fmla="*/ 0 h 842"/>
                <a:gd name="T4" fmla="*/ 210 w 435"/>
                <a:gd name="T5" fmla="*/ 0 h 842"/>
                <a:gd name="T6" fmla="*/ 127 w 435"/>
                <a:gd name="T7" fmla="*/ 50 h 842"/>
                <a:gd name="T8" fmla="*/ 72 w 435"/>
                <a:gd name="T9" fmla="*/ 118 h 842"/>
                <a:gd name="T10" fmla="*/ 37 w 435"/>
                <a:gd name="T11" fmla="*/ 215 h 842"/>
                <a:gd name="T12" fmla="*/ 8 w 435"/>
                <a:gd name="T13" fmla="*/ 320 h 842"/>
                <a:gd name="T14" fmla="*/ 0 w 435"/>
                <a:gd name="T15" fmla="*/ 432 h 842"/>
                <a:gd name="T16" fmla="*/ 12 w 435"/>
                <a:gd name="T17" fmla="*/ 561 h 842"/>
                <a:gd name="T18" fmla="*/ 44 w 435"/>
                <a:gd name="T19" fmla="*/ 723 h 842"/>
                <a:gd name="T20" fmla="*/ 80 w 435"/>
                <a:gd name="T21" fmla="*/ 776 h 842"/>
                <a:gd name="T22" fmla="*/ 127 w 435"/>
                <a:gd name="T23" fmla="*/ 831 h 842"/>
                <a:gd name="T24" fmla="*/ 179 w 435"/>
                <a:gd name="T25" fmla="*/ 842 h 842"/>
                <a:gd name="T26" fmla="*/ 222 w 435"/>
                <a:gd name="T27" fmla="*/ 831 h 842"/>
                <a:gd name="T28" fmla="*/ 261 w 435"/>
                <a:gd name="T29" fmla="*/ 810 h 842"/>
                <a:gd name="T30" fmla="*/ 285 w 435"/>
                <a:gd name="T31" fmla="*/ 740 h 842"/>
                <a:gd name="T32" fmla="*/ 281 w 435"/>
                <a:gd name="T33" fmla="*/ 679 h 842"/>
                <a:gd name="T34" fmla="*/ 246 w 435"/>
                <a:gd name="T35" fmla="*/ 622 h 842"/>
                <a:gd name="T36" fmla="*/ 246 w 435"/>
                <a:gd name="T37" fmla="*/ 547 h 842"/>
                <a:gd name="T38" fmla="*/ 261 w 435"/>
                <a:gd name="T39" fmla="*/ 475 h 842"/>
                <a:gd name="T40" fmla="*/ 293 w 435"/>
                <a:gd name="T41" fmla="*/ 389 h 842"/>
                <a:gd name="T42" fmla="*/ 356 w 435"/>
                <a:gd name="T43" fmla="*/ 335 h 842"/>
                <a:gd name="T44" fmla="*/ 399 w 435"/>
                <a:gd name="T45" fmla="*/ 248 h 842"/>
                <a:gd name="T46" fmla="*/ 435 w 435"/>
                <a:gd name="T47" fmla="*/ 136 h 842"/>
                <a:gd name="T48" fmla="*/ 415 w 435"/>
                <a:gd name="T49" fmla="*/ 61 h 842"/>
                <a:gd name="T50" fmla="*/ 388 w 435"/>
                <a:gd name="T51" fmla="*/ 11 h 842"/>
                <a:gd name="T52" fmla="*/ 321 w 435"/>
                <a:gd name="T53" fmla="*/ 0 h 842"/>
                <a:gd name="T54" fmla="*/ 356 w 435"/>
                <a:gd name="T55" fmla="*/ 1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842">
                  <a:moveTo>
                    <a:pt x="356" y="11"/>
                  </a:moveTo>
                  <a:lnTo>
                    <a:pt x="285" y="0"/>
                  </a:lnTo>
                  <a:lnTo>
                    <a:pt x="210" y="0"/>
                  </a:lnTo>
                  <a:lnTo>
                    <a:pt x="127" y="50"/>
                  </a:lnTo>
                  <a:lnTo>
                    <a:pt x="72" y="118"/>
                  </a:lnTo>
                  <a:lnTo>
                    <a:pt x="37" y="215"/>
                  </a:lnTo>
                  <a:lnTo>
                    <a:pt x="8" y="320"/>
                  </a:lnTo>
                  <a:lnTo>
                    <a:pt x="0" y="432"/>
                  </a:lnTo>
                  <a:lnTo>
                    <a:pt x="12" y="561"/>
                  </a:lnTo>
                  <a:lnTo>
                    <a:pt x="44" y="723"/>
                  </a:lnTo>
                  <a:lnTo>
                    <a:pt x="80" y="776"/>
                  </a:lnTo>
                  <a:lnTo>
                    <a:pt x="127" y="831"/>
                  </a:lnTo>
                  <a:lnTo>
                    <a:pt x="179" y="842"/>
                  </a:lnTo>
                  <a:lnTo>
                    <a:pt x="222" y="831"/>
                  </a:lnTo>
                  <a:lnTo>
                    <a:pt x="261" y="810"/>
                  </a:lnTo>
                  <a:lnTo>
                    <a:pt x="285" y="740"/>
                  </a:lnTo>
                  <a:lnTo>
                    <a:pt x="281" y="679"/>
                  </a:lnTo>
                  <a:lnTo>
                    <a:pt x="246" y="622"/>
                  </a:lnTo>
                  <a:lnTo>
                    <a:pt x="246" y="547"/>
                  </a:lnTo>
                  <a:lnTo>
                    <a:pt x="261" y="475"/>
                  </a:lnTo>
                  <a:lnTo>
                    <a:pt x="293" y="389"/>
                  </a:lnTo>
                  <a:lnTo>
                    <a:pt x="356" y="335"/>
                  </a:lnTo>
                  <a:lnTo>
                    <a:pt x="399" y="248"/>
                  </a:lnTo>
                  <a:lnTo>
                    <a:pt x="435" y="136"/>
                  </a:lnTo>
                  <a:lnTo>
                    <a:pt x="415" y="61"/>
                  </a:lnTo>
                  <a:lnTo>
                    <a:pt x="388" y="11"/>
                  </a:lnTo>
                  <a:lnTo>
                    <a:pt x="321" y="0"/>
                  </a:lnTo>
                  <a:lnTo>
                    <a:pt x="356" y="11"/>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10"/>
            <p:cNvSpPr>
              <a:spLocks/>
            </p:cNvSpPr>
            <p:nvPr/>
          </p:nvSpPr>
          <p:spPr bwMode="auto">
            <a:xfrm>
              <a:off x="2321" y="1812"/>
              <a:ext cx="569" cy="351"/>
            </a:xfrm>
            <a:custGeom>
              <a:avLst/>
              <a:gdLst>
                <a:gd name="T0" fmla="*/ 569 w 569"/>
                <a:gd name="T1" fmla="*/ 308 h 351"/>
                <a:gd name="T2" fmla="*/ 449 w 569"/>
                <a:gd name="T3" fmla="*/ 297 h 351"/>
                <a:gd name="T4" fmla="*/ 352 w 569"/>
                <a:gd name="T5" fmla="*/ 265 h 351"/>
                <a:gd name="T6" fmla="*/ 276 w 569"/>
                <a:gd name="T7" fmla="*/ 222 h 351"/>
                <a:gd name="T8" fmla="*/ 228 w 569"/>
                <a:gd name="T9" fmla="*/ 183 h 351"/>
                <a:gd name="T10" fmla="*/ 204 w 569"/>
                <a:gd name="T11" fmla="*/ 105 h 351"/>
                <a:gd name="T12" fmla="*/ 204 w 569"/>
                <a:gd name="T13" fmla="*/ 7 h 351"/>
                <a:gd name="T14" fmla="*/ 180 w 569"/>
                <a:gd name="T15" fmla="*/ 0 h 351"/>
                <a:gd name="T16" fmla="*/ 168 w 569"/>
                <a:gd name="T17" fmla="*/ 87 h 351"/>
                <a:gd name="T18" fmla="*/ 172 w 569"/>
                <a:gd name="T19" fmla="*/ 137 h 351"/>
                <a:gd name="T20" fmla="*/ 184 w 569"/>
                <a:gd name="T21" fmla="*/ 183 h 351"/>
                <a:gd name="T22" fmla="*/ 124 w 569"/>
                <a:gd name="T23" fmla="*/ 130 h 351"/>
                <a:gd name="T24" fmla="*/ 76 w 569"/>
                <a:gd name="T25" fmla="*/ 64 h 351"/>
                <a:gd name="T26" fmla="*/ 64 w 569"/>
                <a:gd name="T27" fmla="*/ 87 h 351"/>
                <a:gd name="T28" fmla="*/ 96 w 569"/>
                <a:gd name="T29" fmla="*/ 140 h 351"/>
                <a:gd name="T30" fmla="*/ 156 w 569"/>
                <a:gd name="T31" fmla="*/ 212 h 351"/>
                <a:gd name="T32" fmla="*/ 48 w 569"/>
                <a:gd name="T33" fmla="*/ 205 h 351"/>
                <a:gd name="T34" fmla="*/ 0 w 569"/>
                <a:gd name="T35" fmla="*/ 212 h 351"/>
                <a:gd name="T36" fmla="*/ 12 w 569"/>
                <a:gd name="T37" fmla="*/ 237 h 351"/>
                <a:gd name="T38" fmla="*/ 100 w 569"/>
                <a:gd name="T39" fmla="*/ 244 h 351"/>
                <a:gd name="T40" fmla="*/ 172 w 569"/>
                <a:gd name="T41" fmla="*/ 247 h 351"/>
                <a:gd name="T42" fmla="*/ 88 w 569"/>
                <a:gd name="T43" fmla="*/ 276 h 351"/>
                <a:gd name="T44" fmla="*/ 24 w 569"/>
                <a:gd name="T45" fmla="*/ 312 h 351"/>
                <a:gd name="T46" fmla="*/ 16 w 569"/>
                <a:gd name="T47" fmla="*/ 333 h 351"/>
                <a:gd name="T48" fmla="*/ 36 w 569"/>
                <a:gd name="T49" fmla="*/ 351 h 351"/>
                <a:gd name="T50" fmla="*/ 76 w 569"/>
                <a:gd name="T51" fmla="*/ 319 h 351"/>
                <a:gd name="T52" fmla="*/ 136 w 569"/>
                <a:gd name="T53" fmla="*/ 297 h 351"/>
                <a:gd name="T54" fmla="*/ 216 w 569"/>
                <a:gd name="T55" fmla="*/ 265 h 351"/>
                <a:gd name="T56" fmla="*/ 256 w 569"/>
                <a:gd name="T57" fmla="*/ 269 h 351"/>
                <a:gd name="T58" fmla="*/ 348 w 569"/>
                <a:gd name="T59" fmla="*/ 301 h 351"/>
                <a:gd name="T60" fmla="*/ 420 w 569"/>
                <a:gd name="T61" fmla="*/ 333 h 351"/>
                <a:gd name="T62" fmla="*/ 565 w 569"/>
                <a:gd name="T63" fmla="*/ 351 h 351"/>
                <a:gd name="T64" fmla="*/ 569 w 569"/>
                <a:gd name="T65" fmla="*/ 30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9" h="351">
                  <a:moveTo>
                    <a:pt x="569" y="308"/>
                  </a:moveTo>
                  <a:lnTo>
                    <a:pt x="449" y="297"/>
                  </a:lnTo>
                  <a:lnTo>
                    <a:pt x="352" y="265"/>
                  </a:lnTo>
                  <a:lnTo>
                    <a:pt x="276" y="222"/>
                  </a:lnTo>
                  <a:lnTo>
                    <a:pt x="228" y="183"/>
                  </a:lnTo>
                  <a:lnTo>
                    <a:pt x="204" y="105"/>
                  </a:lnTo>
                  <a:lnTo>
                    <a:pt x="204" y="7"/>
                  </a:lnTo>
                  <a:lnTo>
                    <a:pt x="180" y="0"/>
                  </a:lnTo>
                  <a:lnTo>
                    <a:pt x="168" y="87"/>
                  </a:lnTo>
                  <a:lnTo>
                    <a:pt x="172" y="137"/>
                  </a:lnTo>
                  <a:lnTo>
                    <a:pt x="184" y="183"/>
                  </a:lnTo>
                  <a:lnTo>
                    <a:pt x="124" y="130"/>
                  </a:lnTo>
                  <a:lnTo>
                    <a:pt x="76" y="64"/>
                  </a:lnTo>
                  <a:lnTo>
                    <a:pt x="64" y="87"/>
                  </a:lnTo>
                  <a:lnTo>
                    <a:pt x="96" y="140"/>
                  </a:lnTo>
                  <a:lnTo>
                    <a:pt x="156" y="212"/>
                  </a:lnTo>
                  <a:lnTo>
                    <a:pt x="48" y="205"/>
                  </a:lnTo>
                  <a:lnTo>
                    <a:pt x="0" y="212"/>
                  </a:lnTo>
                  <a:lnTo>
                    <a:pt x="12" y="237"/>
                  </a:lnTo>
                  <a:lnTo>
                    <a:pt x="100" y="244"/>
                  </a:lnTo>
                  <a:lnTo>
                    <a:pt x="172" y="247"/>
                  </a:lnTo>
                  <a:lnTo>
                    <a:pt x="88" y="276"/>
                  </a:lnTo>
                  <a:lnTo>
                    <a:pt x="24" y="312"/>
                  </a:lnTo>
                  <a:lnTo>
                    <a:pt x="16" y="333"/>
                  </a:lnTo>
                  <a:lnTo>
                    <a:pt x="36" y="351"/>
                  </a:lnTo>
                  <a:lnTo>
                    <a:pt x="76" y="319"/>
                  </a:lnTo>
                  <a:lnTo>
                    <a:pt x="136" y="297"/>
                  </a:lnTo>
                  <a:lnTo>
                    <a:pt x="216" y="265"/>
                  </a:lnTo>
                  <a:lnTo>
                    <a:pt x="256" y="269"/>
                  </a:lnTo>
                  <a:lnTo>
                    <a:pt x="348" y="301"/>
                  </a:lnTo>
                  <a:lnTo>
                    <a:pt x="420" y="333"/>
                  </a:lnTo>
                  <a:lnTo>
                    <a:pt x="565" y="351"/>
                  </a:lnTo>
                  <a:lnTo>
                    <a:pt x="569" y="308"/>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11"/>
            <p:cNvSpPr>
              <a:spLocks/>
            </p:cNvSpPr>
            <p:nvPr/>
          </p:nvSpPr>
          <p:spPr bwMode="auto">
            <a:xfrm>
              <a:off x="3116" y="2165"/>
              <a:ext cx="802" cy="393"/>
            </a:xfrm>
            <a:custGeom>
              <a:avLst/>
              <a:gdLst>
                <a:gd name="T0" fmla="*/ 24 w 802"/>
                <a:gd name="T1" fmla="*/ 0 h 393"/>
                <a:gd name="T2" fmla="*/ 152 w 802"/>
                <a:gd name="T3" fmla="*/ 86 h 393"/>
                <a:gd name="T4" fmla="*/ 260 w 802"/>
                <a:gd name="T5" fmla="*/ 154 h 393"/>
                <a:gd name="T6" fmla="*/ 380 w 802"/>
                <a:gd name="T7" fmla="*/ 183 h 393"/>
                <a:gd name="T8" fmla="*/ 517 w 802"/>
                <a:gd name="T9" fmla="*/ 205 h 393"/>
                <a:gd name="T10" fmla="*/ 709 w 802"/>
                <a:gd name="T11" fmla="*/ 154 h 393"/>
                <a:gd name="T12" fmla="*/ 765 w 802"/>
                <a:gd name="T13" fmla="*/ 118 h 393"/>
                <a:gd name="T14" fmla="*/ 777 w 802"/>
                <a:gd name="T15" fmla="*/ 144 h 393"/>
                <a:gd name="T16" fmla="*/ 685 w 802"/>
                <a:gd name="T17" fmla="*/ 194 h 393"/>
                <a:gd name="T18" fmla="*/ 633 w 802"/>
                <a:gd name="T19" fmla="*/ 208 h 393"/>
                <a:gd name="T20" fmla="*/ 741 w 802"/>
                <a:gd name="T21" fmla="*/ 217 h 393"/>
                <a:gd name="T22" fmla="*/ 802 w 802"/>
                <a:gd name="T23" fmla="*/ 217 h 393"/>
                <a:gd name="T24" fmla="*/ 802 w 802"/>
                <a:gd name="T25" fmla="*/ 242 h 393"/>
                <a:gd name="T26" fmla="*/ 693 w 802"/>
                <a:gd name="T27" fmla="*/ 249 h 393"/>
                <a:gd name="T28" fmla="*/ 621 w 802"/>
                <a:gd name="T29" fmla="*/ 242 h 393"/>
                <a:gd name="T30" fmla="*/ 697 w 802"/>
                <a:gd name="T31" fmla="*/ 292 h 393"/>
                <a:gd name="T32" fmla="*/ 745 w 802"/>
                <a:gd name="T33" fmla="*/ 306 h 393"/>
                <a:gd name="T34" fmla="*/ 709 w 802"/>
                <a:gd name="T35" fmla="*/ 339 h 393"/>
                <a:gd name="T36" fmla="*/ 637 w 802"/>
                <a:gd name="T37" fmla="*/ 296 h 393"/>
                <a:gd name="T38" fmla="*/ 577 w 802"/>
                <a:gd name="T39" fmla="*/ 260 h 393"/>
                <a:gd name="T40" fmla="*/ 601 w 802"/>
                <a:gd name="T41" fmla="*/ 335 h 393"/>
                <a:gd name="T42" fmla="*/ 669 w 802"/>
                <a:gd name="T43" fmla="*/ 382 h 393"/>
                <a:gd name="T44" fmla="*/ 649 w 802"/>
                <a:gd name="T45" fmla="*/ 393 h 393"/>
                <a:gd name="T46" fmla="*/ 573 w 802"/>
                <a:gd name="T47" fmla="*/ 357 h 393"/>
                <a:gd name="T48" fmla="*/ 525 w 802"/>
                <a:gd name="T49" fmla="*/ 285 h 393"/>
                <a:gd name="T50" fmla="*/ 501 w 802"/>
                <a:gd name="T51" fmla="*/ 253 h 393"/>
                <a:gd name="T52" fmla="*/ 380 w 802"/>
                <a:gd name="T53" fmla="*/ 242 h 393"/>
                <a:gd name="T54" fmla="*/ 228 w 802"/>
                <a:gd name="T55" fmla="*/ 205 h 393"/>
                <a:gd name="T56" fmla="*/ 104 w 802"/>
                <a:gd name="T57" fmla="*/ 122 h 393"/>
                <a:gd name="T58" fmla="*/ 24 w 802"/>
                <a:gd name="T59" fmla="*/ 57 h 393"/>
                <a:gd name="T60" fmla="*/ 0 w 802"/>
                <a:gd name="T61" fmla="*/ 36 h 393"/>
                <a:gd name="T62" fmla="*/ 24 w 802"/>
                <a:gd name="T6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2" h="393">
                  <a:moveTo>
                    <a:pt x="24" y="0"/>
                  </a:moveTo>
                  <a:lnTo>
                    <a:pt x="152" y="86"/>
                  </a:lnTo>
                  <a:lnTo>
                    <a:pt x="260" y="154"/>
                  </a:lnTo>
                  <a:lnTo>
                    <a:pt x="380" y="183"/>
                  </a:lnTo>
                  <a:lnTo>
                    <a:pt x="517" y="205"/>
                  </a:lnTo>
                  <a:lnTo>
                    <a:pt x="709" y="154"/>
                  </a:lnTo>
                  <a:lnTo>
                    <a:pt x="765" y="118"/>
                  </a:lnTo>
                  <a:lnTo>
                    <a:pt x="777" y="144"/>
                  </a:lnTo>
                  <a:lnTo>
                    <a:pt x="685" y="194"/>
                  </a:lnTo>
                  <a:lnTo>
                    <a:pt x="633" y="208"/>
                  </a:lnTo>
                  <a:lnTo>
                    <a:pt x="741" y="217"/>
                  </a:lnTo>
                  <a:lnTo>
                    <a:pt x="802" y="217"/>
                  </a:lnTo>
                  <a:lnTo>
                    <a:pt x="802" y="242"/>
                  </a:lnTo>
                  <a:lnTo>
                    <a:pt x="693" y="249"/>
                  </a:lnTo>
                  <a:lnTo>
                    <a:pt x="621" y="242"/>
                  </a:lnTo>
                  <a:lnTo>
                    <a:pt x="697" y="292"/>
                  </a:lnTo>
                  <a:lnTo>
                    <a:pt x="745" y="306"/>
                  </a:lnTo>
                  <a:lnTo>
                    <a:pt x="709" y="339"/>
                  </a:lnTo>
                  <a:lnTo>
                    <a:pt x="637" y="296"/>
                  </a:lnTo>
                  <a:lnTo>
                    <a:pt x="577" y="260"/>
                  </a:lnTo>
                  <a:lnTo>
                    <a:pt x="601" y="335"/>
                  </a:lnTo>
                  <a:lnTo>
                    <a:pt x="669" y="382"/>
                  </a:lnTo>
                  <a:lnTo>
                    <a:pt x="649" y="393"/>
                  </a:lnTo>
                  <a:lnTo>
                    <a:pt x="573" y="357"/>
                  </a:lnTo>
                  <a:lnTo>
                    <a:pt x="525" y="285"/>
                  </a:lnTo>
                  <a:lnTo>
                    <a:pt x="501" y="253"/>
                  </a:lnTo>
                  <a:lnTo>
                    <a:pt x="380" y="242"/>
                  </a:lnTo>
                  <a:lnTo>
                    <a:pt x="228" y="205"/>
                  </a:lnTo>
                  <a:lnTo>
                    <a:pt x="104" y="122"/>
                  </a:lnTo>
                  <a:lnTo>
                    <a:pt x="24" y="57"/>
                  </a:lnTo>
                  <a:lnTo>
                    <a:pt x="0" y="36"/>
                  </a:lnTo>
                  <a:lnTo>
                    <a:pt x="24" y="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12"/>
            <p:cNvSpPr>
              <a:spLocks/>
            </p:cNvSpPr>
            <p:nvPr/>
          </p:nvSpPr>
          <p:spPr bwMode="auto">
            <a:xfrm>
              <a:off x="2446" y="2828"/>
              <a:ext cx="429" cy="619"/>
            </a:xfrm>
            <a:custGeom>
              <a:avLst/>
              <a:gdLst>
                <a:gd name="T0" fmla="*/ 357 w 429"/>
                <a:gd name="T1" fmla="*/ 10 h 619"/>
                <a:gd name="T2" fmla="*/ 276 w 429"/>
                <a:gd name="T3" fmla="*/ 97 h 619"/>
                <a:gd name="T4" fmla="*/ 216 w 429"/>
                <a:gd name="T5" fmla="*/ 166 h 619"/>
                <a:gd name="T6" fmla="*/ 200 w 429"/>
                <a:gd name="T7" fmla="*/ 226 h 619"/>
                <a:gd name="T8" fmla="*/ 204 w 429"/>
                <a:gd name="T9" fmla="*/ 284 h 619"/>
                <a:gd name="T10" fmla="*/ 236 w 429"/>
                <a:gd name="T11" fmla="*/ 348 h 619"/>
                <a:gd name="T12" fmla="*/ 288 w 429"/>
                <a:gd name="T13" fmla="*/ 424 h 619"/>
                <a:gd name="T14" fmla="*/ 333 w 429"/>
                <a:gd name="T15" fmla="*/ 485 h 619"/>
                <a:gd name="T16" fmla="*/ 345 w 429"/>
                <a:gd name="T17" fmla="*/ 531 h 619"/>
                <a:gd name="T18" fmla="*/ 272 w 429"/>
                <a:gd name="T19" fmla="*/ 517 h 619"/>
                <a:gd name="T20" fmla="*/ 164 w 429"/>
                <a:gd name="T21" fmla="*/ 510 h 619"/>
                <a:gd name="T22" fmla="*/ 60 w 429"/>
                <a:gd name="T23" fmla="*/ 531 h 619"/>
                <a:gd name="T24" fmla="*/ 0 w 429"/>
                <a:gd name="T25" fmla="*/ 565 h 619"/>
                <a:gd name="T26" fmla="*/ 24 w 429"/>
                <a:gd name="T27" fmla="*/ 604 h 619"/>
                <a:gd name="T28" fmla="*/ 80 w 429"/>
                <a:gd name="T29" fmla="*/ 619 h 619"/>
                <a:gd name="T30" fmla="*/ 120 w 429"/>
                <a:gd name="T31" fmla="*/ 583 h 619"/>
                <a:gd name="T32" fmla="*/ 176 w 429"/>
                <a:gd name="T33" fmla="*/ 560 h 619"/>
                <a:gd name="T34" fmla="*/ 240 w 429"/>
                <a:gd name="T35" fmla="*/ 560 h 619"/>
                <a:gd name="T36" fmla="*/ 321 w 429"/>
                <a:gd name="T37" fmla="*/ 575 h 619"/>
                <a:gd name="T38" fmla="*/ 361 w 429"/>
                <a:gd name="T39" fmla="*/ 604 h 619"/>
                <a:gd name="T40" fmla="*/ 409 w 429"/>
                <a:gd name="T41" fmla="*/ 604 h 619"/>
                <a:gd name="T42" fmla="*/ 429 w 429"/>
                <a:gd name="T43" fmla="*/ 575 h 619"/>
                <a:gd name="T44" fmla="*/ 429 w 429"/>
                <a:gd name="T45" fmla="*/ 542 h 619"/>
                <a:gd name="T46" fmla="*/ 393 w 429"/>
                <a:gd name="T47" fmla="*/ 506 h 619"/>
                <a:gd name="T48" fmla="*/ 345 w 429"/>
                <a:gd name="T49" fmla="*/ 435 h 619"/>
                <a:gd name="T50" fmla="*/ 296 w 429"/>
                <a:gd name="T51" fmla="*/ 366 h 619"/>
                <a:gd name="T52" fmla="*/ 252 w 429"/>
                <a:gd name="T53" fmla="*/ 291 h 619"/>
                <a:gd name="T54" fmla="*/ 252 w 429"/>
                <a:gd name="T55" fmla="*/ 216 h 619"/>
                <a:gd name="T56" fmla="*/ 276 w 429"/>
                <a:gd name="T57" fmla="*/ 173 h 619"/>
                <a:gd name="T58" fmla="*/ 337 w 429"/>
                <a:gd name="T59" fmla="*/ 119 h 619"/>
                <a:gd name="T60" fmla="*/ 385 w 429"/>
                <a:gd name="T61" fmla="*/ 79 h 619"/>
                <a:gd name="T62" fmla="*/ 421 w 429"/>
                <a:gd name="T63" fmla="*/ 43 h 619"/>
                <a:gd name="T64" fmla="*/ 381 w 429"/>
                <a:gd name="T65" fmla="*/ 0 h 619"/>
                <a:gd name="T66" fmla="*/ 357 w 429"/>
                <a:gd name="T67" fmla="*/ 1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619">
                  <a:moveTo>
                    <a:pt x="357" y="10"/>
                  </a:moveTo>
                  <a:lnTo>
                    <a:pt x="276" y="97"/>
                  </a:lnTo>
                  <a:lnTo>
                    <a:pt x="216" y="166"/>
                  </a:lnTo>
                  <a:lnTo>
                    <a:pt x="200" y="226"/>
                  </a:lnTo>
                  <a:lnTo>
                    <a:pt x="204" y="284"/>
                  </a:lnTo>
                  <a:lnTo>
                    <a:pt x="236" y="348"/>
                  </a:lnTo>
                  <a:lnTo>
                    <a:pt x="288" y="424"/>
                  </a:lnTo>
                  <a:lnTo>
                    <a:pt x="333" y="485"/>
                  </a:lnTo>
                  <a:lnTo>
                    <a:pt x="345" y="531"/>
                  </a:lnTo>
                  <a:lnTo>
                    <a:pt x="272" y="517"/>
                  </a:lnTo>
                  <a:lnTo>
                    <a:pt x="164" y="510"/>
                  </a:lnTo>
                  <a:lnTo>
                    <a:pt x="60" y="531"/>
                  </a:lnTo>
                  <a:lnTo>
                    <a:pt x="0" y="565"/>
                  </a:lnTo>
                  <a:lnTo>
                    <a:pt x="24" y="604"/>
                  </a:lnTo>
                  <a:lnTo>
                    <a:pt x="80" y="619"/>
                  </a:lnTo>
                  <a:lnTo>
                    <a:pt x="120" y="583"/>
                  </a:lnTo>
                  <a:lnTo>
                    <a:pt x="176" y="560"/>
                  </a:lnTo>
                  <a:lnTo>
                    <a:pt x="240" y="560"/>
                  </a:lnTo>
                  <a:lnTo>
                    <a:pt x="321" y="575"/>
                  </a:lnTo>
                  <a:lnTo>
                    <a:pt x="361" y="604"/>
                  </a:lnTo>
                  <a:lnTo>
                    <a:pt x="409" y="604"/>
                  </a:lnTo>
                  <a:lnTo>
                    <a:pt x="429" y="575"/>
                  </a:lnTo>
                  <a:lnTo>
                    <a:pt x="429" y="542"/>
                  </a:lnTo>
                  <a:lnTo>
                    <a:pt x="393" y="506"/>
                  </a:lnTo>
                  <a:lnTo>
                    <a:pt x="345" y="435"/>
                  </a:lnTo>
                  <a:lnTo>
                    <a:pt x="296" y="366"/>
                  </a:lnTo>
                  <a:lnTo>
                    <a:pt x="252" y="291"/>
                  </a:lnTo>
                  <a:lnTo>
                    <a:pt x="252" y="216"/>
                  </a:lnTo>
                  <a:lnTo>
                    <a:pt x="276" y="173"/>
                  </a:lnTo>
                  <a:lnTo>
                    <a:pt x="337" y="119"/>
                  </a:lnTo>
                  <a:lnTo>
                    <a:pt x="385" y="79"/>
                  </a:lnTo>
                  <a:lnTo>
                    <a:pt x="421" y="43"/>
                  </a:lnTo>
                  <a:lnTo>
                    <a:pt x="381" y="0"/>
                  </a:lnTo>
                  <a:lnTo>
                    <a:pt x="357" y="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3"/>
            <p:cNvSpPr>
              <a:spLocks/>
            </p:cNvSpPr>
            <p:nvPr/>
          </p:nvSpPr>
          <p:spPr bwMode="auto">
            <a:xfrm>
              <a:off x="2877" y="2849"/>
              <a:ext cx="462" cy="791"/>
            </a:xfrm>
            <a:custGeom>
              <a:avLst/>
              <a:gdLst>
                <a:gd name="T0" fmla="*/ 108 w 462"/>
                <a:gd name="T1" fmla="*/ 26 h 791"/>
                <a:gd name="T2" fmla="*/ 96 w 462"/>
                <a:gd name="T3" fmla="*/ 156 h 791"/>
                <a:gd name="T4" fmla="*/ 96 w 462"/>
                <a:gd name="T5" fmla="*/ 242 h 791"/>
                <a:gd name="T6" fmla="*/ 116 w 462"/>
                <a:gd name="T7" fmla="*/ 328 h 791"/>
                <a:gd name="T8" fmla="*/ 163 w 462"/>
                <a:gd name="T9" fmla="*/ 403 h 791"/>
                <a:gd name="T10" fmla="*/ 235 w 462"/>
                <a:gd name="T11" fmla="*/ 478 h 791"/>
                <a:gd name="T12" fmla="*/ 311 w 462"/>
                <a:gd name="T13" fmla="*/ 532 h 791"/>
                <a:gd name="T14" fmla="*/ 370 w 462"/>
                <a:gd name="T15" fmla="*/ 566 h 791"/>
                <a:gd name="T16" fmla="*/ 438 w 462"/>
                <a:gd name="T17" fmla="*/ 573 h 791"/>
                <a:gd name="T18" fmla="*/ 462 w 462"/>
                <a:gd name="T19" fmla="*/ 605 h 791"/>
                <a:gd name="T20" fmla="*/ 462 w 462"/>
                <a:gd name="T21" fmla="*/ 630 h 791"/>
                <a:gd name="T22" fmla="*/ 418 w 462"/>
                <a:gd name="T23" fmla="*/ 652 h 791"/>
                <a:gd name="T24" fmla="*/ 370 w 462"/>
                <a:gd name="T25" fmla="*/ 670 h 791"/>
                <a:gd name="T26" fmla="*/ 323 w 462"/>
                <a:gd name="T27" fmla="*/ 680 h 791"/>
                <a:gd name="T28" fmla="*/ 247 w 462"/>
                <a:gd name="T29" fmla="*/ 723 h 791"/>
                <a:gd name="T30" fmla="*/ 223 w 462"/>
                <a:gd name="T31" fmla="*/ 756 h 791"/>
                <a:gd name="T32" fmla="*/ 215 w 462"/>
                <a:gd name="T33" fmla="*/ 791 h 791"/>
                <a:gd name="T34" fmla="*/ 167 w 462"/>
                <a:gd name="T35" fmla="*/ 788 h 791"/>
                <a:gd name="T36" fmla="*/ 119 w 462"/>
                <a:gd name="T37" fmla="*/ 756 h 791"/>
                <a:gd name="T38" fmla="*/ 167 w 462"/>
                <a:gd name="T39" fmla="*/ 713 h 791"/>
                <a:gd name="T40" fmla="*/ 211 w 462"/>
                <a:gd name="T41" fmla="*/ 680 h 791"/>
                <a:gd name="T42" fmla="*/ 283 w 462"/>
                <a:gd name="T43" fmla="*/ 652 h 791"/>
                <a:gd name="T44" fmla="*/ 335 w 462"/>
                <a:gd name="T45" fmla="*/ 637 h 791"/>
                <a:gd name="T46" fmla="*/ 402 w 462"/>
                <a:gd name="T47" fmla="*/ 619 h 791"/>
                <a:gd name="T48" fmla="*/ 287 w 462"/>
                <a:gd name="T49" fmla="*/ 583 h 791"/>
                <a:gd name="T50" fmla="*/ 203 w 462"/>
                <a:gd name="T51" fmla="*/ 522 h 791"/>
                <a:gd name="T52" fmla="*/ 143 w 462"/>
                <a:gd name="T53" fmla="*/ 457 h 791"/>
                <a:gd name="T54" fmla="*/ 92 w 462"/>
                <a:gd name="T55" fmla="*/ 389 h 791"/>
                <a:gd name="T56" fmla="*/ 56 w 462"/>
                <a:gd name="T57" fmla="*/ 303 h 791"/>
                <a:gd name="T58" fmla="*/ 20 w 462"/>
                <a:gd name="T59" fmla="*/ 206 h 791"/>
                <a:gd name="T60" fmla="*/ 0 w 462"/>
                <a:gd name="T61" fmla="*/ 113 h 791"/>
                <a:gd name="T62" fmla="*/ 0 w 462"/>
                <a:gd name="T63" fmla="*/ 33 h 791"/>
                <a:gd name="T64" fmla="*/ 36 w 462"/>
                <a:gd name="T65" fmla="*/ 4 h 791"/>
                <a:gd name="T66" fmla="*/ 92 w 462"/>
                <a:gd name="T67" fmla="*/ 0 h 791"/>
                <a:gd name="T68" fmla="*/ 108 w 462"/>
                <a:gd name="T69" fmla="*/ 26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2" h="791">
                  <a:moveTo>
                    <a:pt x="108" y="26"/>
                  </a:moveTo>
                  <a:lnTo>
                    <a:pt x="96" y="156"/>
                  </a:lnTo>
                  <a:lnTo>
                    <a:pt x="96" y="242"/>
                  </a:lnTo>
                  <a:lnTo>
                    <a:pt x="116" y="328"/>
                  </a:lnTo>
                  <a:lnTo>
                    <a:pt x="163" y="403"/>
                  </a:lnTo>
                  <a:lnTo>
                    <a:pt x="235" y="478"/>
                  </a:lnTo>
                  <a:lnTo>
                    <a:pt x="311" y="532"/>
                  </a:lnTo>
                  <a:lnTo>
                    <a:pt x="370" y="566"/>
                  </a:lnTo>
                  <a:lnTo>
                    <a:pt x="438" y="573"/>
                  </a:lnTo>
                  <a:lnTo>
                    <a:pt x="462" y="605"/>
                  </a:lnTo>
                  <a:lnTo>
                    <a:pt x="462" y="630"/>
                  </a:lnTo>
                  <a:lnTo>
                    <a:pt x="418" y="652"/>
                  </a:lnTo>
                  <a:lnTo>
                    <a:pt x="370" y="670"/>
                  </a:lnTo>
                  <a:lnTo>
                    <a:pt x="323" y="680"/>
                  </a:lnTo>
                  <a:lnTo>
                    <a:pt x="247" y="723"/>
                  </a:lnTo>
                  <a:lnTo>
                    <a:pt x="223" y="756"/>
                  </a:lnTo>
                  <a:lnTo>
                    <a:pt x="215" y="791"/>
                  </a:lnTo>
                  <a:lnTo>
                    <a:pt x="167" y="788"/>
                  </a:lnTo>
                  <a:lnTo>
                    <a:pt x="119" y="756"/>
                  </a:lnTo>
                  <a:lnTo>
                    <a:pt x="167" y="713"/>
                  </a:lnTo>
                  <a:lnTo>
                    <a:pt x="211" y="680"/>
                  </a:lnTo>
                  <a:lnTo>
                    <a:pt x="283" y="652"/>
                  </a:lnTo>
                  <a:lnTo>
                    <a:pt x="335" y="637"/>
                  </a:lnTo>
                  <a:lnTo>
                    <a:pt x="402" y="619"/>
                  </a:lnTo>
                  <a:lnTo>
                    <a:pt x="287" y="583"/>
                  </a:lnTo>
                  <a:lnTo>
                    <a:pt x="203" y="522"/>
                  </a:lnTo>
                  <a:lnTo>
                    <a:pt x="143" y="457"/>
                  </a:lnTo>
                  <a:lnTo>
                    <a:pt x="92" y="389"/>
                  </a:lnTo>
                  <a:lnTo>
                    <a:pt x="56" y="303"/>
                  </a:lnTo>
                  <a:lnTo>
                    <a:pt x="20" y="206"/>
                  </a:lnTo>
                  <a:lnTo>
                    <a:pt x="0" y="113"/>
                  </a:lnTo>
                  <a:lnTo>
                    <a:pt x="0" y="33"/>
                  </a:lnTo>
                  <a:lnTo>
                    <a:pt x="36" y="4"/>
                  </a:lnTo>
                  <a:lnTo>
                    <a:pt x="92" y="0"/>
                  </a:lnTo>
                  <a:lnTo>
                    <a:pt x="108" y="26"/>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580860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189 -0.00126 L 0.09275 -0.00126 C 0.13496 -0.00126 0.1874 0.0063 0.1874 0.01239 L 0.1874 0.02625 " pathEditMode="relative" rAng="0" ptsTypes="AAAA">
                                      <p:cBhvr>
                                        <p:cTn id="6" dur="2000" fill="hold"/>
                                        <p:tgtEl>
                                          <p:spTgt spid="4"/>
                                        </p:tgtEl>
                                        <p:attrNameLst>
                                          <p:attrName>ppt_x</p:attrName>
                                          <p:attrName>ppt_y</p:attrName>
                                        </p:attrNameLst>
                                      </p:cBhvr>
                                      <p:rCtr x="9465" y="13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grpSp>
        <p:nvGrpSpPr>
          <p:cNvPr id="32" name="Groupe 31"/>
          <p:cNvGrpSpPr/>
          <p:nvPr/>
        </p:nvGrpSpPr>
        <p:grpSpPr>
          <a:xfrm>
            <a:off x="5760392" y="6133276"/>
            <a:ext cx="3591467" cy="1137565"/>
            <a:chOff x="5760392" y="5969102"/>
            <a:chExt cx="3591467" cy="1137565"/>
          </a:xfrm>
        </p:grpSpPr>
        <p:sp>
          <p:nvSpPr>
            <p:cNvPr id="33" name="ZoneTexte 32"/>
            <p:cNvSpPr txBox="1"/>
            <p:nvPr/>
          </p:nvSpPr>
          <p:spPr>
            <a:xfrm>
              <a:off x="6119477" y="6499065"/>
              <a:ext cx="2873297" cy="607602"/>
            </a:xfrm>
            <a:prstGeom prst="rect">
              <a:avLst/>
            </a:prstGeom>
            <a:solidFill>
              <a:srgbClr val="FFFF00"/>
            </a:solidFill>
          </p:spPr>
          <p:txBody>
            <a:bodyPr wrap="square" rtlCol="0">
              <a:spAutoFit/>
            </a:bodyPr>
            <a:lstStyle/>
            <a:p>
              <a:pPr algn="ctr"/>
              <a:r>
                <a:rPr lang="fr-FR" dirty="0"/>
                <a:t>Cas 2</a:t>
              </a:r>
            </a:p>
            <a:p>
              <a:pPr algn="ctr"/>
              <a:r>
                <a:rPr lang="fr-FR" dirty="0"/>
                <a:t>autochtone</a:t>
              </a:r>
            </a:p>
          </p:txBody>
        </p:sp>
        <p:grpSp>
          <p:nvGrpSpPr>
            <p:cNvPr id="34" name="Groupe 33"/>
            <p:cNvGrpSpPr/>
            <p:nvPr/>
          </p:nvGrpSpPr>
          <p:grpSpPr>
            <a:xfrm>
              <a:off x="5760392" y="5969102"/>
              <a:ext cx="3591467" cy="481548"/>
              <a:chOff x="5760392" y="5969102"/>
              <a:chExt cx="3591467" cy="481548"/>
            </a:xfrm>
          </p:grpSpPr>
          <p:sp>
            <p:nvSpPr>
              <p:cNvPr id="35" name="Double flèche horizontale 34"/>
              <p:cNvSpPr/>
              <p:nvPr/>
            </p:nvSpPr>
            <p:spPr bwMode="auto">
              <a:xfrm>
                <a:off x="7551659" y="5969102"/>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sp>
            <p:nvSpPr>
              <p:cNvPr id="36" name="Double flèche horizontale 35"/>
              <p:cNvSpPr/>
              <p:nvPr/>
            </p:nvSpPr>
            <p:spPr bwMode="auto">
              <a:xfrm>
                <a:off x="5760392" y="5969102"/>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Incubation 5 j</a:t>
                </a:r>
              </a:p>
            </p:txBody>
          </p:sp>
        </p:grpSp>
      </p:grpSp>
      <p:sp>
        <p:nvSpPr>
          <p:cNvPr id="37" name="Rectangle 36"/>
          <p:cNvSpPr/>
          <p:nvPr/>
        </p:nvSpPr>
        <p:spPr>
          <a:xfrm>
            <a:off x="5852607" y="1341812"/>
            <a:ext cx="4187548" cy="1122871"/>
          </a:xfrm>
          <a:prstGeom prst="rect">
            <a:avLst/>
          </a:prstGeom>
        </p:spPr>
        <p:txBody>
          <a:bodyPr wrap="square">
            <a:spAutoFit/>
          </a:bodyPr>
          <a:lstStyle/>
          <a:p>
            <a:pPr algn="ctr">
              <a:spcBef>
                <a:spcPts val="0"/>
              </a:spcBef>
            </a:pPr>
            <a:r>
              <a:rPr lang="fr-FR" b="1" dirty="0">
                <a:solidFill>
                  <a:srgbClr val="FF0000"/>
                </a:solidFill>
              </a:rPr>
              <a:t>Moustique contaminant jusqu’à la fin de sa vie,</a:t>
            </a:r>
          </a:p>
          <a:p>
            <a:pPr algn="ctr">
              <a:spcBef>
                <a:spcPts val="0"/>
              </a:spcBef>
            </a:pPr>
            <a:r>
              <a:rPr lang="fr-FR" b="1" dirty="0"/>
              <a:t> ~ 30 jours  (15 jours à 2 mois)</a:t>
            </a:r>
          </a:p>
          <a:p>
            <a:endParaRPr lang="fr-FR" dirty="0"/>
          </a:p>
        </p:txBody>
      </p:sp>
      <p:grpSp>
        <p:nvGrpSpPr>
          <p:cNvPr id="38" name="Group 4"/>
          <p:cNvGrpSpPr>
            <a:grpSpLocks noChangeAspect="1"/>
          </p:cNvGrpSpPr>
          <p:nvPr/>
        </p:nvGrpSpPr>
        <p:grpSpPr bwMode="auto">
          <a:xfrm>
            <a:off x="5852607" y="3298458"/>
            <a:ext cx="1890725" cy="2524123"/>
            <a:chOff x="2321" y="1508"/>
            <a:chExt cx="1597" cy="2132"/>
          </a:xfrm>
        </p:grpSpPr>
        <p:sp>
          <p:nvSpPr>
            <p:cNvPr id="39" name="Freeform 5"/>
            <p:cNvSpPr>
              <a:spLocks/>
            </p:cNvSpPr>
            <p:nvPr/>
          </p:nvSpPr>
          <p:spPr bwMode="auto">
            <a:xfrm>
              <a:off x="2864" y="1508"/>
              <a:ext cx="564" cy="535"/>
            </a:xfrm>
            <a:custGeom>
              <a:avLst/>
              <a:gdLst>
                <a:gd name="T0" fmla="*/ 167 w 564"/>
                <a:gd name="T1" fmla="*/ 310 h 535"/>
                <a:gd name="T2" fmla="*/ 0 w 564"/>
                <a:gd name="T3" fmla="*/ 196 h 535"/>
                <a:gd name="T4" fmla="*/ 28 w 564"/>
                <a:gd name="T5" fmla="*/ 171 h 535"/>
                <a:gd name="T6" fmla="*/ 159 w 564"/>
                <a:gd name="T7" fmla="*/ 249 h 535"/>
                <a:gd name="T8" fmla="*/ 207 w 564"/>
                <a:gd name="T9" fmla="*/ 171 h 535"/>
                <a:gd name="T10" fmla="*/ 266 w 564"/>
                <a:gd name="T11" fmla="*/ 100 h 535"/>
                <a:gd name="T12" fmla="*/ 338 w 564"/>
                <a:gd name="T13" fmla="*/ 54 h 535"/>
                <a:gd name="T14" fmla="*/ 405 w 564"/>
                <a:gd name="T15" fmla="*/ 11 h 535"/>
                <a:gd name="T16" fmla="*/ 457 w 564"/>
                <a:gd name="T17" fmla="*/ 0 h 535"/>
                <a:gd name="T18" fmla="*/ 500 w 564"/>
                <a:gd name="T19" fmla="*/ 4 h 535"/>
                <a:gd name="T20" fmla="*/ 536 w 564"/>
                <a:gd name="T21" fmla="*/ 25 h 535"/>
                <a:gd name="T22" fmla="*/ 564 w 564"/>
                <a:gd name="T23" fmla="*/ 107 h 535"/>
                <a:gd name="T24" fmla="*/ 560 w 564"/>
                <a:gd name="T25" fmla="*/ 228 h 535"/>
                <a:gd name="T26" fmla="*/ 512 w 564"/>
                <a:gd name="T27" fmla="*/ 320 h 535"/>
                <a:gd name="T28" fmla="*/ 433 w 564"/>
                <a:gd name="T29" fmla="*/ 428 h 535"/>
                <a:gd name="T30" fmla="*/ 350 w 564"/>
                <a:gd name="T31" fmla="*/ 506 h 535"/>
                <a:gd name="T32" fmla="*/ 302 w 564"/>
                <a:gd name="T33" fmla="*/ 535 h 535"/>
                <a:gd name="T34" fmla="*/ 238 w 564"/>
                <a:gd name="T35" fmla="*/ 535 h 535"/>
                <a:gd name="T36" fmla="*/ 183 w 564"/>
                <a:gd name="T37" fmla="*/ 513 h 535"/>
                <a:gd name="T38" fmla="*/ 159 w 564"/>
                <a:gd name="T39" fmla="*/ 460 h 535"/>
                <a:gd name="T40" fmla="*/ 143 w 564"/>
                <a:gd name="T41" fmla="*/ 389 h 535"/>
                <a:gd name="T42" fmla="*/ 147 w 564"/>
                <a:gd name="T43" fmla="*/ 335 h 535"/>
                <a:gd name="T44" fmla="*/ 167 w 564"/>
                <a:gd name="T45" fmla="*/ 3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535">
                  <a:moveTo>
                    <a:pt x="167" y="310"/>
                  </a:moveTo>
                  <a:lnTo>
                    <a:pt x="0" y="196"/>
                  </a:lnTo>
                  <a:lnTo>
                    <a:pt x="28" y="171"/>
                  </a:lnTo>
                  <a:lnTo>
                    <a:pt x="159" y="249"/>
                  </a:lnTo>
                  <a:lnTo>
                    <a:pt x="207" y="171"/>
                  </a:lnTo>
                  <a:lnTo>
                    <a:pt x="266" y="100"/>
                  </a:lnTo>
                  <a:lnTo>
                    <a:pt x="338" y="54"/>
                  </a:lnTo>
                  <a:lnTo>
                    <a:pt x="405" y="11"/>
                  </a:lnTo>
                  <a:lnTo>
                    <a:pt x="457" y="0"/>
                  </a:lnTo>
                  <a:lnTo>
                    <a:pt x="500" y="4"/>
                  </a:lnTo>
                  <a:lnTo>
                    <a:pt x="536" y="25"/>
                  </a:lnTo>
                  <a:lnTo>
                    <a:pt x="564" y="107"/>
                  </a:lnTo>
                  <a:lnTo>
                    <a:pt x="560" y="228"/>
                  </a:lnTo>
                  <a:lnTo>
                    <a:pt x="512" y="320"/>
                  </a:lnTo>
                  <a:lnTo>
                    <a:pt x="433" y="428"/>
                  </a:lnTo>
                  <a:lnTo>
                    <a:pt x="350" y="506"/>
                  </a:lnTo>
                  <a:lnTo>
                    <a:pt x="302" y="535"/>
                  </a:lnTo>
                  <a:lnTo>
                    <a:pt x="238" y="535"/>
                  </a:lnTo>
                  <a:lnTo>
                    <a:pt x="183" y="513"/>
                  </a:lnTo>
                  <a:lnTo>
                    <a:pt x="159" y="460"/>
                  </a:lnTo>
                  <a:lnTo>
                    <a:pt x="143" y="389"/>
                  </a:lnTo>
                  <a:lnTo>
                    <a:pt x="147" y="335"/>
                  </a:lnTo>
                  <a:lnTo>
                    <a:pt x="167" y="3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9"/>
            <p:cNvSpPr>
              <a:spLocks/>
            </p:cNvSpPr>
            <p:nvPr/>
          </p:nvSpPr>
          <p:spPr bwMode="auto">
            <a:xfrm>
              <a:off x="2724" y="2092"/>
              <a:ext cx="435" cy="842"/>
            </a:xfrm>
            <a:custGeom>
              <a:avLst/>
              <a:gdLst>
                <a:gd name="T0" fmla="*/ 356 w 435"/>
                <a:gd name="T1" fmla="*/ 11 h 842"/>
                <a:gd name="T2" fmla="*/ 285 w 435"/>
                <a:gd name="T3" fmla="*/ 0 h 842"/>
                <a:gd name="T4" fmla="*/ 210 w 435"/>
                <a:gd name="T5" fmla="*/ 0 h 842"/>
                <a:gd name="T6" fmla="*/ 127 w 435"/>
                <a:gd name="T7" fmla="*/ 50 h 842"/>
                <a:gd name="T8" fmla="*/ 72 w 435"/>
                <a:gd name="T9" fmla="*/ 118 h 842"/>
                <a:gd name="T10" fmla="*/ 37 w 435"/>
                <a:gd name="T11" fmla="*/ 215 h 842"/>
                <a:gd name="T12" fmla="*/ 8 w 435"/>
                <a:gd name="T13" fmla="*/ 320 h 842"/>
                <a:gd name="T14" fmla="*/ 0 w 435"/>
                <a:gd name="T15" fmla="*/ 432 h 842"/>
                <a:gd name="T16" fmla="*/ 12 w 435"/>
                <a:gd name="T17" fmla="*/ 561 h 842"/>
                <a:gd name="T18" fmla="*/ 44 w 435"/>
                <a:gd name="T19" fmla="*/ 723 h 842"/>
                <a:gd name="T20" fmla="*/ 80 w 435"/>
                <a:gd name="T21" fmla="*/ 776 h 842"/>
                <a:gd name="T22" fmla="*/ 127 w 435"/>
                <a:gd name="T23" fmla="*/ 831 h 842"/>
                <a:gd name="T24" fmla="*/ 179 w 435"/>
                <a:gd name="T25" fmla="*/ 842 h 842"/>
                <a:gd name="T26" fmla="*/ 222 w 435"/>
                <a:gd name="T27" fmla="*/ 831 h 842"/>
                <a:gd name="T28" fmla="*/ 261 w 435"/>
                <a:gd name="T29" fmla="*/ 810 h 842"/>
                <a:gd name="T30" fmla="*/ 285 w 435"/>
                <a:gd name="T31" fmla="*/ 740 h 842"/>
                <a:gd name="T32" fmla="*/ 281 w 435"/>
                <a:gd name="T33" fmla="*/ 679 h 842"/>
                <a:gd name="T34" fmla="*/ 246 w 435"/>
                <a:gd name="T35" fmla="*/ 622 h 842"/>
                <a:gd name="T36" fmla="*/ 246 w 435"/>
                <a:gd name="T37" fmla="*/ 547 h 842"/>
                <a:gd name="T38" fmla="*/ 261 w 435"/>
                <a:gd name="T39" fmla="*/ 475 h 842"/>
                <a:gd name="T40" fmla="*/ 293 w 435"/>
                <a:gd name="T41" fmla="*/ 389 h 842"/>
                <a:gd name="T42" fmla="*/ 356 w 435"/>
                <a:gd name="T43" fmla="*/ 335 h 842"/>
                <a:gd name="T44" fmla="*/ 399 w 435"/>
                <a:gd name="T45" fmla="*/ 248 h 842"/>
                <a:gd name="T46" fmla="*/ 435 w 435"/>
                <a:gd name="T47" fmla="*/ 136 h 842"/>
                <a:gd name="T48" fmla="*/ 415 w 435"/>
                <a:gd name="T49" fmla="*/ 61 h 842"/>
                <a:gd name="T50" fmla="*/ 388 w 435"/>
                <a:gd name="T51" fmla="*/ 11 h 842"/>
                <a:gd name="T52" fmla="*/ 321 w 435"/>
                <a:gd name="T53" fmla="*/ 0 h 842"/>
                <a:gd name="T54" fmla="*/ 356 w 435"/>
                <a:gd name="T55" fmla="*/ 1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842">
                  <a:moveTo>
                    <a:pt x="356" y="11"/>
                  </a:moveTo>
                  <a:lnTo>
                    <a:pt x="285" y="0"/>
                  </a:lnTo>
                  <a:lnTo>
                    <a:pt x="210" y="0"/>
                  </a:lnTo>
                  <a:lnTo>
                    <a:pt x="127" y="50"/>
                  </a:lnTo>
                  <a:lnTo>
                    <a:pt x="72" y="118"/>
                  </a:lnTo>
                  <a:lnTo>
                    <a:pt x="37" y="215"/>
                  </a:lnTo>
                  <a:lnTo>
                    <a:pt x="8" y="320"/>
                  </a:lnTo>
                  <a:lnTo>
                    <a:pt x="0" y="432"/>
                  </a:lnTo>
                  <a:lnTo>
                    <a:pt x="12" y="561"/>
                  </a:lnTo>
                  <a:lnTo>
                    <a:pt x="44" y="723"/>
                  </a:lnTo>
                  <a:lnTo>
                    <a:pt x="80" y="776"/>
                  </a:lnTo>
                  <a:lnTo>
                    <a:pt x="127" y="831"/>
                  </a:lnTo>
                  <a:lnTo>
                    <a:pt x="179" y="842"/>
                  </a:lnTo>
                  <a:lnTo>
                    <a:pt x="222" y="831"/>
                  </a:lnTo>
                  <a:lnTo>
                    <a:pt x="261" y="810"/>
                  </a:lnTo>
                  <a:lnTo>
                    <a:pt x="285" y="740"/>
                  </a:lnTo>
                  <a:lnTo>
                    <a:pt x="281" y="679"/>
                  </a:lnTo>
                  <a:lnTo>
                    <a:pt x="246" y="622"/>
                  </a:lnTo>
                  <a:lnTo>
                    <a:pt x="246" y="547"/>
                  </a:lnTo>
                  <a:lnTo>
                    <a:pt x="261" y="475"/>
                  </a:lnTo>
                  <a:lnTo>
                    <a:pt x="293" y="389"/>
                  </a:lnTo>
                  <a:lnTo>
                    <a:pt x="356" y="335"/>
                  </a:lnTo>
                  <a:lnTo>
                    <a:pt x="399" y="248"/>
                  </a:lnTo>
                  <a:lnTo>
                    <a:pt x="435" y="136"/>
                  </a:lnTo>
                  <a:lnTo>
                    <a:pt x="415" y="61"/>
                  </a:lnTo>
                  <a:lnTo>
                    <a:pt x="388" y="11"/>
                  </a:lnTo>
                  <a:lnTo>
                    <a:pt x="321" y="0"/>
                  </a:lnTo>
                  <a:lnTo>
                    <a:pt x="356" y="11"/>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10"/>
            <p:cNvSpPr>
              <a:spLocks/>
            </p:cNvSpPr>
            <p:nvPr/>
          </p:nvSpPr>
          <p:spPr bwMode="auto">
            <a:xfrm>
              <a:off x="2321" y="1812"/>
              <a:ext cx="569" cy="351"/>
            </a:xfrm>
            <a:custGeom>
              <a:avLst/>
              <a:gdLst>
                <a:gd name="T0" fmla="*/ 569 w 569"/>
                <a:gd name="T1" fmla="*/ 308 h 351"/>
                <a:gd name="T2" fmla="*/ 449 w 569"/>
                <a:gd name="T3" fmla="*/ 297 h 351"/>
                <a:gd name="T4" fmla="*/ 352 w 569"/>
                <a:gd name="T5" fmla="*/ 265 h 351"/>
                <a:gd name="T6" fmla="*/ 276 w 569"/>
                <a:gd name="T7" fmla="*/ 222 h 351"/>
                <a:gd name="T8" fmla="*/ 228 w 569"/>
                <a:gd name="T9" fmla="*/ 183 h 351"/>
                <a:gd name="T10" fmla="*/ 204 w 569"/>
                <a:gd name="T11" fmla="*/ 105 h 351"/>
                <a:gd name="T12" fmla="*/ 204 w 569"/>
                <a:gd name="T13" fmla="*/ 7 h 351"/>
                <a:gd name="T14" fmla="*/ 180 w 569"/>
                <a:gd name="T15" fmla="*/ 0 h 351"/>
                <a:gd name="T16" fmla="*/ 168 w 569"/>
                <a:gd name="T17" fmla="*/ 87 h 351"/>
                <a:gd name="T18" fmla="*/ 172 w 569"/>
                <a:gd name="T19" fmla="*/ 137 h 351"/>
                <a:gd name="T20" fmla="*/ 184 w 569"/>
                <a:gd name="T21" fmla="*/ 183 h 351"/>
                <a:gd name="T22" fmla="*/ 124 w 569"/>
                <a:gd name="T23" fmla="*/ 130 h 351"/>
                <a:gd name="T24" fmla="*/ 76 w 569"/>
                <a:gd name="T25" fmla="*/ 64 h 351"/>
                <a:gd name="T26" fmla="*/ 64 w 569"/>
                <a:gd name="T27" fmla="*/ 87 h 351"/>
                <a:gd name="T28" fmla="*/ 96 w 569"/>
                <a:gd name="T29" fmla="*/ 140 h 351"/>
                <a:gd name="T30" fmla="*/ 156 w 569"/>
                <a:gd name="T31" fmla="*/ 212 h 351"/>
                <a:gd name="T32" fmla="*/ 48 w 569"/>
                <a:gd name="T33" fmla="*/ 205 h 351"/>
                <a:gd name="T34" fmla="*/ 0 w 569"/>
                <a:gd name="T35" fmla="*/ 212 h 351"/>
                <a:gd name="T36" fmla="*/ 12 w 569"/>
                <a:gd name="T37" fmla="*/ 237 h 351"/>
                <a:gd name="T38" fmla="*/ 100 w 569"/>
                <a:gd name="T39" fmla="*/ 244 h 351"/>
                <a:gd name="T40" fmla="*/ 172 w 569"/>
                <a:gd name="T41" fmla="*/ 247 h 351"/>
                <a:gd name="T42" fmla="*/ 88 w 569"/>
                <a:gd name="T43" fmla="*/ 276 h 351"/>
                <a:gd name="T44" fmla="*/ 24 w 569"/>
                <a:gd name="T45" fmla="*/ 312 h 351"/>
                <a:gd name="T46" fmla="*/ 16 w 569"/>
                <a:gd name="T47" fmla="*/ 333 h 351"/>
                <a:gd name="T48" fmla="*/ 36 w 569"/>
                <a:gd name="T49" fmla="*/ 351 h 351"/>
                <a:gd name="T50" fmla="*/ 76 w 569"/>
                <a:gd name="T51" fmla="*/ 319 h 351"/>
                <a:gd name="T52" fmla="*/ 136 w 569"/>
                <a:gd name="T53" fmla="*/ 297 h 351"/>
                <a:gd name="T54" fmla="*/ 216 w 569"/>
                <a:gd name="T55" fmla="*/ 265 h 351"/>
                <a:gd name="T56" fmla="*/ 256 w 569"/>
                <a:gd name="T57" fmla="*/ 269 h 351"/>
                <a:gd name="T58" fmla="*/ 348 w 569"/>
                <a:gd name="T59" fmla="*/ 301 h 351"/>
                <a:gd name="T60" fmla="*/ 420 w 569"/>
                <a:gd name="T61" fmla="*/ 333 h 351"/>
                <a:gd name="T62" fmla="*/ 565 w 569"/>
                <a:gd name="T63" fmla="*/ 351 h 351"/>
                <a:gd name="T64" fmla="*/ 569 w 569"/>
                <a:gd name="T65" fmla="*/ 30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9" h="351">
                  <a:moveTo>
                    <a:pt x="569" y="308"/>
                  </a:moveTo>
                  <a:lnTo>
                    <a:pt x="449" y="297"/>
                  </a:lnTo>
                  <a:lnTo>
                    <a:pt x="352" y="265"/>
                  </a:lnTo>
                  <a:lnTo>
                    <a:pt x="276" y="222"/>
                  </a:lnTo>
                  <a:lnTo>
                    <a:pt x="228" y="183"/>
                  </a:lnTo>
                  <a:lnTo>
                    <a:pt x="204" y="105"/>
                  </a:lnTo>
                  <a:lnTo>
                    <a:pt x="204" y="7"/>
                  </a:lnTo>
                  <a:lnTo>
                    <a:pt x="180" y="0"/>
                  </a:lnTo>
                  <a:lnTo>
                    <a:pt x="168" y="87"/>
                  </a:lnTo>
                  <a:lnTo>
                    <a:pt x="172" y="137"/>
                  </a:lnTo>
                  <a:lnTo>
                    <a:pt x="184" y="183"/>
                  </a:lnTo>
                  <a:lnTo>
                    <a:pt x="124" y="130"/>
                  </a:lnTo>
                  <a:lnTo>
                    <a:pt x="76" y="64"/>
                  </a:lnTo>
                  <a:lnTo>
                    <a:pt x="64" y="87"/>
                  </a:lnTo>
                  <a:lnTo>
                    <a:pt x="96" y="140"/>
                  </a:lnTo>
                  <a:lnTo>
                    <a:pt x="156" y="212"/>
                  </a:lnTo>
                  <a:lnTo>
                    <a:pt x="48" y="205"/>
                  </a:lnTo>
                  <a:lnTo>
                    <a:pt x="0" y="212"/>
                  </a:lnTo>
                  <a:lnTo>
                    <a:pt x="12" y="237"/>
                  </a:lnTo>
                  <a:lnTo>
                    <a:pt x="100" y="244"/>
                  </a:lnTo>
                  <a:lnTo>
                    <a:pt x="172" y="247"/>
                  </a:lnTo>
                  <a:lnTo>
                    <a:pt x="88" y="276"/>
                  </a:lnTo>
                  <a:lnTo>
                    <a:pt x="24" y="312"/>
                  </a:lnTo>
                  <a:lnTo>
                    <a:pt x="16" y="333"/>
                  </a:lnTo>
                  <a:lnTo>
                    <a:pt x="36" y="351"/>
                  </a:lnTo>
                  <a:lnTo>
                    <a:pt x="76" y="319"/>
                  </a:lnTo>
                  <a:lnTo>
                    <a:pt x="136" y="297"/>
                  </a:lnTo>
                  <a:lnTo>
                    <a:pt x="216" y="265"/>
                  </a:lnTo>
                  <a:lnTo>
                    <a:pt x="256" y="269"/>
                  </a:lnTo>
                  <a:lnTo>
                    <a:pt x="348" y="301"/>
                  </a:lnTo>
                  <a:lnTo>
                    <a:pt x="420" y="333"/>
                  </a:lnTo>
                  <a:lnTo>
                    <a:pt x="565" y="351"/>
                  </a:lnTo>
                  <a:lnTo>
                    <a:pt x="569" y="308"/>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11"/>
            <p:cNvSpPr>
              <a:spLocks/>
            </p:cNvSpPr>
            <p:nvPr/>
          </p:nvSpPr>
          <p:spPr bwMode="auto">
            <a:xfrm>
              <a:off x="3116" y="2165"/>
              <a:ext cx="802" cy="393"/>
            </a:xfrm>
            <a:custGeom>
              <a:avLst/>
              <a:gdLst>
                <a:gd name="T0" fmla="*/ 24 w 802"/>
                <a:gd name="T1" fmla="*/ 0 h 393"/>
                <a:gd name="T2" fmla="*/ 152 w 802"/>
                <a:gd name="T3" fmla="*/ 86 h 393"/>
                <a:gd name="T4" fmla="*/ 260 w 802"/>
                <a:gd name="T5" fmla="*/ 154 h 393"/>
                <a:gd name="T6" fmla="*/ 380 w 802"/>
                <a:gd name="T7" fmla="*/ 183 h 393"/>
                <a:gd name="T8" fmla="*/ 517 w 802"/>
                <a:gd name="T9" fmla="*/ 205 h 393"/>
                <a:gd name="T10" fmla="*/ 709 w 802"/>
                <a:gd name="T11" fmla="*/ 154 h 393"/>
                <a:gd name="T12" fmla="*/ 765 w 802"/>
                <a:gd name="T13" fmla="*/ 118 h 393"/>
                <a:gd name="T14" fmla="*/ 777 w 802"/>
                <a:gd name="T15" fmla="*/ 144 h 393"/>
                <a:gd name="T16" fmla="*/ 685 w 802"/>
                <a:gd name="T17" fmla="*/ 194 h 393"/>
                <a:gd name="T18" fmla="*/ 633 w 802"/>
                <a:gd name="T19" fmla="*/ 208 h 393"/>
                <a:gd name="T20" fmla="*/ 741 w 802"/>
                <a:gd name="T21" fmla="*/ 217 h 393"/>
                <a:gd name="T22" fmla="*/ 802 w 802"/>
                <a:gd name="T23" fmla="*/ 217 h 393"/>
                <a:gd name="T24" fmla="*/ 802 w 802"/>
                <a:gd name="T25" fmla="*/ 242 h 393"/>
                <a:gd name="T26" fmla="*/ 693 w 802"/>
                <a:gd name="T27" fmla="*/ 249 h 393"/>
                <a:gd name="T28" fmla="*/ 621 w 802"/>
                <a:gd name="T29" fmla="*/ 242 h 393"/>
                <a:gd name="T30" fmla="*/ 697 w 802"/>
                <a:gd name="T31" fmla="*/ 292 h 393"/>
                <a:gd name="T32" fmla="*/ 745 w 802"/>
                <a:gd name="T33" fmla="*/ 306 h 393"/>
                <a:gd name="T34" fmla="*/ 709 w 802"/>
                <a:gd name="T35" fmla="*/ 339 h 393"/>
                <a:gd name="T36" fmla="*/ 637 w 802"/>
                <a:gd name="T37" fmla="*/ 296 h 393"/>
                <a:gd name="T38" fmla="*/ 577 w 802"/>
                <a:gd name="T39" fmla="*/ 260 h 393"/>
                <a:gd name="T40" fmla="*/ 601 w 802"/>
                <a:gd name="T41" fmla="*/ 335 h 393"/>
                <a:gd name="T42" fmla="*/ 669 w 802"/>
                <a:gd name="T43" fmla="*/ 382 h 393"/>
                <a:gd name="T44" fmla="*/ 649 w 802"/>
                <a:gd name="T45" fmla="*/ 393 h 393"/>
                <a:gd name="T46" fmla="*/ 573 w 802"/>
                <a:gd name="T47" fmla="*/ 357 h 393"/>
                <a:gd name="T48" fmla="*/ 525 w 802"/>
                <a:gd name="T49" fmla="*/ 285 h 393"/>
                <a:gd name="T50" fmla="*/ 501 w 802"/>
                <a:gd name="T51" fmla="*/ 253 h 393"/>
                <a:gd name="T52" fmla="*/ 380 w 802"/>
                <a:gd name="T53" fmla="*/ 242 h 393"/>
                <a:gd name="T54" fmla="*/ 228 w 802"/>
                <a:gd name="T55" fmla="*/ 205 h 393"/>
                <a:gd name="T56" fmla="*/ 104 w 802"/>
                <a:gd name="T57" fmla="*/ 122 h 393"/>
                <a:gd name="T58" fmla="*/ 24 w 802"/>
                <a:gd name="T59" fmla="*/ 57 h 393"/>
                <a:gd name="T60" fmla="*/ 0 w 802"/>
                <a:gd name="T61" fmla="*/ 36 h 393"/>
                <a:gd name="T62" fmla="*/ 24 w 802"/>
                <a:gd name="T6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2" h="393">
                  <a:moveTo>
                    <a:pt x="24" y="0"/>
                  </a:moveTo>
                  <a:lnTo>
                    <a:pt x="152" y="86"/>
                  </a:lnTo>
                  <a:lnTo>
                    <a:pt x="260" y="154"/>
                  </a:lnTo>
                  <a:lnTo>
                    <a:pt x="380" y="183"/>
                  </a:lnTo>
                  <a:lnTo>
                    <a:pt x="517" y="205"/>
                  </a:lnTo>
                  <a:lnTo>
                    <a:pt x="709" y="154"/>
                  </a:lnTo>
                  <a:lnTo>
                    <a:pt x="765" y="118"/>
                  </a:lnTo>
                  <a:lnTo>
                    <a:pt x="777" y="144"/>
                  </a:lnTo>
                  <a:lnTo>
                    <a:pt x="685" y="194"/>
                  </a:lnTo>
                  <a:lnTo>
                    <a:pt x="633" y="208"/>
                  </a:lnTo>
                  <a:lnTo>
                    <a:pt x="741" y="217"/>
                  </a:lnTo>
                  <a:lnTo>
                    <a:pt x="802" y="217"/>
                  </a:lnTo>
                  <a:lnTo>
                    <a:pt x="802" y="242"/>
                  </a:lnTo>
                  <a:lnTo>
                    <a:pt x="693" y="249"/>
                  </a:lnTo>
                  <a:lnTo>
                    <a:pt x="621" y="242"/>
                  </a:lnTo>
                  <a:lnTo>
                    <a:pt x="697" y="292"/>
                  </a:lnTo>
                  <a:lnTo>
                    <a:pt x="745" y="306"/>
                  </a:lnTo>
                  <a:lnTo>
                    <a:pt x="709" y="339"/>
                  </a:lnTo>
                  <a:lnTo>
                    <a:pt x="637" y="296"/>
                  </a:lnTo>
                  <a:lnTo>
                    <a:pt x="577" y="260"/>
                  </a:lnTo>
                  <a:lnTo>
                    <a:pt x="601" y="335"/>
                  </a:lnTo>
                  <a:lnTo>
                    <a:pt x="669" y="382"/>
                  </a:lnTo>
                  <a:lnTo>
                    <a:pt x="649" y="393"/>
                  </a:lnTo>
                  <a:lnTo>
                    <a:pt x="573" y="357"/>
                  </a:lnTo>
                  <a:lnTo>
                    <a:pt x="525" y="285"/>
                  </a:lnTo>
                  <a:lnTo>
                    <a:pt x="501" y="253"/>
                  </a:lnTo>
                  <a:lnTo>
                    <a:pt x="380" y="242"/>
                  </a:lnTo>
                  <a:lnTo>
                    <a:pt x="228" y="205"/>
                  </a:lnTo>
                  <a:lnTo>
                    <a:pt x="104" y="122"/>
                  </a:lnTo>
                  <a:lnTo>
                    <a:pt x="24" y="57"/>
                  </a:lnTo>
                  <a:lnTo>
                    <a:pt x="0" y="36"/>
                  </a:lnTo>
                  <a:lnTo>
                    <a:pt x="24" y="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12"/>
            <p:cNvSpPr>
              <a:spLocks/>
            </p:cNvSpPr>
            <p:nvPr/>
          </p:nvSpPr>
          <p:spPr bwMode="auto">
            <a:xfrm>
              <a:off x="2446" y="2828"/>
              <a:ext cx="429" cy="619"/>
            </a:xfrm>
            <a:custGeom>
              <a:avLst/>
              <a:gdLst>
                <a:gd name="T0" fmla="*/ 357 w 429"/>
                <a:gd name="T1" fmla="*/ 10 h 619"/>
                <a:gd name="T2" fmla="*/ 276 w 429"/>
                <a:gd name="T3" fmla="*/ 97 h 619"/>
                <a:gd name="T4" fmla="*/ 216 w 429"/>
                <a:gd name="T5" fmla="*/ 166 h 619"/>
                <a:gd name="T6" fmla="*/ 200 w 429"/>
                <a:gd name="T7" fmla="*/ 226 h 619"/>
                <a:gd name="T8" fmla="*/ 204 w 429"/>
                <a:gd name="T9" fmla="*/ 284 h 619"/>
                <a:gd name="T10" fmla="*/ 236 w 429"/>
                <a:gd name="T11" fmla="*/ 348 h 619"/>
                <a:gd name="T12" fmla="*/ 288 w 429"/>
                <a:gd name="T13" fmla="*/ 424 h 619"/>
                <a:gd name="T14" fmla="*/ 333 w 429"/>
                <a:gd name="T15" fmla="*/ 485 h 619"/>
                <a:gd name="T16" fmla="*/ 345 w 429"/>
                <a:gd name="T17" fmla="*/ 531 h 619"/>
                <a:gd name="T18" fmla="*/ 272 w 429"/>
                <a:gd name="T19" fmla="*/ 517 h 619"/>
                <a:gd name="T20" fmla="*/ 164 w 429"/>
                <a:gd name="T21" fmla="*/ 510 h 619"/>
                <a:gd name="T22" fmla="*/ 60 w 429"/>
                <a:gd name="T23" fmla="*/ 531 h 619"/>
                <a:gd name="T24" fmla="*/ 0 w 429"/>
                <a:gd name="T25" fmla="*/ 565 h 619"/>
                <a:gd name="T26" fmla="*/ 24 w 429"/>
                <a:gd name="T27" fmla="*/ 604 h 619"/>
                <a:gd name="T28" fmla="*/ 80 w 429"/>
                <a:gd name="T29" fmla="*/ 619 h 619"/>
                <a:gd name="T30" fmla="*/ 120 w 429"/>
                <a:gd name="T31" fmla="*/ 583 h 619"/>
                <a:gd name="T32" fmla="*/ 176 w 429"/>
                <a:gd name="T33" fmla="*/ 560 h 619"/>
                <a:gd name="T34" fmla="*/ 240 w 429"/>
                <a:gd name="T35" fmla="*/ 560 h 619"/>
                <a:gd name="T36" fmla="*/ 321 w 429"/>
                <a:gd name="T37" fmla="*/ 575 h 619"/>
                <a:gd name="T38" fmla="*/ 361 w 429"/>
                <a:gd name="T39" fmla="*/ 604 h 619"/>
                <a:gd name="T40" fmla="*/ 409 w 429"/>
                <a:gd name="T41" fmla="*/ 604 h 619"/>
                <a:gd name="T42" fmla="*/ 429 w 429"/>
                <a:gd name="T43" fmla="*/ 575 h 619"/>
                <a:gd name="T44" fmla="*/ 429 w 429"/>
                <a:gd name="T45" fmla="*/ 542 h 619"/>
                <a:gd name="T46" fmla="*/ 393 w 429"/>
                <a:gd name="T47" fmla="*/ 506 h 619"/>
                <a:gd name="T48" fmla="*/ 345 w 429"/>
                <a:gd name="T49" fmla="*/ 435 h 619"/>
                <a:gd name="T50" fmla="*/ 296 w 429"/>
                <a:gd name="T51" fmla="*/ 366 h 619"/>
                <a:gd name="T52" fmla="*/ 252 w 429"/>
                <a:gd name="T53" fmla="*/ 291 h 619"/>
                <a:gd name="T54" fmla="*/ 252 w 429"/>
                <a:gd name="T55" fmla="*/ 216 h 619"/>
                <a:gd name="T56" fmla="*/ 276 w 429"/>
                <a:gd name="T57" fmla="*/ 173 h 619"/>
                <a:gd name="T58" fmla="*/ 337 w 429"/>
                <a:gd name="T59" fmla="*/ 119 h 619"/>
                <a:gd name="T60" fmla="*/ 385 w 429"/>
                <a:gd name="T61" fmla="*/ 79 h 619"/>
                <a:gd name="T62" fmla="*/ 421 w 429"/>
                <a:gd name="T63" fmla="*/ 43 h 619"/>
                <a:gd name="T64" fmla="*/ 381 w 429"/>
                <a:gd name="T65" fmla="*/ 0 h 619"/>
                <a:gd name="T66" fmla="*/ 357 w 429"/>
                <a:gd name="T67" fmla="*/ 1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619">
                  <a:moveTo>
                    <a:pt x="357" y="10"/>
                  </a:moveTo>
                  <a:lnTo>
                    <a:pt x="276" y="97"/>
                  </a:lnTo>
                  <a:lnTo>
                    <a:pt x="216" y="166"/>
                  </a:lnTo>
                  <a:lnTo>
                    <a:pt x="200" y="226"/>
                  </a:lnTo>
                  <a:lnTo>
                    <a:pt x="204" y="284"/>
                  </a:lnTo>
                  <a:lnTo>
                    <a:pt x="236" y="348"/>
                  </a:lnTo>
                  <a:lnTo>
                    <a:pt x="288" y="424"/>
                  </a:lnTo>
                  <a:lnTo>
                    <a:pt x="333" y="485"/>
                  </a:lnTo>
                  <a:lnTo>
                    <a:pt x="345" y="531"/>
                  </a:lnTo>
                  <a:lnTo>
                    <a:pt x="272" y="517"/>
                  </a:lnTo>
                  <a:lnTo>
                    <a:pt x="164" y="510"/>
                  </a:lnTo>
                  <a:lnTo>
                    <a:pt x="60" y="531"/>
                  </a:lnTo>
                  <a:lnTo>
                    <a:pt x="0" y="565"/>
                  </a:lnTo>
                  <a:lnTo>
                    <a:pt x="24" y="604"/>
                  </a:lnTo>
                  <a:lnTo>
                    <a:pt x="80" y="619"/>
                  </a:lnTo>
                  <a:lnTo>
                    <a:pt x="120" y="583"/>
                  </a:lnTo>
                  <a:lnTo>
                    <a:pt x="176" y="560"/>
                  </a:lnTo>
                  <a:lnTo>
                    <a:pt x="240" y="560"/>
                  </a:lnTo>
                  <a:lnTo>
                    <a:pt x="321" y="575"/>
                  </a:lnTo>
                  <a:lnTo>
                    <a:pt x="361" y="604"/>
                  </a:lnTo>
                  <a:lnTo>
                    <a:pt x="409" y="604"/>
                  </a:lnTo>
                  <a:lnTo>
                    <a:pt x="429" y="575"/>
                  </a:lnTo>
                  <a:lnTo>
                    <a:pt x="429" y="542"/>
                  </a:lnTo>
                  <a:lnTo>
                    <a:pt x="393" y="506"/>
                  </a:lnTo>
                  <a:lnTo>
                    <a:pt x="345" y="435"/>
                  </a:lnTo>
                  <a:lnTo>
                    <a:pt x="296" y="366"/>
                  </a:lnTo>
                  <a:lnTo>
                    <a:pt x="252" y="291"/>
                  </a:lnTo>
                  <a:lnTo>
                    <a:pt x="252" y="216"/>
                  </a:lnTo>
                  <a:lnTo>
                    <a:pt x="276" y="173"/>
                  </a:lnTo>
                  <a:lnTo>
                    <a:pt x="337" y="119"/>
                  </a:lnTo>
                  <a:lnTo>
                    <a:pt x="385" y="79"/>
                  </a:lnTo>
                  <a:lnTo>
                    <a:pt x="421" y="43"/>
                  </a:lnTo>
                  <a:lnTo>
                    <a:pt x="381" y="0"/>
                  </a:lnTo>
                  <a:lnTo>
                    <a:pt x="357" y="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13"/>
            <p:cNvSpPr>
              <a:spLocks/>
            </p:cNvSpPr>
            <p:nvPr/>
          </p:nvSpPr>
          <p:spPr bwMode="auto">
            <a:xfrm>
              <a:off x="2877" y="2849"/>
              <a:ext cx="462" cy="791"/>
            </a:xfrm>
            <a:custGeom>
              <a:avLst/>
              <a:gdLst>
                <a:gd name="T0" fmla="*/ 108 w 462"/>
                <a:gd name="T1" fmla="*/ 26 h 791"/>
                <a:gd name="T2" fmla="*/ 96 w 462"/>
                <a:gd name="T3" fmla="*/ 156 h 791"/>
                <a:gd name="T4" fmla="*/ 96 w 462"/>
                <a:gd name="T5" fmla="*/ 242 h 791"/>
                <a:gd name="T6" fmla="*/ 116 w 462"/>
                <a:gd name="T7" fmla="*/ 328 h 791"/>
                <a:gd name="T8" fmla="*/ 163 w 462"/>
                <a:gd name="T9" fmla="*/ 403 h 791"/>
                <a:gd name="T10" fmla="*/ 235 w 462"/>
                <a:gd name="T11" fmla="*/ 478 h 791"/>
                <a:gd name="T12" fmla="*/ 311 w 462"/>
                <a:gd name="T13" fmla="*/ 532 h 791"/>
                <a:gd name="T14" fmla="*/ 370 w 462"/>
                <a:gd name="T15" fmla="*/ 566 h 791"/>
                <a:gd name="T16" fmla="*/ 438 w 462"/>
                <a:gd name="T17" fmla="*/ 573 h 791"/>
                <a:gd name="T18" fmla="*/ 462 w 462"/>
                <a:gd name="T19" fmla="*/ 605 h 791"/>
                <a:gd name="T20" fmla="*/ 462 w 462"/>
                <a:gd name="T21" fmla="*/ 630 h 791"/>
                <a:gd name="T22" fmla="*/ 418 w 462"/>
                <a:gd name="T23" fmla="*/ 652 h 791"/>
                <a:gd name="T24" fmla="*/ 370 w 462"/>
                <a:gd name="T25" fmla="*/ 670 h 791"/>
                <a:gd name="T26" fmla="*/ 323 w 462"/>
                <a:gd name="T27" fmla="*/ 680 h 791"/>
                <a:gd name="T28" fmla="*/ 247 w 462"/>
                <a:gd name="T29" fmla="*/ 723 h 791"/>
                <a:gd name="T30" fmla="*/ 223 w 462"/>
                <a:gd name="T31" fmla="*/ 756 h 791"/>
                <a:gd name="T32" fmla="*/ 215 w 462"/>
                <a:gd name="T33" fmla="*/ 791 h 791"/>
                <a:gd name="T34" fmla="*/ 167 w 462"/>
                <a:gd name="T35" fmla="*/ 788 h 791"/>
                <a:gd name="T36" fmla="*/ 119 w 462"/>
                <a:gd name="T37" fmla="*/ 756 h 791"/>
                <a:gd name="T38" fmla="*/ 167 w 462"/>
                <a:gd name="T39" fmla="*/ 713 h 791"/>
                <a:gd name="T40" fmla="*/ 211 w 462"/>
                <a:gd name="T41" fmla="*/ 680 h 791"/>
                <a:gd name="T42" fmla="*/ 283 w 462"/>
                <a:gd name="T43" fmla="*/ 652 h 791"/>
                <a:gd name="T44" fmla="*/ 335 w 462"/>
                <a:gd name="T45" fmla="*/ 637 h 791"/>
                <a:gd name="T46" fmla="*/ 402 w 462"/>
                <a:gd name="T47" fmla="*/ 619 h 791"/>
                <a:gd name="T48" fmla="*/ 287 w 462"/>
                <a:gd name="T49" fmla="*/ 583 h 791"/>
                <a:gd name="T50" fmla="*/ 203 w 462"/>
                <a:gd name="T51" fmla="*/ 522 h 791"/>
                <a:gd name="T52" fmla="*/ 143 w 462"/>
                <a:gd name="T53" fmla="*/ 457 h 791"/>
                <a:gd name="T54" fmla="*/ 92 w 462"/>
                <a:gd name="T55" fmla="*/ 389 h 791"/>
                <a:gd name="T56" fmla="*/ 56 w 462"/>
                <a:gd name="T57" fmla="*/ 303 h 791"/>
                <a:gd name="T58" fmla="*/ 20 w 462"/>
                <a:gd name="T59" fmla="*/ 206 h 791"/>
                <a:gd name="T60" fmla="*/ 0 w 462"/>
                <a:gd name="T61" fmla="*/ 113 h 791"/>
                <a:gd name="T62" fmla="*/ 0 w 462"/>
                <a:gd name="T63" fmla="*/ 33 h 791"/>
                <a:gd name="T64" fmla="*/ 36 w 462"/>
                <a:gd name="T65" fmla="*/ 4 h 791"/>
                <a:gd name="T66" fmla="*/ 92 w 462"/>
                <a:gd name="T67" fmla="*/ 0 h 791"/>
                <a:gd name="T68" fmla="*/ 108 w 462"/>
                <a:gd name="T69" fmla="*/ 26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2" h="791">
                  <a:moveTo>
                    <a:pt x="108" y="26"/>
                  </a:moveTo>
                  <a:lnTo>
                    <a:pt x="96" y="156"/>
                  </a:lnTo>
                  <a:lnTo>
                    <a:pt x="96" y="242"/>
                  </a:lnTo>
                  <a:lnTo>
                    <a:pt x="116" y="328"/>
                  </a:lnTo>
                  <a:lnTo>
                    <a:pt x="163" y="403"/>
                  </a:lnTo>
                  <a:lnTo>
                    <a:pt x="235" y="478"/>
                  </a:lnTo>
                  <a:lnTo>
                    <a:pt x="311" y="532"/>
                  </a:lnTo>
                  <a:lnTo>
                    <a:pt x="370" y="566"/>
                  </a:lnTo>
                  <a:lnTo>
                    <a:pt x="438" y="573"/>
                  </a:lnTo>
                  <a:lnTo>
                    <a:pt x="462" y="605"/>
                  </a:lnTo>
                  <a:lnTo>
                    <a:pt x="462" y="630"/>
                  </a:lnTo>
                  <a:lnTo>
                    <a:pt x="418" y="652"/>
                  </a:lnTo>
                  <a:lnTo>
                    <a:pt x="370" y="670"/>
                  </a:lnTo>
                  <a:lnTo>
                    <a:pt x="323" y="680"/>
                  </a:lnTo>
                  <a:lnTo>
                    <a:pt x="247" y="723"/>
                  </a:lnTo>
                  <a:lnTo>
                    <a:pt x="223" y="756"/>
                  </a:lnTo>
                  <a:lnTo>
                    <a:pt x="215" y="791"/>
                  </a:lnTo>
                  <a:lnTo>
                    <a:pt x="167" y="788"/>
                  </a:lnTo>
                  <a:lnTo>
                    <a:pt x="119" y="756"/>
                  </a:lnTo>
                  <a:lnTo>
                    <a:pt x="167" y="713"/>
                  </a:lnTo>
                  <a:lnTo>
                    <a:pt x="211" y="680"/>
                  </a:lnTo>
                  <a:lnTo>
                    <a:pt x="283" y="652"/>
                  </a:lnTo>
                  <a:lnTo>
                    <a:pt x="335" y="637"/>
                  </a:lnTo>
                  <a:lnTo>
                    <a:pt x="402" y="619"/>
                  </a:lnTo>
                  <a:lnTo>
                    <a:pt x="287" y="583"/>
                  </a:lnTo>
                  <a:lnTo>
                    <a:pt x="203" y="522"/>
                  </a:lnTo>
                  <a:lnTo>
                    <a:pt x="143" y="457"/>
                  </a:lnTo>
                  <a:lnTo>
                    <a:pt x="92" y="389"/>
                  </a:lnTo>
                  <a:lnTo>
                    <a:pt x="56" y="303"/>
                  </a:lnTo>
                  <a:lnTo>
                    <a:pt x="20" y="206"/>
                  </a:lnTo>
                  <a:lnTo>
                    <a:pt x="0" y="113"/>
                  </a:lnTo>
                  <a:lnTo>
                    <a:pt x="0" y="33"/>
                  </a:lnTo>
                  <a:lnTo>
                    <a:pt x="36" y="4"/>
                  </a:lnTo>
                  <a:lnTo>
                    <a:pt x="92" y="0"/>
                  </a:lnTo>
                  <a:lnTo>
                    <a:pt x="108" y="26"/>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45" name="Group 31"/>
          <p:cNvGrpSpPr>
            <a:grpSpLocks noChangeAspect="1"/>
          </p:cNvGrpSpPr>
          <p:nvPr/>
        </p:nvGrpSpPr>
        <p:grpSpPr bwMode="auto">
          <a:xfrm>
            <a:off x="8207765" y="3491805"/>
            <a:ext cx="1045698" cy="2188042"/>
            <a:chOff x="2634" y="1249"/>
            <a:chExt cx="1082" cy="2264"/>
          </a:xfrm>
        </p:grpSpPr>
        <p:sp>
          <p:nvSpPr>
            <p:cNvPr id="46" name="AutoShape 30"/>
            <p:cNvSpPr>
              <a:spLocks noChangeAspect="1" noChangeArrowheads="1" noTextEdit="1"/>
            </p:cNvSpPr>
            <p:nvPr/>
          </p:nvSpPr>
          <p:spPr bwMode="auto">
            <a:xfrm>
              <a:off x="2634" y="1249"/>
              <a:ext cx="1082" cy="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32"/>
            <p:cNvSpPr>
              <a:spLocks/>
            </p:cNvSpPr>
            <p:nvPr/>
          </p:nvSpPr>
          <p:spPr bwMode="auto">
            <a:xfrm>
              <a:off x="2671" y="1249"/>
              <a:ext cx="518" cy="1134"/>
            </a:xfrm>
            <a:custGeom>
              <a:avLst/>
              <a:gdLst>
                <a:gd name="T0" fmla="*/ 484 w 518"/>
                <a:gd name="T1" fmla="*/ 58 h 1134"/>
                <a:gd name="T2" fmla="*/ 431 w 518"/>
                <a:gd name="T3" fmla="*/ 21 h 1134"/>
                <a:gd name="T4" fmla="*/ 317 w 518"/>
                <a:gd name="T5" fmla="*/ 0 h 1134"/>
                <a:gd name="T6" fmla="*/ 204 w 518"/>
                <a:gd name="T7" fmla="*/ 25 h 1134"/>
                <a:gd name="T8" fmla="*/ 113 w 518"/>
                <a:gd name="T9" fmla="*/ 113 h 1134"/>
                <a:gd name="T10" fmla="*/ 53 w 518"/>
                <a:gd name="T11" fmla="*/ 225 h 1134"/>
                <a:gd name="T12" fmla="*/ 23 w 518"/>
                <a:gd name="T13" fmla="*/ 384 h 1134"/>
                <a:gd name="T14" fmla="*/ 0 w 518"/>
                <a:gd name="T15" fmla="*/ 613 h 1134"/>
                <a:gd name="T16" fmla="*/ 7 w 518"/>
                <a:gd name="T17" fmla="*/ 846 h 1134"/>
                <a:gd name="T18" fmla="*/ 30 w 518"/>
                <a:gd name="T19" fmla="*/ 971 h 1134"/>
                <a:gd name="T20" fmla="*/ 68 w 518"/>
                <a:gd name="T21" fmla="*/ 1071 h 1134"/>
                <a:gd name="T22" fmla="*/ 121 w 518"/>
                <a:gd name="T23" fmla="*/ 1134 h 1134"/>
                <a:gd name="T24" fmla="*/ 215 w 518"/>
                <a:gd name="T25" fmla="*/ 1134 h 1134"/>
                <a:gd name="T26" fmla="*/ 329 w 518"/>
                <a:gd name="T27" fmla="*/ 1101 h 1134"/>
                <a:gd name="T28" fmla="*/ 382 w 518"/>
                <a:gd name="T29" fmla="*/ 996 h 1134"/>
                <a:gd name="T30" fmla="*/ 374 w 518"/>
                <a:gd name="T31" fmla="*/ 825 h 1134"/>
                <a:gd name="T32" fmla="*/ 340 w 518"/>
                <a:gd name="T33" fmla="*/ 713 h 1134"/>
                <a:gd name="T34" fmla="*/ 302 w 518"/>
                <a:gd name="T35" fmla="*/ 538 h 1134"/>
                <a:gd name="T36" fmla="*/ 280 w 518"/>
                <a:gd name="T37" fmla="*/ 459 h 1134"/>
                <a:gd name="T38" fmla="*/ 295 w 518"/>
                <a:gd name="T39" fmla="*/ 325 h 1134"/>
                <a:gd name="T40" fmla="*/ 348 w 518"/>
                <a:gd name="T41" fmla="*/ 288 h 1134"/>
                <a:gd name="T42" fmla="*/ 404 w 518"/>
                <a:gd name="T43" fmla="*/ 288 h 1134"/>
                <a:gd name="T44" fmla="*/ 499 w 518"/>
                <a:gd name="T45" fmla="*/ 238 h 1134"/>
                <a:gd name="T46" fmla="*/ 518 w 518"/>
                <a:gd name="T47" fmla="*/ 163 h 1134"/>
                <a:gd name="T48" fmla="*/ 499 w 518"/>
                <a:gd name="T49" fmla="*/ 88 h 1134"/>
                <a:gd name="T50" fmla="*/ 484 w 518"/>
                <a:gd name="T51" fmla="*/ 5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8" h="1134">
                  <a:moveTo>
                    <a:pt x="484" y="58"/>
                  </a:moveTo>
                  <a:lnTo>
                    <a:pt x="431" y="21"/>
                  </a:lnTo>
                  <a:lnTo>
                    <a:pt x="317" y="0"/>
                  </a:lnTo>
                  <a:lnTo>
                    <a:pt x="204" y="25"/>
                  </a:lnTo>
                  <a:lnTo>
                    <a:pt x="113" y="113"/>
                  </a:lnTo>
                  <a:lnTo>
                    <a:pt x="53" y="225"/>
                  </a:lnTo>
                  <a:lnTo>
                    <a:pt x="23" y="384"/>
                  </a:lnTo>
                  <a:lnTo>
                    <a:pt x="0" y="613"/>
                  </a:lnTo>
                  <a:lnTo>
                    <a:pt x="7" y="846"/>
                  </a:lnTo>
                  <a:lnTo>
                    <a:pt x="30" y="971"/>
                  </a:lnTo>
                  <a:lnTo>
                    <a:pt x="68" y="1071"/>
                  </a:lnTo>
                  <a:lnTo>
                    <a:pt x="121" y="1134"/>
                  </a:lnTo>
                  <a:lnTo>
                    <a:pt x="215" y="1134"/>
                  </a:lnTo>
                  <a:lnTo>
                    <a:pt x="329" y="1101"/>
                  </a:lnTo>
                  <a:lnTo>
                    <a:pt x="382" y="996"/>
                  </a:lnTo>
                  <a:lnTo>
                    <a:pt x="374" y="825"/>
                  </a:lnTo>
                  <a:lnTo>
                    <a:pt x="340" y="713"/>
                  </a:lnTo>
                  <a:lnTo>
                    <a:pt x="302" y="538"/>
                  </a:lnTo>
                  <a:lnTo>
                    <a:pt x="280" y="459"/>
                  </a:lnTo>
                  <a:lnTo>
                    <a:pt x="295" y="325"/>
                  </a:lnTo>
                  <a:lnTo>
                    <a:pt x="348" y="288"/>
                  </a:lnTo>
                  <a:lnTo>
                    <a:pt x="404" y="288"/>
                  </a:lnTo>
                  <a:lnTo>
                    <a:pt x="499" y="238"/>
                  </a:lnTo>
                  <a:lnTo>
                    <a:pt x="518" y="163"/>
                  </a:lnTo>
                  <a:lnTo>
                    <a:pt x="499" y="88"/>
                  </a:lnTo>
                  <a:lnTo>
                    <a:pt x="484" y="5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33"/>
            <p:cNvSpPr>
              <a:spLocks/>
            </p:cNvSpPr>
            <p:nvPr/>
          </p:nvSpPr>
          <p:spPr bwMode="auto">
            <a:xfrm>
              <a:off x="3200" y="1256"/>
              <a:ext cx="517" cy="511"/>
            </a:xfrm>
            <a:custGeom>
              <a:avLst/>
              <a:gdLst>
                <a:gd name="T0" fmla="*/ 4 w 517"/>
                <a:gd name="T1" fmla="*/ 87 h 511"/>
                <a:gd name="T2" fmla="*/ 76 w 517"/>
                <a:gd name="T3" fmla="*/ 28 h 511"/>
                <a:gd name="T4" fmla="*/ 172 w 517"/>
                <a:gd name="T5" fmla="*/ 0 h 511"/>
                <a:gd name="T6" fmla="*/ 316 w 517"/>
                <a:gd name="T7" fmla="*/ 5 h 511"/>
                <a:gd name="T8" fmla="*/ 448 w 517"/>
                <a:gd name="T9" fmla="*/ 55 h 511"/>
                <a:gd name="T10" fmla="*/ 508 w 517"/>
                <a:gd name="T11" fmla="*/ 142 h 511"/>
                <a:gd name="T12" fmla="*/ 517 w 517"/>
                <a:gd name="T13" fmla="*/ 238 h 511"/>
                <a:gd name="T14" fmla="*/ 480 w 517"/>
                <a:gd name="T15" fmla="*/ 302 h 511"/>
                <a:gd name="T16" fmla="*/ 408 w 517"/>
                <a:gd name="T17" fmla="*/ 343 h 511"/>
                <a:gd name="T18" fmla="*/ 300 w 517"/>
                <a:gd name="T19" fmla="*/ 361 h 511"/>
                <a:gd name="T20" fmla="*/ 240 w 517"/>
                <a:gd name="T21" fmla="*/ 347 h 511"/>
                <a:gd name="T22" fmla="*/ 136 w 517"/>
                <a:gd name="T23" fmla="*/ 511 h 511"/>
                <a:gd name="T24" fmla="*/ 112 w 517"/>
                <a:gd name="T25" fmla="*/ 507 h 511"/>
                <a:gd name="T26" fmla="*/ 196 w 517"/>
                <a:gd name="T27" fmla="*/ 334 h 511"/>
                <a:gd name="T28" fmla="*/ 120 w 517"/>
                <a:gd name="T29" fmla="*/ 315 h 511"/>
                <a:gd name="T30" fmla="*/ 72 w 517"/>
                <a:gd name="T31" fmla="*/ 274 h 511"/>
                <a:gd name="T32" fmla="*/ 28 w 517"/>
                <a:gd name="T33" fmla="*/ 219 h 511"/>
                <a:gd name="T34" fmla="*/ 0 w 517"/>
                <a:gd name="T35" fmla="*/ 151 h 511"/>
                <a:gd name="T36" fmla="*/ 4 w 517"/>
                <a:gd name="T37" fmla="*/ 8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 h="511">
                  <a:moveTo>
                    <a:pt x="4" y="87"/>
                  </a:moveTo>
                  <a:lnTo>
                    <a:pt x="76" y="28"/>
                  </a:lnTo>
                  <a:lnTo>
                    <a:pt x="172" y="0"/>
                  </a:lnTo>
                  <a:lnTo>
                    <a:pt x="316" y="5"/>
                  </a:lnTo>
                  <a:lnTo>
                    <a:pt x="448" y="55"/>
                  </a:lnTo>
                  <a:lnTo>
                    <a:pt x="508" y="142"/>
                  </a:lnTo>
                  <a:lnTo>
                    <a:pt x="517" y="238"/>
                  </a:lnTo>
                  <a:lnTo>
                    <a:pt x="480" y="302"/>
                  </a:lnTo>
                  <a:lnTo>
                    <a:pt x="408" y="343"/>
                  </a:lnTo>
                  <a:lnTo>
                    <a:pt x="300" y="361"/>
                  </a:lnTo>
                  <a:lnTo>
                    <a:pt x="240" y="347"/>
                  </a:lnTo>
                  <a:lnTo>
                    <a:pt x="136" y="511"/>
                  </a:lnTo>
                  <a:lnTo>
                    <a:pt x="112" y="507"/>
                  </a:lnTo>
                  <a:lnTo>
                    <a:pt x="196" y="334"/>
                  </a:lnTo>
                  <a:lnTo>
                    <a:pt x="120" y="315"/>
                  </a:lnTo>
                  <a:lnTo>
                    <a:pt x="72" y="274"/>
                  </a:lnTo>
                  <a:lnTo>
                    <a:pt x="28" y="219"/>
                  </a:lnTo>
                  <a:lnTo>
                    <a:pt x="0" y="151"/>
                  </a:lnTo>
                  <a:lnTo>
                    <a:pt x="4" y="8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34"/>
            <p:cNvSpPr>
              <a:spLocks/>
            </p:cNvSpPr>
            <p:nvPr/>
          </p:nvSpPr>
          <p:spPr bwMode="auto">
            <a:xfrm>
              <a:off x="3044" y="1440"/>
              <a:ext cx="167" cy="1182"/>
            </a:xfrm>
            <a:custGeom>
              <a:avLst/>
              <a:gdLst>
                <a:gd name="T0" fmla="*/ 69 w 167"/>
                <a:gd name="T1" fmla="*/ 0 h 1182"/>
                <a:gd name="T2" fmla="*/ 110 w 167"/>
                <a:gd name="T3" fmla="*/ 50 h 1182"/>
                <a:gd name="T4" fmla="*/ 130 w 167"/>
                <a:gd name="T5" fmla="*/ 132 h 1182"/>
                <a:gd name="T6" fmla="*/ 134 w 167"/>
                <a:gd name="T7" fmla="*/ 295 h 1182"/>
                <a:gd name="T8" fmla="*/ 118 w 167"/>
                <a:gd name="T9" fmla="*/ 505 h 1182"/>
                <a:gd name="T10" fmla="*/ 122 w 167"/>
                <a:gd name="T11" fmla="*/ 723 h 1182"/>
                <a:gd name="T12" fmla="*/ 130 w 167"/>
                <a:gd name="T13" fmla="*/ 868 h 1182"/>
                <a:gd name="T14" fmla="*/ 167 w 167"/>
                <a:gd name="T15" fmla="*/ 1005 h 1182"/>
                <a:gd name="T16" fmla="*/ 158 w 167"/>
                <a:gd name="T17" fmla="*/ 1087 h 1182"/>
                <a:gd name="T18" fmla="*/ 85 w 167"/>
                <a:gd name="T19" fmla="*/ 1173 h 1182"/>
                <a:gd name="T20" fmla="*/ 20 w 167"/>
                <a:gd name="T21" fmla="*/ 1182 h 1182"/>
                <a:gd name="T22" fmla="*/ 0 w 167"/>
                <a:gd name="T23" fmla="*/ 1146 h 1182"/>
                <a:gd name="T24" fmla="*/ 24 w 167"/>
                <a:gd name="T25" fmla="*/ 1132 h 1182"/>
                <a:gd name="T26" fmla="*/ 61 w 167"/>
                <a:gd name="T27" fmla="*/ 1132 h 1182"/>
                <a:gd name="T28" fmla="*/ 110 w 167"/>
                <a:gd name="T29" fmla="*/ 1105 h 1182"/>
                <a:gd name="T30" fmla="*/ 122 w 167"/>
                <a:gd name="T31" fmla="*/ 1018 h 1182"/>
                <a:gd name="T32" fmla="*/ 105 w 167"/>
                <a:gd name="T33" fmla="*/ 964 h 1182"/>
                <a:gd name="T34" fmla="*/ 57 w 167"/>
                <a:gd name="T35" fmla="*/ 950 h 1182"/>
                <a:gd name="T36" fmla="*/ 57 w 167"/>
                <a:gd name="T37" fmla="*/ 859 h 1182"/>
                <a:gd name="T38" fmla="*/ 85 w 167"/>
                <a:gd name="T39" fmla="*/ 791 h 1182"/>
                <a:gd name="T40" fmla="*/ 81 w 167"/>
                <a:gd name="T41" fmla="*/ 596 h 1182"/>
                <a:gd name="T42" fmla="*/ 81 w 167"/>
                <a:gd name="T43" fmla="*/ 432 h 1182"/>
                <a:gd name="T44" fmla="*/ 81 w 167"/>
                <a:gd name="T45" fmla="*/ 314 h 1182"/>
                <a:gd name="T46" fmla="*/ 61 w 167"/>
                <a:gd name="T47" fmla="*/ 200 h 1182"/>
                <a:gd name="T48" fmla="*/ 24 w 167"/>
                <a:gd name="T49" fmla="*/ 82 h 1182"/>
                <a:gd name="T50" fmla="*/ 44 w 167"/>
                <a:gd name="T51" fmla="*/ 41 h 1182"/>
                <a:gd name="T52" fmla="*/ 69 w 167"/>
                <a:gd name="T53" fmla="*/ 0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7" h="1182">
                  <a:moveTo>
                    <a:pt x="69" y="0"/>
                  </a:moveTo>
                  <a:lnTo>
                    <a:pt x="110" y="50"/>
                  </a:lnTo>
                  <a:lnTo>
                    <a:pt x="130" y="132"/>
                  </a:lnTo>
                  <a:lnTo>
                    <a:pt x="134" y="295"/>
                  </a:lnTo>
                  <a:lnTo>
                    <a:pt x="118" y="505"/>
                  </a:lnTo>
                  <a:lnTo>
                    <a:pt x="122" y="723"/>
                  </a:lnTo>
                  <a:lnTo>
                    <a:pt x="130" y="868"/>
                  </a:lnTo>
                  <a:lnTo>
                    <a:pt x="167" y="1005"/>
                  </a:lnTo>
                  <a:lnTo>
                    <a:pt x="158" y="1087"/>
                  </a:lnTo>
                  <a:lnTo>
                    <a:pt x="85" y="1173"/>
                  </a:lnTo>
                  <a:lnTo>
                    <a:pt x="20" y="1182"/>
                  </a:lnTo>
                  <a:lnTo>
                    <a:pt x="0" y="1146"/>
                  </a:lnTo>
                  <a:lnTo>
                    <a:pt x="24" y="1132"/>
                  </a:lnTo>
                  <a:lnTo>
                    <a:pt x="61" y="1132"/>
                  </a:lnTo>
                  <a:lnTo>
                    <a:pt x="110" y="1105"/>
                  </a:lnTo>
                  <a:lnTo>
                    <a:pt x="122" y="1018"/>
                  </a:lnTo>
                  <a:lnTo>
                    <a:pt x="105" y="964"/>
                  </a:lnTo>
                  <a:lnTo>
                    <a:pt x="57" y="950"/>
                  </a:lnTo>
                  <a:lnTo>
                    <a:pt x="57" y="859"/>
                  </a:lnTo>
                  <a:lnTo>
                    <a:pt x="85" y="791"/>
                  </a:lnTo>
                  <a:lnTo>
                    <a:pt x="81" y="596"/>
                  </a:lnTo>
                  <a:lnTo>
                    <a:pt x="81" y="432"/>
                  </a:lnTo>
                  <a:lnTo>
                    <a:pt x="81" y="314"/>
                  </a:lnTo>
                  <a:lnTo>
                    <a:pt x="61" y="200"/>
                  </a:lnTo>
                  <a:lnTo>
                    <a:pt x="24" y="82"/>
                  </a:lnTo>
                  <a:lnTo>
                    <a:pt x="44" y="41"/>
                  </a:lnTo>
                  <a:lnTo>
                    <a:pt x="6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35"/>
            <p:cNvSpPr>
              <a:spLocks/>
            </p:cNvSpPr>
            <p:nvPr/>
          </p:nvSpPr>
          <p:spPr bwMode="auto">
            <a:xfrm>
              <a:off x="2704" y="2252"/>
              <a:ext cx="401" cy="1259"/>
            </a:xfrm>
            <a:custGeom>
              <a:avLst/>
              <a:gdLst>
                <a:gd name="T0" fmla="*/ 112 w 401"/>
                <a:gd name="T1" fmla="*/ 0 h 1259"/>
                <a:gd name="T2" fmla="*/ 180 w 401"/>
                <a:gd name="T3" fmla="*/ 0 h 1259"/>
                <a:gd name="T4" fmla="*/ 228 w 401"/>
                <a:gd name="T5" fmla="*/ 28 h 1259"/>
                <a:gd name="T6" fmla="*/ 244 w 401"/>
                <a:gd name="T7" fmla="*/ 128 h 1259"/>
                <a:gd name="T8" fmla="*/ 244 w 401"/>
                <a:gd name="T9" fmla="*/ 292 h 1259"/>
                <a:gd name="T10" fmla="*/ 220 w 401"/>
                <a:gd name="T11" fmla="*/ 470 h 1259"/>
                <a:gd name="T12" fmla="*/ 172 w 401"/>
                <a:gd name="T13" fmla="*/ 552 h 1259"/>
                <a:gd name="T14" fmla="*/ 124 w 401"/>
                <a:gd name="T15" fmla="*/ 730 h 1259"/>
                <a:gd name="T16" fmla="*/ 88 w 401"/>
                <a:gd name="T17" fmla="*/ 881 h 1259"/>
                <a:gd name="T18" fmla="*/ 88 w 401"/>
                <a:gd name="T19" fmla="*/ 1027 h 1259"/>
                <a:gd name="T20" fmla="*/ 88 w 401"/>
                <a:gd name="T21" fmla="*/ 1123 h 1259"/>
                <a:gd name="T22" fmla="*/ 220 w 401"/>
                <a:gd name="T23" fmla="*/ 1109 h 1259"/>
                <a:gd name="T24" fmla="*/ 340 w 401"/>
                <a:gd name="T25" fmla="*/ 1127 h 1259"/>
                <a:gd name="T26" fmla="*/ 401 w 401"/>
                <a:gd name="T27" fmla="*/ 1168 h 1259"/>
                <a:gd name="T28" fmla="*/ 372 w 401"/>
                <a:gd name="T29" fmla="*/ 1246 h 1259"/>
                <a:gd name="T30" fmla="*/ 336 w 401"/>
                <a:gd name="T31" fmla="*/ 1259 h 1259"/>
                <a:gd name="T32" fmla="*/ 300 w 401"/>
                <a:gd name="T33" fmla="*/ 1218 h 1259"/>
                <a:gd name="T34" fmla="*/ 232 w 401"/>
                <a:gd name="T35" fmla="*/ 1177 h 1259"/>
                <a:gd name="T36" fmla="*/ 132 w 401"/>
                <a:gd name="T37" fmla="*/ 1177 h 1259"/>
                <a:gd name="T38" fmla="*/ 40 w 401"/>
                <a:gd name="T39" fmla="*/ 1182 h 1259"/>
                <a:gd name="T40" fmla="*/ 0 w 401"/>
                <a:gd name="T41" fmla="*/ 1177 h 1259"/>
                <a:gd name="T42" fmla="*/ 0 w 401"/>
                <a:gd name="T43" fmla="*/ 1141 h 1259"/>
                <a:gd name="T44" fmla="*/ 16 w 401"/>
                <a:gd name="T45" fmla="*/ 1114 h 1259"/>
                <a:gd name="T46" fmla="*/ 40 w 401"/>
                <a:gd name="T47" fmla="*/ 999 h 1259"/>
                <a:gd name="T48" fmla="*/ 40 w 401"/>
                <a:gd name="T49" fmla="*/ 826 h 1259"/>
                <a:gd name="T50" fmla="*/ 72 w 401"/>
                <a:gd name="T51" fmla="*/ 662 h 1259"/>
                <a:gd name="T52" fmla="*/ 100 w 401"/>
                <a:gd name="T53" fmla="*/ 552 h 1259"/>
                <a:gd name="T54" fmla="*/ 168 w 401"/>
                <a:gd name="T55" fmla="*/ 425 h 1259"/>
                <a:gd name="T56" fmla="*/ 168 w 401"/>
                <a:gd name="T57" fmla="*/ 261 h 1259"/>
                <a:gd name="T58" fmla="*/ 132 w 401"/>
                <a:gd name="T59" fmla="*/ 137 h 1259"/>
                <a:gd name="T60" fmla="*/ 96 w 401"/>
                <a:gd name="T61" fmla="*/ 55 h 1259"/>
                <a:gd name="T62" fmla="*/ 112 w 401"/>
                <a:gd name="T63"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1259">
                  <a:moveTo>
                    <a:pt x="112" y="0"/>
                  </a:moveTo>
                  <a:lnTo>
                    <a:pt x="180" y="0"/>
                  </a:lnTo>
                  <a:lnTo>
                    <a:pt x="228" y="28"/>
                  </a:lnTo>
                  <a:lnTo>
                    <a:pt x="244" y="128"/>
                  </a:lnTo>
                  <a:lnTo>
                    <a:pt x="244" y="292"/>
                  </a:lnTo>
                  <a:lnTo>
                    <a:pt x="220" y="470"/>
                  </a:lnTo>
                  <a:lnTo>
                    <a:pt x="172" y="552"/>
                  </a:lnTo>
                  <a:lnTo>
                    <a:pt x="124" y="730"/>
                  </a:lnTo>
                  <a:lnTo>
                    <a:pt x="88" y="881"/>
                  </a:lnTo>
                  <a:lnTo>
                    <a:pt x="88" y="1027"/>
                  </a:lnTo>
                  <a:lnTo>
                    <a:pt x="88" y="1123"/>
                  </a:lnTo>
                  <a:lnTo>
                    <a:pt x="220" y="1109"/>
                  </a:lnTo>
                  <a:lnTo>
                    <a:pt x="340" y="1127"/>
                  </a:lnTo>
                  <a:lnTo>
                    <a:pt x="401" y="1168"/>
                  </a:lnTo>
                  <a:lnTo>
                    <a:pt x="372" y="1246"/>
                  </a:lnTo>
                  <a:lnTo>
                    <a:pt x="336" y="1259"/>
                  </a:lnTo>
                  <a:lnTo>
                    <a:pt x="300" y="1218"/>
                  </a:lnTo>
                  <a:lnTo>
                    <a:pt x="232" y="1177"/>
                  </a:lnTo>
                  <a:lnTo>
                    <a:pt x="132" y="1177"/>
                  </a:lnTo>
                  <a:lnTo>
                    <a:pt x="40" y="1182"/>
                  </a:lnTo>
                  <a:lnTo>
                    <a:pt x="0" y="1177"/>
                  </a:lnTo>
                  <a:lnTo>
                    <a:pt x="0" y="1141"/>
                  </a:lnTo>
                  <a:lnTo>
                    <a:pt x="16" y="1114"/>
                  </a:lnTo>
                  <a:lnTo>
                    <a:pt x="40" y="999"/>
                  </a:lnTo>
                  <a:lnTo>
                    <a:pt x="40" y="826"/>
                  </a:lnTo>
                  <a:lnTo>
                    <a:pt x="72" y="662"/>
                  </a:lnTo>
                  <a:lnTo>
                    <a:pt x="100" y="552"/>
                  </a:lnTo>
                  <a:lnTo>
                    <a:pt x="168" y="425"/>
                  </a:lnTo>
                  <a:lnTo>
                    <a:pt x="168" y="261"/>
                  </a:lnTo>
                  <a:lnTo>
                    <a:pt x="132" y="137"/>
                  </a:lnTo>
                  <a:lnTo>
                    <a:pt x="96" y="55"/>
                  </a:lnTo>
                  <a:lnTo>
                    <a:pt x="1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36"/>
            <p:cNvSpPr>
              <a:spLocks/>
            </p:cNvSpPr>
            <p:nvPr/>
          </p:nvSpPr>
          <p:spPr bwMode="auto">
            <a:xfrm>
              <a:off x="2634" y="2142"/>
              <a:ext cx="401" cy="1257"/>
            </a:xfrm>
            <a:custGeom>
              <a:avLst/>
              <a:gdLst>
                <a:gd name="T0" fmla="*/ 112 w 401"/>
                <a:gd name="T1" fmla="*/ 0 h 1257"/>
                <a:gd name="T2" fmla="*/ 180 w 401"/>
                <a:gd name="T3" fmla="*/ 0 h 1257"/>
                <a:gd name="T4" fmla="*/ 228 w 401"/>
                <a:gd name="T5" fmla="*/ 28 h 1257"/>
                <a:gd name="T6" fmla="*/ 244 w 401"/>
                <a:gd name="T7" fmla="*/ 128 h 1257"/>
                <a:gd name="T8" fmla="*/ 244 w 401"/>
                <a:gd name="T9" fmla="*/ 292 h 1257"/>
                <a:gd name="T10" fmla="*/ 220 w 401"/>
                <a:gd name="T11" fmla="*/ 470 h 1257"/>
                <a:gd name="T12" fmla="*/ 172 w 401"/>
                <a:gd name="T13" fmla="*/ 552 h 1257"/>
                <a:gd name="T14" fmla="*/ 124 w 401"/>
                <a:gd name="T15" fmla="*/ 729 h 1257"/>
                <a:gd name="T16" fmla="*/ 88 w 401"/>
                <a:gd name="T17" fmla="*/ 879 h 1257"/>
                <a:gd name="T18" fmla="*/ 88 w 401"/>
                <a:gd name="T19" fmla="*/ 1025 h 1257"/>
                <a:gd name="T20" fmla="*/ 88 w 401"/>
                <a:gd name="T21" fmla="*/ 1121 h 1257"/>
                <a:gd name="T22" fmla="*/ 220 w 401"/>
                <a:gd name="T23" fmla="*/ 1107 h 1257"/>
                <a:gd name="T24" fmla="*/ 340 w 401"/>
                <a:gd name="T25" fmla="*/ 1125 h 1257"/>
                <a:gd name="T26" fmla="*/ 401 w 401"/>
                <a:gd name="T27" fmla="*/ 1166 h 1257"/>
                <a:gd name="T28" fmla="*/ 372 w 401"/>
                <a:gd name="T29" fmla="*/ 1244 h 1257"/>
                <a:gd name="T30" fmla="*/ 336 w 401"/>
                <a:gd name="T31" fmla="*/ 1257 h 1257"/>
                <a:gd name="T32" fmla="*/ 300 w 401"/>
                <a:gd name="T33" fmla="*/ 1217 h 1257"/>
                <a:gd name="T34" fmla="*/ 232 w 401"/>
                <a:gd name="T35" fmla="*/ 1176 h 1257"/>
                <a:gd name="T36" fmla="*/ 132 w 401"/>
                <a:gd name="T37" fmla="*/ 1176 h 1257"/>
                <a:gd name="T38" fmla="*/ 40 w 401"/>
                <a:gd name="T39" fmla="*/ 1180 h 1257"/>
                <a:gd name="T40" fmla="*/ 0 w 401"/>
                <a:gd name="T41" fmla="*/ 1176 h 1257"/>
                <a:gd name="T42" fmla="*/ 0 w 401"/>
                <a:gd name="T43" fmla="*/ 1139 h 1257"/>
                <a:gd name="T44" fmla="*/ 16 w 401"/>
                <a:gd name="T45" fmla="*/ 1112 h 1257"/>
                <a:gd name="T46" fmla="*/ 40 w 401"/>
                <a:gd name="T47" fmla="*/ 998 h 1257"/>
                <a:gd name="T48" fmla="*/ 40 w 401"/>
                <a:gd name="T49" fmla="*/ 825 h 1257"/>
                <a:gd name="T50" fmla="*/ 72 w 401"/>
                <a:gd name="T51" fmla="*/ 661 h 1257"/>
                <a:gd name="T52" fmla="*/ 100 w 401"/>
                <a:gd name="T53" fmla="*/ 552 h 1257"/>
                <a:gd name="T54" fmla="*/ 168 w 401"/>
                <a:gd name="T55" fmla="*/ 424 h 1257"/>
                <a:gd name="T56" fmla="*/ 168 w 401"/>
                <a:gd name="T57" fmla="*/ 260 h 1257"/>
                <a:gd name="T58" fmla="*/ 132 w 401"/>
                <a:gd name="T59" fmla="*/ 137 h 1257"/>
                <a:gd name="T60" fmla="*/ 96 w 401"/>
                <a:gd name="T61" fmla="*/ 55 h 1257"/>
                <a:gd name="T62" fmla="*/ 112 w 401"/>
                <a:gd name="T63"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1257">
                  <a:moveTo>
                    <a:pt x="112" y="0"/>
                  </a:moveTo>
                  <a:lnTo>
                    <a:pt x="180" y="0"/>
                  </a:lnTo>
                  <a:lnTo>
                    <a:pt x="228" y="28"/>
                  </a:lnTo>
                  <a:lnTo>
                    <a:pt x="244" y="128"/>
                  </a:lnTo>
                  <a:lnTo>
                    <a:pt x="244" y="292"/>
                  </a:lnTo>
                  <a:lnTo>
                    <a:pt x="220" y="470"/>
                  </a:lnTo>
                  <a:lnTo>
                    <a:pt x="172" y="552"/>
                  </a:lnTo>
                  <a:lnTo>
                    <a:pt x="124" y="729"/>
                  </a:lnTo>
                  <a:lnTo>
                    <a:pt x="88" y="879"/>
                  </a:lnTo>
                  <a:lnTo>
                    <a:pt x="88" y="1025"/>
                  </a:lnTo>
                  <a:lnTo>
                    <a:pt x="88" y="1121"/>
                  </a:lnTo>
                  <a:lnTo>
                    <a:pt x="220" y="1107"/>
                  </a:lnTo>
                  <a:lnTo>
                    <a:pt x="340" y="1125"/>
                  </a:lnTo>
                  <a:lnTo>
                    <a:pt x="401" y="1166"/>
                  </a:lnTo>
                  <a:lnTo>
                    <a:pt x="372" y="1244"/>
                  </a:lnTo>
                  <a:lnTo>
                    <a:pt x="336" y="1257"/>
                  </a:lnTo>
                  <a:lnTo>
                    <a:pt x="300" y="1217"/>
                  </a:lnTo>
                  <a:lnTo>
                    <a:pt x="232" y="1176"/>
                  </a:lnTo>
                  <a:lnTo>
                    <a:pt x="132" y="1176"/>
                  </a:lnTo>
                  <a:lnTo>
                    <a:pt x="40" y="1180"/>
                  </a:lnTo>
                  <a:lnTo>
                    <a:pt x="0" y="1176"/>
                  </a:lnTo>
                  <a:lnTo>
                    <a:pt x="0" y="1139"/>
                  </a:lnTo>
                  <a:lnTo>
                    <a:pt x="16" y="1112"/>
                  </a:lnTo>
                  <a:lnTo>
                    <a:pt x="40" y="998"/>
                  </a:lnTo>
                  <a:lnTo>
                    <a:pt x="40" y="825"/>
                  </a:lnTo>
                  <a:lnTo>
                    <a:pt x="72" y="661"/>
                  </a:lnTo>
                  <a:lnTo>
                    <a:pt x="100" y="552"/>
                  </a:lnTo>
                  <a:lnTo>
                    <a:pt x="168" y="424"/>
                  </a:lnTo>
                  <a:lnTo>
                    <a:pt x="168" y="260"/>
                  </a:lnTo>
                  <a:lnTo>
                    <a:pt x="132" y="137"/>
                  </a:lnTo>
                  <a:lnTo>
                    <a:pt x="96" y="55"/>
                  </a:lnTo>
                  <a:lnTo>
                    <a:pt x="1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37"/>
            <p:cNvSpPr>
              <a:spLocks/>
            </p:cNvSpPr>
            <p:nvPr/>
          </p:nvSpPr>
          <p:spPr bwMode="auto">
            <a:xfrm>
              <a:off x="2973" y="1348"/>
              <a:ext cx="163" cy="1184"/>
            </a:xfrm>
            <a:custGeom>
              <a:avLst/>
              <a:gdLst>
                <a:gd name="T0" fmla="*/ 68 w 163"/>
                <a:gd name="T1" fmla="*/ 0 h 1184"/>
                <a:gd name="T2" fmla="*/ 108 w 163"/>
                <a:gd name="T3" fmla="*/ 50 h 1184"/>
                <a:gd name="T4" fmla="*/ 128 w 163"/>
                <a:gd name="T5" fmla="*/ 132 h 1184"/>
                <a:gd name="T6" fmla="*/ 132 w 163"/>
                <a:gd name="T7" fmla="*/ 296 h 1184"/>
                <a:gd name="T8" fmla="*/ 116 w 163"/>
                <a:gd name="T9" fmla="*/ 505 h 1184"/>
                <a:gd name="T10" fmla="*/ 120 w 163"/>
                <a:gd name="T11" fmla="*/ 724 h 1184"/>
                <a:gd name="T12" fmla="*/ 128 w 163"/>
                <a:gd name="T13" fmla="*/ 870 h 1184"/>
                <a:gd name="T14" fmla="*/ 163 w 163"/>
                <a:gd name="T15" fmla="*/ 1006 h 1184"/>
                <a:gd name="T16" fmla="*/ 156 w 163"/>
                <a:gd name="T17" fmla="*/ 1088 h 1184"/>
                <a:gd name="T18" fmla="*/ 84 w 163"/>
                <a:gd name="T19" fmla="*/ 1175 h 1184"/>
                <a:gd name="T20" fmla="*/ 20 w 163"/>
                <a:gd name="T21" fmla="*/ 1184 h 1184"/>
                <a:gd name="T22" fmla="*/ 0 w 163"/>
                <a:gd name="T23" fmla="*/ 1148 h 1184"/>
                <a:gd name="T24" fmla="*/ 24 w 163"/>
                <a:gd name="T25" fmla="*/ 1134 h 1184"/>
                <a:gd name="T26" fmla="*/ 60 w 163"/>
                <a:gd name="T27" fmla="*/ 1134 h 1184"/>
                <a:gd name="T28" fmla="*/ 108 w 163"/>
                <a:gd name="T29" fmla="*/ 1107 h 1184"/>
                <a:gd name="T30" fmla="*/ 120 w 163"/>
                <a:gd name="T31" fmla="*/ 1020 h 1184"/>
                <a:gd name="T32" fmla="*/ 104 w 163"/>
                <a:gd name="T33" fmla="*/ 965 h 1184"/>
                <a:gd name="T34" fmla="*/ 56 w 163"/>
                <a:gd name="T35" fmla="*/ 952 h 1184"/>
                <a:gd name="T36" fmla="*/ 56 w 163"/>
                <a:gd name="T37" fmla="*/ 861 h 1184"/>
                <a:gd name="T38" fmla="*/ 84 w 163"/>
                <a:gd name="T39" fmla="*/ 792 h 1184"/>
                <a:gd name="T40" fmla="*/ 80 w 163"/>
                <a:gd name="T41" fmla="*/ 597 h 1184"/>
                <a:gd name="T42" fmla="*/ 80 w 163"/>
                <a:gd name="T43" fmla="*/ 433 h 1184"/>
                <a:gd name="T44" fmla="*/ 80 w 163"/>
                <a:gd name="T45" fmla="*/ 314 h 1184"/>
                <a:gd name="T46" fmla="*/ 60 w 163"/>
                <a:gd name="T47" fmla="*/ 200 h 1184"/>
                <a:gd name="T48" fmla="*/ 24 w 163"/>
                <a:gd name="T49" fmla="*/ 82 h 1184"/>
                <a:gd name="T50" fmla="*/ 44 w 163"/>
                <a:gd name="T51" fmla="*/ 41 h 1184"/>
                <a:gd name="T52" fmla="*/ 68 w 163"/>
                <a:gd name="T53"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3" h="1184">
                  <a:moveTo>
                    <a:pt x="68" y="0"/>
                  </a:moveTo>
                  <a:lnTo>
                    <a:pt x="108" y="50"/>
                  </a:lnTo>
                  <a:lnTo>
                    <a:pt x="128" y="132"/>
                  </a:lnTo>
                  <a:lnTo>
                    <a:pt x="132" y="296"/>
                  </a:lnTo>
                  <a:lnTo>
                    <a:pt x="116" y="505"/>
                  </a:lnTo>
                  <a:lnTo>
                    <a:pt x="120" y="724"/>
                  </a:lnTo>
                  <a:lnTo>
                    <a:pt x="128" y="870"/>
                  </a:lnTo>
                  <a:lnTo>
                    <a:pt x="163" y="1006"/>
                  </a:lnTo>
                  <a:lnTo>
                    <a:pt x="156" y="1088"/>
                  </a:lnTo>
                  <a:lnTo>
                    <a:pt x="84" y="1175"/>
                  </a:lnTo>
                  <a:lnTo>
                    <a:pt x="20" y="1184"/>
                  </a:lnTo>
                  <a:lnTo>
                    <a:pt x="0" y="1148"/>
                  </a:lnTo>
                  <a:lnTo>
                    <a:pt x="24" y="1134"/>
                  </a:lnTo>
                  <a:lnTo>
                    <a:pt x="60" y="1134"/>
                  </a:lnTo>
                  <a:lnTo>
                    <a:pt x="108" y="1107"/>
                  </a:lnTo>
                  <a:lnTo>
                    <a:pt x="120" y="1020"/>
                  </a:lnTo>
                  <a:lnTo>
                    <a:pt x="104" y="965"/>
                  </a:lnTo>
                  <a:lnTo>
                    <a:pt x="56" y="952"/>
                  </a:lnTo>
                  <a:lnTo>
                    <a:pt x="56" y="861"/>
                  </a:lnTo>
                  <a:lnTo>
                    <a:pt x="84" y="792"/>
                  </a:lnTo>
                  <a:lnTo>
                    <a:pt x="80" y="597"/>
                  </a:lnTo>
                  <a:lnTo>
                    <a:pt x="80" y="433"/>
                  </a:lnTo>
                  <a:lnTo>
                    <a:pt x="80" y="314"/>
                  </a:lnTo>
                  <a:lnTo>
                    <a:pt x="60" y="200"/>
                  </a:lnTo>
                  <a:lnTo>
                    <a:pt x="24" y="82"/>
                  </a:lnTo>
                  <a:lnTo>
                    <a:pt x="44" y="41"/>
                  </a:lnTo>
                  <a:lnTo>
                    <a:pt x="6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394632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63600" y="3838719"/>
            <a:ext cx="7600972" cy="949230"/>
          </a:xfrm>
          <a:prstGeom prst="rect">
            <a:avLst/>
          </a:prstGeom>
          <a:solidFill>
            <a:srgbClr val="FFC000">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3" name="Rectangle 2"/>
          <p:cNvSpPr/>
          <p:nvPr/>
        </p:nvSpPr>
        <p:spPr bwMode="auto">
          <a:xfrm>
            <a:off x="71761" y="1259557"/>
            <a:ext cx="9937104" cy="2376264"/>
          </a:xfrm>
          <a:prstGeom prst="rect">
            <a:avLst/>
          </a:prstGeom>
          <a:solidFill>
            <a:srgbClr val="00B8FF">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3" name="Rectangle 12"/>
          <p:cNvSpPr/>
          <p:nvPr/>
        </p:nvSpPr>
        <p:spPr bwMode="auto">
          <a:xfrm>
            <a:off x="149674" y="5027129"/>
            <a:ext cx="4482972" cy="1663594"/>
          </a:xfrm>
          <a:prstGeom prst="rect">
            <a:avLst/>
          </a:prstGeom>
          <a:solidFill>
            <a:schemeClr val="accent6">
              <a:lumMod val="40000"/>
              <a:lumOff val="60000"/>
              <a:alpha val="24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4" name="Rectangle 13"/>
          <p:cNvSpPr/>
          <p:nvPr/>
        </p:nvSpPr>
        <p:spPr bwMode="auto">
          <a:xfrm>
            <a:off x="5484172" y="5395839"/>
            <a:ext cx="4320480" cy="1175751"/>
          </a:xfrm>
          <a:prstGeom prst="rect">
            <a:avLst/>
          </a:prstGeom>
          <a:solidFill>
            <a:srgbClr val="C00000">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aphicFrame>
        <p:nvGraphicFramePr>
          <p:cNvPr id="4" name="Objet 3"/>
          <p:cNvGraphicFramePr>
            <a:graphicFrameLocks noChangeAspect="1"/>
          </p:cNvGraphicFramePr>
          <p:nvPr>
            <p:extLst>
              <p:ext uri="{D42A27DB-BD31-4B8C-83A1-F6EECF244321}">
                <p14:modId xmlns:p14="http://schemas.microsoft.com/office/powerpoint/2010/main" val="972358991"/>
              </p:ext>
            </p:extLst>
          </p:nvPr>
        </p:nvGraphicFramePr>
        <p:xfrm>
          <a:off x="7450138" y="1286966"/>
          <a:ext cx="2028825" cy="1628775"/>
        </p:xfrm>
        <a:graphic>
          <a:graphicData uri="http://schemas.openxmlformats.org/presentationml/2006/ole">
            <mc:AlternateContent xmlns:mc="http://schemas.openxmlformats.org/markup-compatibility/2006">
              <mc:Choice xmlns:v="urn:schemas-microsoft-com:vml" Requires="v">
                <p:oleObj spid="_x0000_s2090" name="Worksheet" r:id="rId5" imgW="1438402" imgH="1152422" progId="Excel.Sheet.12">
                  <p:embed/>
                </p:oleObj>
              </mc:Choice>
              <mc:Fallback>
                <p:oleObj name="Worksheet" r:id="rId5" imgW="1438402" imgH="1152422" progId="Excel.Sheet.12">
                  <p:embed/>
                  <p:pic>
                    <p:nvPicPr>
                      <p:cNvPr id="0" name=""/>
                      <p:cNvPicPr/>
                      <p:nvPr/>
                    </p:nvPicPr>
                    <p:blipFill>
                      <a:blip r:embed="rId6"/>
                      <a:stretch>
                        <a:fillRect/>
                      </a:stretch>
                    </p:blipFill>
                    <p:spPr>
                      <a:xfrm>
                        <a:off x="7450138" y="1286966"/>
                        <a:ext cx="2028825" cy="1628775"/>
                      </a:xfrm>
                      <a:prstGeom prst="rect">
                        <a:avLst/>
                      </a:prstGeom>
                    </p:spPr>
                  </p:pic>
                </p:oleObj>
              </mc:Fallback>
            </mc:AlternateContent>
          </a:graphicData>
        </a:graphic>
      </p:graphicFrame>
      <p:sp>
        <p:nvSpPr>
          <p:cNvPr id="5" name="ZoneTexte 4"/>
          <p:cNvSpPr txBox="1"/>
          <p:nvPr/>
        </p:nvSpPr>
        <p:spPr>
          <a:xfrm>
            <a:off x="215776" y="1367831"/>
            <a:ext cx="6984776" cy="2308324"/>
          </a:xfrm>
          <a:prstGeom prst="rect">
            <a:avLst/>
          </a:prstGeom>
          <a:noFill/>
        </p:spPr>
        <p:txBody>
          <a:bodyPr wrap="square" rtlCol="0">
            <a:spAutoFit/>
          </a:bodyPr>
          <a:lstStyle/>
          <a:p>
            <a:r>
              <a:rPr lang="fr-FR" dirty="0"/>
              <a:t>Depuis 2004 (première installation du moustique tigre en France)</a:t>
            </a:r>
          </a:p>
          <a:p>
            <a:pPr marL="285750" indent="-285750">
              <a:buFont typeface="Arial" panose="020B0604020202020204" pitchFamily="34" charset="0"/>
              <a:buChar char="•"/>
            </a:pPr>
            <a:r>
              <a:rPr lang="fr-FR" dirty="0"/>
              <a:t>Des millions de personnes vivent dans la zone de présence d’</a:t>
            </a:r>
            <a:r>
              <a:rPr lang="fr-FR" dirty="0" err="1"/>
              <a:t>albopictus</a:t>
            </a:r>
            <a:endParaRPr lang="fr-FR" dirty="0"/>
          </a:p>
          <a:p>
            <a:pPr marL="285750" indent="-285750">
              <a:buFont typeface="Arial" panose="020B0604020202020204" pitchFamily="34" charset="0"/>
              <a:buChar char="•"/>
            </a:pPr>
            <a:r>
              <a:rPr lang="fr-FR" dirty="0"/>
              <a:t>Des millions de personnes passent des vacances dans une zone de présence </a:t>
            </a:r>
            <a:r>
              <a:rPr lang="fr-FR" dirty="0" err="1"/>
              <a:t>albopictus</a:t>
            </a:r>
            <a:endParaRPr lang="fr-FR" dirty="0"/>
          </a:p>
          <a:p>
            <a:pPr marL="285750" indent="-285750">
              <a:buFont typeface="Arial" panose="020B0604020202020204" pitchFamily="34" charset="0"/>
              <a:buChar char="•"/>
            </a:pPr>
            <a:r>
              <a:rPr lang="fr-FR" dirty="0"/>
              <a:t>Sans être malade</a:t>
            </a:r>
          </a:p>
          <a:p>
            <a:pPr marL="285750" indent="-285750">
              <a:buFont typeface="Arial" panose="020B0604020202020204" pitchFamily="34" charset="0"/>
              <a:buChar char="•"/>
            </a:pPr>
            <a:endParaRPr lang="fr-FR" dirty="0"/>
          </a:p>
          <a:p>
            <a:r>
              <a:rPr lang="fr-FR" dirty="0"/>
              <a:t>Sauf 44 cas autochtones (sans conséquences sanitaires)</a:t>
            </a:r>
          </a:p>
        </p:txBody>
      </p:sp>
      <p:sp>
        <p:nvSpPr>
          <p:cNvPr id="6" name="ZoneTexte 5"/>
          <p:cNvSpPr txBox="1"/>
          <p:nvPr/>
        </p:nvSpPr>
        <p:spPr>
          <a:xfrm>
            <a:off x="863600" y="3877338"/>
            <a:ext cx="7921128" cy="865237"/>
          </a:xfrm>
          <a:prstGeom prst="rect">
            <a:avLst/>
          </a:prstGeom>
          <a:noFill/>
        </p:spPr>
        <p:txBody>
          <a:bodyPr wrap="square" rtlCol="0">
            <a:spAutoFit/>
          </a:bodyPr>
          <a:lstStyle/>
          <a:p>
            <a:r>
              <a:rPr lang="fr-FR" dirty="0"/>
              <a:t>Les agents des établissements de lutte contre le moustique tigre réalisent des enquêtes autour des cas importés ou autochtones depuis 2004</a:t>
            </a:r>
          </a:p>
          <a:p>
            <a:r>
              <a:rPr lang="fr-FR" dirty="0"/>
              <a:t>Aucun agent malade de ces maladies</a:t>
            </a:r>
          </a:p>
        </p:txBody>
      </p:sp>
      <p:sp>
        <p:nvSpPr>
          <p:cNvPr id="7" name="ZoneTexte 6"/>
          <p:cNvSpPr txBox="1"/>
          <p:nvPr/>
        </p:nvSpPr>
        <p:spPr>
          <a:xfrm>
            <a:off x="5616376" y="5439907"/>
            <a:ext cx="3960440" cy="607602"/>
          </a:xfrm>
          <a:prstGeom prst="rect">
            <a:avLst/>
          </a:prstGeom>
          <a:noFill/>
        </p:spPr>
        <p:txBody>
          <a:bodyPr wrap="square" rtlCol="0">
            <a:spAutoFit/>
          </a:bodyPr>
          <a:lstStyle/>
          <a:p>
            <a:r>
              <a:rPr lang="fr-FR" dirty="0"/>
              <a:t>60 000 accidents corporels par an en France sur les routes </a:t>
            </a:r>
          </a:p>
        </p:txBody>
      </p:sp>
      <p:sp>
        <p:nvSpPr>
          <p:cNvPr id="8" name="ZoneTexte 7"/>
          <p:cNvSpPr txBox="1"/>
          <p:nvPr/>
        </p:nvSpPr>
        <p:spPr>
          <a:xfrm>
            <a:off x="6359973" y="2942717"/>
            <a:ext cx="3600400" cy="693460"/>
          </a:xfrm>
          <a:prstGeom prst="rect">
            <a:avLst/>
          </a:prstGeom>
          <a:solidFill>
            <a:srgbClr val="FFFF00"/>
          </a:solidFill>
        </p:spPr>
        <p:txBody>
          <a:bodyPr wrap="square" rtlCol="0">
            <a:spAutoFit/>
          </a:bodyPr>
          <a:lstStyle/>
          <a:p>
            <a:pPr algn="ctr"/>
            <a:r>
              <a:rPr lang="fr-FR" sz="1400" dirty="0"/>
              <a:t>Probabilité d’attraper une maladie par le moustique tigre</a:t>
            </a:r>
          </a:p>
          <a:p>
            <a:pPr algn="ctr"/>
            <a:r>
              <a:rPr lang="fr-FR" sz="1400" dirty="0"/>
              <a:t>1/100 000 à 1/1 000 000</a:t>
            </a:r>
          </a:p>
        </p:txBody>
      </p:sp>
      <p:sp>
        <p:nvSpPr>
          <p:cNvPr id="9" name="ZoneTexte 8"/>
          <p:cNvSpPr txBox="1"/>
          <p:nvPr/>
        </p:nvSpPr>
        <p:spPr>
          <a:xfrm>
            <a:off x="5688384" y="6122574"/>
            <a:ext cx="3888432" cy="292709"/>
          </a:xfrm>
          <a:prstGeom prst="rect">
            <a:avLst/>
          </a:prstGeom>
          <a:solidFill>
            <a:srgbClr val="FFFF00"/>
          </a:solidFill>
        </p:spPr>
        <p:txBody>
          <a:bodyPr wrap="square" rtlCol="0">
            <a:spAutoFit/>
          </a:bodyPr>
          <a:lstStyle/>
          <a:p>
            <a:r>
              <a:rPr lang="fr-FR" sz="1400" dirty="0"/>
              <a:t>probabilité d’accident corporel 1/1 100</a:t>
            </a:r>
          </a:p>
        </p:txBody>
      </p:sp>
      <p:sp>
        <p:nvSpPr>
          <p:cNvPr id="10" name="ZoneTexte 9"/>
          <p:cNvSpPr txBox="1"/>
          <p:nvPr/>
        </p:nvSpPr>
        <p:spPr>
          <a:xfrm>
            <a:off x="215776" y="5017820"/>
            <a:ext cx="4416870" cy="865237"/>
          </a:xfrm>
          <a:prstGeom prst="rect">
            <a:avLst/>
          </a:prstGeom>
          <a:noFill/>
        </p:spPr>
        <p:txBody>
          <a:bodyPr wrap="square" rtlCol="0">
            <a:spAutoFit/>
          </a:bodyPr>
          <a:lstStyle/>
          <a:p>
            <a:r>
              <a:rPr lang="fr-FR" dirty="0"/>
              <a:t>La grippe en moyenne  touche 2,5 millions de personne par an et provoque 2 000 morts par an (max 18 0000)</a:t>
            </a:r>
          </a:p>
        </p:txBody>
      </p:sp>
      <p:sp>
        <p:nvSpPr>
          <p:cNvPr id="11" name="ZoneTexte 10"/>
          <p:cNvSpPr txBox="1"/>
          <p:nvPr/>
        </p:nvSpPr>
        <p:spPr>
          <a:xfrm>
            <a:off x="215776" y="5922198"/>
            <a:ext cx="4350768" cy="493084"/>
          </a:xfrm>
          <a:prstGeom prst="rect">
            <a:avLst/>
          </a:prstGeom>
          <a:solidFill>
            <a:srgbClr val="FFFF00"/>
          </a:solidFill>
        </p:spPr>
        <p:txBody>
          <a:bodyPr wrap="square" rtlCol="0">
            <a:spAutoFit/>
          </a:bodyPr>
          <a:lstStyle/>
          <a:p>
            <a:r>
              <a:rPr lang="fr-FR" sz="1400" dirty="0"/>
              <a:t>probabilité d’avoir la grippe 1/27</a:t>
            </a:r>
          </a:p>
          <a:p>
            <a:r>
              <a:rPr lang="fr-FR" sz="1400" dirty="0"/>
              <a:t>probabilité de mourir de la grippe 1/33 500 (1/3 700) </a:t>
            </a:r>
          </a:p>
        </p:txBody>
      </p:sp>
    </p:spTree>
    <p:extLst>
      <p:ext uri="{BB962C8B-B14F-4D97-AF65-F5344CB8AC3E}">
        <p14:creationId xmlns:p14="http://schemas.microsoft.com/office/powerpoint/2010/main" val="997780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027" y="960390"/>
            <a:ext cx="2962829" cy="389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74" y="827509"/>
            <a:ext cx="4096242" cy="327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a:spLocks noChangeArrowheads="1"/>
          </p:cNvSpPr>
          <p:nvPr/>
        </p:nvSpPr>
        <p:spPr bwMode="auto">
          <a:xfrm>
            <a:off x="863848" y="544513"/>
            <a:ext cx="68707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Gêne ressentie et acceptation de la nuisance</a:t>
            </a:r>
            <a:endParaRPr lang="fr-FR" altLang="fr-FR" sz="2600" dirty="0">
              <a:solidFill>
                <a:srgbClr val="000000"/>
              </a:solidFill>
              <a:latin typeface="Microsoft YaHei" charset="-122"/>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6798" y="2511188"/>
            <a:ext cx="7810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30" y="3779837"/>
            <a:ext cx="68199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6003" y="5003973"/>
            <a:ext cx="458421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77323" y="1687012"/>
            <a:ext cx="4471301" cy="584775"/>
          </a:xfrm>
          <a:prstGeom prst="rect">
            <a:avLst/>
          </a:prstGeom>
          <a:solidFill>
            <a:srgbClr val="FFFF00"/>
          </a:solidFill>
        </p:spPr>
        <p:txBody>
          <a:bodyPr wrap="square">
            <a:spAutoFit/>
          </a:bodyPr>
          <a:lstStyle/>
          <a:p>
            <a:pPr algn="ctr"/>
            <a:r>
              <a:rPr lang="fr-FR" sz="1600" dirty="0"/>
              <a:t>http://www.lifeplusmoustique.eu/images/stories/Clayes_Mieulet_synthese_socio.pdf</a:t>
            </a:r>
          </a:p>
        </p:txBody>
      </p:sp>
      <p:sp>
        <p:nvSpPr>
          <p:cNvPr id="4" name="ZoneTexte 3"/>
          <p:cNvSpPr txBox="1"/>
          <p:nvPr/>
        </p:nvSpPr>
        <p:spPr>
          <a:xfrm>
            <a:off x="86130" y="3782739"/>
            <a:ext cx="6754382" cy="1077218"/>
          </a:xfrm>
          <a:prstGeom prst="rect">
            <a:avLst/>
          </a:prstGeom>
          <a:solidFill>
            <a:schemeClr val="bg1"/>
          </a:solidFill>
        </p:spPr>
        <p:txBody>
          <a:bodyPr wrap="square" rtlCol="0">
            <a:spAutoFit/>
          </a:bodyPr>
          <a:lstStyle/>
          <a:p>
            <a:pPr algn="ctr"/>
            <a:r>
              <a:rPr lang="fr-FR" sz="1600" dirty="0"/>
              <a:t>Questionnaire Alpes-Maritimes 2010/2012 :</a:t>
            </a:r>
          </a:p>
          <a:p>
            <a:pPr algn="ctr"/>
            <a:r>
              <a:rPr lang="fr-FR" sz="1600" dirty="0"/>
              <a:t>Au cours des 12 derniers mois, avez-vous été gêné par la présence de moustiques ? Choisissez sur une échelle de 1 à 4 où 1 correspond à pas du tout gêné et 4 correspond à très gêné </a:t>
            </a:r>
          </a:p>
        </p:txBody>
      </p:sp>
    </p:spTree>
    <p:extLst>
      <p:ext uri="{BB962C8B-B14F-4D97-AF65-F5344CB8AC3E}">
        <p14:creationId xmlns:p14="http://schemas.microsoft.com/office/powerpoint/2010/main" val="227229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a:spLocks noChangeArrowheads="1"/>
          </p:cNvSpPr>
          <p:nvPr/>
        </p:nvSpPr>
        <p:spPr bwMode="auto">
          <a:xfrm>
            <a:off x="863848" y="544513"/>
            <a:ext cx="68707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Gêne ressentie et acceptation de la nuisance</a:t>
            </a:r>
            <a:endParaRPr lang="fr-FR" altLang="fr-FR" sz="2600" dirty="0">
              <a:solidFill>
                <a:srgbClr val="000000"/>
              </a:solidFill>
              <a:latin typeface="Microsoft YaHei" charset="-122"/>
            </a:endParaRPr>
          </a:p>
        </p:txBody>
      </p:sp>
      <p:sp>
        <p:nvSpPr>
          <p:cNvPr id="3" name="Rectangle 2"/>
          <p:cNvSpPr/>
          <p:nvPr/>
        </p:nvSpPr>
        <p:spPr>
          <a:xfrm>
            <a:off x="143768" y="1187549"/>
            <a:ext cx="4536504" cy="1815882"/>
          </a:xfrm>
          <a:prstGeom prst="rect">
            <a:avLst/>
          </a:prstGeom>
        </p:spPr>
        <p:txBody>
          <a:bodyPr wrap="square">
            <a:spAutoFit/>
          </a:bodyPr>
          <a:lstStyle/>
          <a:p>
            <a:pPr algn="ctr"/>
            <a:r>
              <a:rPr lang="fr-FR" sz="1400" dirty="0"/>
              <a:t>Impact économique</a:t>
            </a:r>
          </a:p>
          <a:p>
            <a:endParaRPr lang="fr-FR" sz="1400" dirty="0"/>
          </a:p>
          <a:p>
            <a:r>
              <a:rPr lang="fr-FR" sz="1400" dirty="0"/>
              <a:t>Bonjour! Merci de votre offert. Le groupe d'</a:t>
            </a:r>
            <a:r>
              <a:rPr lang="fr-FR" sz="1400" dirty="0" err="1"/>
              <a:t>Aernout</a:t>
            </a:r>
            <a:r>
              <a:rPr lang="fr-FR" sz="1400" dirty="0"/>
              <a:t> est </a:t>
            </a:r>
            <a:r>
              <a:rPr lang="fr-FR" sz="1400" dirty="0" err="1"/>
              <a:t>deja</a:t>
            </a:r>
            <a:r>
              <a:rPr lang="fr-FR" sz="1400" dirty="0"/>
              <a:t> 2 </a:t>
            </a:r>
            <a:r>
              <a:rPr lang="fr-FR" sz="1400" dirty="0" err="1"/>
              <a:t>annees</a:t>
            </a:r>
            <a:r>
              <a:rPr lang="fr-FR" sz="1400" dirty="0"/>
              <a:t> le groupe d'</a:t>
            </a:r>
            <a:r>
              <a:rPr lang="fr-FR" sz="1400" dirty="0" err="1"/>
              <a:t>Heleen</a:t>
            </a:r>
            <a:r>
              <a:rPr lang="fr-FR" sz="1400" dirty="0"/>
              <a:t> (ou de '</a:t>
            </a:r>
            <a:r>
              <a:rPr lang="fr-FR" sz="1400" dirty="0" err="1"/>
              <a:t>Randonaero</a:t>
            </a:r>
            <a:r>
              <a:rPr lang="fr-FR" sz="1400" dirty="0"/>
              <a:t> Adventures </a:t>
            </a:r>
            <a:r>
              <a:rPr lang="fr-FR" sz="1400" dirty="0" err="1"/>
              <a:t>deltavliegschool</a:t>
            </a:r>
            <a:r>
              <a:rPr lang="fr-FR" sz="1400" dirty="0"/>
              <a:t>, </a:t>
            </a:r>
            <a:r>
              <a:rPr lang="fr-FR" sz="1400" dirty="0" err="1"/>
              <a:t>aussie</a:t>
            </a:r>
            <a:r>
              <a:rPr lang="fr-FR" sz="1400" dirty="0"/>
              <a:t> en Facebook). Nous resterons a un autre camping, avec beaucoup moins de moustiques. Peut </a:t>
            </a:r>
            <a:r>
              <a:rPr lang="fr-FR" sz="1400" dirty="0" err="1"/>
              <a:t>etre</a:t>
            </a:r>
            <a:r>
              <a:rPr lang="fr-FR" sz="1400" dirty="0"/>
              <a:t> nous reviendrons au Peupliers dans une </a:t>
            </a:r>
            <a:r>
              <a:rPr lang="fr-FR" sz="1400" dirty="0" err="1"/>
              <a:t>annee</a:t>
            </a:r>
            <a:r>
              <a:rPr lang="fr-FR" sz="1400" dirty="0"/>
              <a:t> prochaine. </a:t>
            </a:r>
          </a:p>
        </p:txBody>
      </p:sp>
      <p:sp>
        <p:nvSpPr>
          <p:cNvPr id="13" name="Rectangle 12"/>
          <p:cNvSpPr/>
          <p:nvPr/>
        </p:nvSpPr>
        <p:spPr>
          <a:xfrm>
            <a:off x="5440388" y="1187549"/>
            <a:ext cx="4576540" cy="5447645"/>
          </a:xfrm>
          <a:prstGeom prst="rect">
            <a:avLst/>
          </a:prstGeom>
        </p:spPr>
        <p:txBody>
          <a:bodyPr wrap="square">
            <a:spAutoFit/>
          </a:bodyPr>
          <a:lstStyle/>
          <a:p>
            <a:pPr algn="ctr"/>
            <a:r>
              <a:rPr lang="fr-FR" sz="1200" dirty="0"/>
              <a:t>Impact social</a:t>
            </a:r>
          </a:p>
          <a:p>
            <a:r>
              <a:rPr lang="fr-FR" sz="1200" dirty="0"/>
              <a:t>Bonjour,</a:t>
            </a:r>
          </a:p>
          <a:p>
            <a:r>
              <a:rPr lang="fr-FR" sz="1200" dirty="0"/>
              <a:t> </a:t>
            </a:r>
          </a:p>
          <a:p>
            <a:r>
              <a:rPr lang="fr-FR" sz="1200" dirty="0"/>
              <a:t>Comme signalé par téléphone, mon jardin est envahi depuis des semaines par une colonie de moustiques tigres.</a:t>
            </a:r>
          </a:p>
          <a:p>
            <a:r>
              <a:rPr lang="fr-FR" sz="1200" dirty="0"/>
              <a:t> </a:t>
            </a:r>
          </a:p>
          <a:p>
            <a:r>
              <a:rPr lang="fr-FR" sz="1200" dirty="0"/>
              <a:t>J'ai tout tenté : il n'y a aucune réserve d'eau, aucun détritus, etc. Le jardin de mon voisin est propre et sans eau stagnante également. Je me badigeonne de produits répulsifs (mes vêtements aussi). Rien n'y fait, je ne peux pas aller dans le jardin sans être immédiatement piquée par des dizaines d'individus, en journée comme en soirée.</a:t>
            </a:r>
          </a:p>
          <a:p>
            <a:r>
              <a:rPr lang="fr-FR" sz="1200" dirty="0"/>
              <a:t> </a:t>
            </a:r>
          </a:p>
          <a:p>
            <a:r>
              <a:rPr lang="fr-FR" sz="1200" dirty="0"/>
              <a:t>J'ai pris contact avec le SCHS de la ville de Saint Martin d'Hères, qui s'est déplacé hier mardi. Il a bien constaté l'invasion malgré un jardin jugé irréprochable, mais ne peut rien faire. Il m'a parlé d'un éventuel piège à moustiques que je pourrais acquérir, mais à un prix élevé (500 </a:t>
            </a:r>
            <a:r>
              <a:rPr lang="fr-FR" sz="1200" dirty="0" err="1"/>
              <a:t>eur</a:t>
            </a:r>
            <a:r>
              <a:rPr lang="fr-FR" sz="1200" dirty="0"/>
              <a:t> au moins), sans pouvoir me donner de détails.</a:t>
            </a:r>
          </a:p>
          <a:p>
            <a:r>
              <a:rPr lang="fr-FR" sz="1200" dirty="0"/>
              <a:t> </a:t>
            </a:r>
          </a:p>
          <a:p>
            <a:r>
              <a:rPr lang="fr-FR" sz="1200" dirty="0"/>
              <a:t>Etant âgée, le jardin et le potager sont mes principales passion et occupation. Cette année je ne peux même plus sortir dehors ...</a:t>
            </a:r>
          </a:p>
          <a:p>
            <a:r>
              <a:rPr lang="fr-FR" sz="1200" dirty="0"/>
              <a:t> </a:t>
            </a:r>
          </a:p>
          <a:p>
            <a:r>
              <a:rPr lang="fr-FR" sz="1200" dirty="0"/>
              <a:t>En dernier recours, dans le plus grand désarroi, je me permet donc de vous solliciter dans l'urgence. Peut-on envisager ensemble un traitement radical très rapidement ? Si un piège existe, peut-on faire un essai avant d'engager une somme conséquente pour moi ?</a:t>
            </a:r>
          </a:p>
        </p:txBody>
      </p:sp>
      <p:grpSp>
        <p:nvGrpSpPr>
          <p:cNvPr id="6" name="Groupe 5"/>
          <p:cNvGrpSpPr/>
          <p:nvPr/>
        </p:nvGrpSpPr>
        <p:grpSpPr>
          <a:xfrm>
            <a:off x="123006" y="3003430"/>
            <a:ext cx="2397026" cy="3597683"/>
            <a:chOff x="123006" y="3003430"/>
            <a:chExt cx="2397026" cy="3597683"/>
          </a:xfrm>
        </p:grpSpPr>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06" y="3003430"/>
              <a:ext cx="2397026" cy="359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215775" y="3003430"/>
              <a:ext cx="723911" cy="30422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 name="Rectangle 3"/>
            <p:cNvSpPr/>
            <p:nvPr/>
          </p:nvSpPr>
          <p:spPr bwMode="auto">
            <a:xfrm>
              <a:off x="1821401" y="6444133"/>
              <a:ext cx="482607" cy="5106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grpSp>
      <p:grpSp>
        <p:nvGrpSpPr>
          <p:cNvPr id="7" name="Groupe 6"/>
          <p:cNvGrpSpPr/>
          <p:nvPr/>
        </p:nvGrpSpPr>
        <p:grpSpPr>
          <a:xfrm>
            <a:off x="2623368" y="3003431"/>
            <a:ext cx="2768568" cy="3080662"/>
            <a:chOff x="2623368" y="3003431"/>
            <a:chExt cx="2768568" cy="3080662"/>
          </a:xfrm>
        </p:grpSpPr>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3368" y="3003431"/>
              <a:ext cx="2768568" cy="308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623368" y="5868069"/>
              <a:ext cx="688752" cy="144016"/>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grpSp>
    </p:spTree>
    <p:extLst>
      <p:ext uri="{BB962C8B-B14F-4D97-AF65-F5344CB8AC3E}">
        <p14:creationId xmlns:p14="http://schemas.microsoft.com/office/powerpoint/2010/main" val="3274263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0" y="1259557"/>
            <a:ext cx="4150721"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76" y="440596"/>
            <a:ext cx="9793088" cy="6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90150" y="544513"/>
            <a:ext cx="98187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Impact économique des Espèces Exotiques Envahissantes (EEE)</a:t>
            </a:r>
            <a:endParaRPr lang="fr-FR" altLang="fr-FR" sz="2600" dirty="0">
              <a:solidFill>
                <a:srgbClr val="000000"/>
              </a:solidFill>
              <a:latin typeface="Microsoft YaHei" charset="-122"/>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208" y="1259557"/>
            <a:ext cx="5878160" cy="331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4104208" y="2051645"/>
            <a:ext cx="5832647" cy="28803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872" y="4859957"/>
            <a:ext cx="6156968" cy="2699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999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18" y="1093947"/>
            <a:ext cx="4292255" cy="618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76" y="440596"/>
            <a:ext cx="9793088" cy="6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90150" y="544513"/>
            <a:ext cx="98187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Impact économique des Espèces Exotiques Envahissantes (EEE)</a:t>
            </a:r>
            <a:endParaRPr lang="fr-FR" altLang="fr-FR" sz="2600" dirty="0">
              <a:solidFill>
                <a:srgbClr val="000000"/>
              </a:solidFill>
              <a:latin typeface="Microsoft YaHei" charset="-122"/>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700" y="2339677"/>
            <a:ext cx="572185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4181567" y="5217045"/>
            <a:ext cx="5624688" cy="220389"/>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752792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
          <p:cNvSpPr>
            <a:spLocks noChangeArrowheads="1"/>
          </p:cNvSpPr>
          <p:nvPr/>
        </p:nvSpPr>
        <p:spPr bwMode="auto">
          <a:xfrm>
            <a:off x="2159992" y="2730563"/>
            <a:ext cx="60596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3200" dirty="0">
                <a:solidFill>
                  <a:srgbClr val="000000"/>
                </a:solidFill>
              </a:rPr>
              <a:t>Le cadre réglementaire</a:t>
            </a:r>
          </a:p>
          <a:p>
            <a:pPr algn="ctr"/>
            <a:r>
              <a:rPr lang="fr-FR" altLang="fr-FR" sz="3200" dirty="0">
                <a:solidFill>
                  <a:srgbClr val="000000"/>
                </a:solidFill>
              </a:rPr>
              <a:t>de la lutte contre les moustiques</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7234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une 2"/>
          <p:cNvSpPr/>
          <p:nvPr/>
        </p:nvSpPr>
        <p:spPr bwMode="auto">
          <a:xfrm flipH="1">
            <a:off x="6974890" y="4139876"/>
            <a:ext cx="360040" cy="2016225"/>
          </a:xfrm>
          <a:prstGeom prst="mo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pic>
        <p:nvPicPr>
          <p:cNvPr id="8"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1"/>
          <p:cNvSpPr txBox="1">
            <a:spLocks/>
          </p:cNvSpPr>
          <p:nvPr/>
        </p:nvSpPr>
        <p:spPr>
          <a:xfrm>
            <a:off x="251784" y="1475581"/>
            <a:ext cx="9648255" cy="4896544"/>
          </a:xfrm>
          <a:prstGeom prst="rect">
            <a:avLst/>
          </a:prstGeom>
          <a:ln>
            <a:noFill/>
          </a:ln>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Plan national anti-dissémination de la dengue et du chikungunya pour la métropole</a:t>
            </a:r>
            <a:r>
              <a:rPr lang="fr-FR" sz="1800" dirty="0">
                <a:solidFill>
                  <a:schemeClr val="tx1"/>
                </a:solidFill>
                <a:latin typeface="Arial Narrow" pitchFamily="34" charset="0"/>
                <a:cs typeface="Arial" panose="020B0604020202020204" pitchFamily="34" charset="0"/>
              </a:rPr>
              <a:t> </a:t>
            </a:r>
            <a:r>
              <a:rPr lang="fr-FR" sz="1800" b="1" dirty="0">
                <a:solidFill>
                  <a:srgbClr val="7030A0"/>
                </a:solidFill>
                <a:latin typeface="Arial Narrow" pitchFamily="34" charset="0"/>
                <a:cs typeface="Arial" panose="020B0604020202020204" pitchFamily="34" charset="0"/>
              </a:rPr>
              <a:t>(03/2006)</a:t>
            </a:r>
          </a:p>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Instruction de 2015 : mise à jour du guide de mise en œuvre du plan (en l’attente du nouveau plan entièrement rénové pour 2018)</a:t>
            </a:r>
          </a:p>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Instruction de 2016 : élargit le plan à </a:t>
            </a:r>
            <a:r>
              <a:rPr lang="fr-FR" sz="1800" b="1" dirty="0" err="1">
                <a:solidFill>
                  <a:srgbClr val="7030A0"/>
                </a:solidFill>
                <a:latin typeface="Arial Narrow" pitchFamily="34" charset="0"/>
                <a:cs typeface="Arial" panose="020B0604020202020204" pitchFamily="34" charset="0"/>
              </a:rPr>
              <a:t>Zika</a:t>
            </a:r>
            <a:endParaRPr lang="fr-FR" sz="1800" b="1" dirty="0">
              <a:solidFill>
                <a:srgbClr val="7030A0"/>
              </a:solidFill>
              <a:latin typeface="Arial Narrow" pitchFamily="34" charset="0"/>
              <a:cs typeface="Arial" panose="020B0604020202020204" pitchFamily="34" charset="0"/>
            </a:endParaRPr>
          </a:p>
          <a:p>
            <a:pPr marL="0">
              <a:lnSpc>
                <a:spcPct val="100000"/>
              </a:lnSpc>
              <a:spcAft>
                <a:spcPts val="600"/>
              </a:spcAft>
              <a:buFont typeface="Wingdings" pitchFamily="2" charset="2"/>
              <a:buChar char="Ø"/>
              <a:defRPr/>
            </a:pPr>
            <a:endParaRPr lang="fr-FR" sz="1800" b="1" dirty="0">
              <a:solidFill>
                <a:srgbClr val="7030A0"/>
              </a:solidFill>
              <a:latin typeface="Arial Narrow" pitchFamily="34" charset="0"/>
              <a:cs typeface="Arial" panose="020B0604020202020204" pitchFamily="34" charset="0"/>
            </a:endParaRPr>
          </a:p>
          <a:p>
            <a:pPr marL="0" algn="ctr">
              <a:lnSpc>
                <a:spcPct val="100000"/>
              </a:lnSpc>
              <a:spcBef>
                <a:spcPts val="600"/>
              </a:spcBef>
              <a:spcAft>
                <a:spcPts val="600"/>
              </a:spcAft>
              <a:defRPr/>
            </a:pPr>
            <a:r>
              <a:rPr lang="fr-FR" altLang="fr-FR" sz="1800" b="1" u="sng" dirty="0">
                <a:solidFill>
                  <a:srgbClr val="0070C0"/>
                </a:solidFill>
                <a:latin typeface="Arial Narrow" pitchFamily="34" charset="0"/>
                <a:cs typeface="Arial" panose="020B0604020202020204" pitchFamily="34" charset="0"/>
              </a:rPr>
              <a:t>Répartition des départements métropolitains en 6 catégories</a:t>
            </a:r>
            <a:r>
              <a:rPr lang="fr-FR" altLang="fr-FR" sz="1800" b="1" dirty="0">
                <a:solidFill>
                  <a:srgbClr val="0070C0"/>
                </a:solidFill>
                <a:latin typeface="Arial Narrow" pitchFamily="34" charset="0"/>
                <a:cs typeface="Arial" panose="020B0604020202020204" pitchFamily="34" charset="0"/>
              </a:rPr>
              <a:t> :</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latin typeface="Arial Narrow" pitchFamily="34" charset="0"/>
                <a:cs typeface="Arial" panose="020B0604020202020204" pitchFamily="34" charset="0"/>
              </a:rPr>
              <a:t> </a:t>
            </a:r>
            <a:r>
              <a:rPr lang="fr-FR" altLang="fr-FR" sz="1800" dirty="0">
                <a:solidFill>
                  <a:srgbClr val="0070C0"/>
                </a:solidFill>
                <a:latin typeface="Arial Narrow" pitchFamily="34" charset="0"/>
                <a:cs typeface="Arial" panose="020B0604020202020204" pitchFamily="34" charset="0"/>
              </a:rPr>
              <a:t>0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absent (ou dans une zone très restreinte, sous contrôle)</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1 : </a:t>
            </a:r>
            <a:r>
              <a:rPr lang="fr-FR" altLang="fr-FR" sz="1800" i="1" dirty="0">
                <a:solidFill>
                  <a:srgbClr val="0070C0"/>
                </a:solidFill>
                <a:latin typeface="Arial Narrow" pitchFamily="34" charset="0"/>
                <a:cs typeface="Arial" panose="020B0604020202020204" pitchFamily="34" charset="0"/>
              </a:rPr>
              <a:t>A. albopictus </a:t>
            </a:r>
            <a:r>
              <a:rPr lang="fr-FR" altLang="fr-FR" sz="1800" b="1" dirty="0">
                <a:solidFill>
                  <a:srgbClr val="0070C0"/>
                </a:solidFill>
                <a:latin typeface="Arial Narrow" pitchFamily="34" charset="0"/>
                <a:cs typeface="Arial" panose="020B0604020202020204" pitchFamily="34" charset="0"/>
              </a:rPr>
              <a:t>implanté et actif </a:t>
            </a:r>
            <a:r>
              <a:rPr lang="fr-FR" altLang="fr-FR" sz="1800" b="1" i="1" dirty="0">
                <a:solidFill>
                  <a:srgbClr val="FF0000"/>
                </a:solidFill>
                <a:latin typeface="Arial Narrow" pitchFamily="34" charset="0"/>
                <a:cs typeface="Arial" panose="020B0604020202020204" pitchFamily="34" charset="0"/>
              </a:rPr>
              <a:t>(Isère depuis 2013, 42 dép. en 2018)</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2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1 cas confirmé </a:t>
            </a:r>
            <a:r>
              <a:rPr lang="fr-FR" altLang="fr-FR" sz="1800" dirty="0">
                <a:solidFill>
                  <a:srgbClr val="0070C0"/>
                </a:solidFill>
                <a:latin typeface="Arial Narrow" pitchFamily="34" charset="0"/>
                <a:cs typeface="Arial" panose="020B0604020202020204" pitchFamily="34" charset="0"/>
              </a:rPr>
              <a:t>d’infection </a:t>
            </a:r>
            <a:r>
              <a:rPr lang="fr-FR" altLang="fr-FR" sz="1800" b="1" dirty="0">
                <a:solidFill>
                  <a:srgbClr val="0070C0"/>
                </a:solidFill>
                <a:latin typeface="Arial Narrow" pitchFamily="34" charset="0"/>
                <a:cs typeface="Arial" panose="020B0604020202020204" pitchFamily="34" charset="0"/>
              </a:rPr>
              <a:t>autochtone</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3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1 foyer isolé </a:t>
            </a:r>
            <a:r>
              <a:rPr lang="fr-FR" altLang="fr-FR" sz="1800" dirty="0">
                <a:solidFill>
                  <a:srgbClr val="0070C0"/>
                </a:solidFill>
                <a:latin typeface="Arial Narrow" pitchFamily="34" charset="0"/>
                <a:cs typeface="Arial" panose="020B0604020202020204" pitchFamily="34" charset="0"/>
              </a:rPr>
              <a:t>d’infections autochtones</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4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X foyers isolés </a:t>
            </a:r>
            <a:r>
              <a:rPr lang="fr-FR" altLang="fr-FR" sz="1800" dirty="0">
                <a:solidFill>
                  <a:srgbClr val="0070C0"/>
                </a:solidFill>
                <a:latin typeface="Arial Narrow" pitchFamily="34" charset="0"/>
                <a:cs typeface="Arial" panose="020B0604020202020204" pitchFamily="34" charset="0"/>
              </a:rPr>
              <a:t>d’infections autochtones</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5 : </a:t>
            </a:r>
            <a:r>
              <a:rPr lang="fr-FR" altLang="fr-FR" sz="1800" i="1" dirty="0">
                <a:solidFill>
                  <a:srgbClr val="0070C0"/>
                </a:solidFill>
                <a:latin typeface="Arial Narrow" pitchFamily="34" charset="0"/>
                <a:cs typeface="Arial" panose="020B0604020202020204" pitchFamily="34" charset="0"/>
              </a:rPr>
              <a:t>A. </a:t>
            </a:r>
            <a:r>
              <a:rPr lang="fr-FR" altLang="fr-FR" sz="1800" i="1" dirty="0" err="1">
                <a:solidFill>
                  <a:srgbClr val="0070C0"/>
                </a:solidFill>
                <a:latin typeface="Arial Narrow" pitchFamily="34" charset="0"/>
                <a:cs typeface="Arial" panose="020B0604020202020204" pitchFamily="34" charset="0"/>
              </a:rPr>
              <a:t>albopictus</a:t>
            </a:r>
            <a:r>
              <a:rPr lang="fr-FR" altLang="fr-FR" sz="1800" i="1" dirty="0">
                <a:solidFill>
                  <a:srgbClr val="0070C0"/>
                </a:solidFill>
                <a:latin typeface="Arial Narrow" pitchFamily="34" charset="0"/>
                <a:cs typeface="Arial" panose="020B0604020202020204" pitchFamily="34" charset="0"/>
              </a:rPr>
              <a:t>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X cas diffus </a:t>
            </a:r>
            <a:r>
              <a:rPr lang="fr-FR" altLang="fr-FR" sz="1800" dirty="0">
                <a:solidFill>
                  <a:srgbClr val="0070C0"/>
                </a:solidFill>
                <a:latin typeface="Arial Narrow" pitchFamily="34" charset="0"/>
                <a:cs typeface="Arial" panose="020B0604020202020204" pitchFamily="34" charset="0"/>
              </a:rPr>
              <a:t>d’infections autochtones</a:t>
            </a:r>
          </a:p>
          <a:p>
            <a:pPr marL="0">
              <a:lnSpc>
                <a:spcPct val="100000"/>
              </a:lnSpc>
              <a:spcAft>
                <a:spcPts val="0"/>
              </a:spcAft>
              <a:buFont typeface="Times New Roman" pitchFamily="18" charset="0"/>
              <a:buNone/>
              <a:defRPr/>
            </a:pPr>
            <a:endParaRPr lang="fr-FR" altLang="fr-FR" sz="1800" dirty="0">
              <a:latin typeface="Arial Narrow" pitchFamily="34" charset="0"/>
            </a:endParaRPr>
          </a:p>
          <a:p>
            <a:pPr marL="0">
              <a:lnSpc>
                <a:spcPct val="100000"/>
              </a:lnSpc>
              <a:spcAft>
                <a:spcPts val="0"/>
              </a:spcAft>
              <a:buFont typeface="Times New Roman" pitchFamily="18" charset="0"/>
              <a:buNone/>
              <a:defRPr/>
            </a:pPr>
            <a:endParaRPr lang="fr-FR" altLang="fr-FR" sz="1800" b="1" dirty="0">
              <a:solidFill>
                <a:srgbClr val="FF0000"/>
              </a:solidFill>
              <a:latin typeface="Arial Narrow" pitchFamily="34" charset="0"/>
              <a:cs typeface="Arial" panose="020B0604020202020204" pitchFamily="34" charset="0"/>
            </a:endParaRPr>
          </a:p>
          <a:p>
            <a:pPr marL="0">
              <a:lnSpc>
                <a:spcPct val="100000"/>
              </a:lnSpc>
              <a:spcAft>
                <a:spcPts val="0"/>
              </a:spcAft>
              <a:buFont typeface="Times New Roman" pitchFamily="18" charset="0"/>
              <a:buNone/>
              <a:defRPr/>
            </a:pPr>
            <a:r>
              <a:rPr lang="fr-FR" altLang="fr-FR" sz="1800" b="1" dirty="0">
                <a:solidFill>
                  <a:srgbClr val="FF0000"/>
                </a:solidFill>
                <a:latin typeface="Arial Narrow" pitchFamily="34" charset="0"/>
                <a:cs typeface="Arial" panose="020B0604020202020204" pitchFamily="34" charset="0"/>
              </a:rPr>
              <a:t>		</a:t>
            </a:r>
          </a:p>
          <a:p>
            <a:pPr marL="0" algn="ctr">
              <a:lnSpc>
                <a:spcPct val="100000"/>
              </a:lnSpc>
              <a:spcAft>
                <a:spcPts val="0"/>
              </a:spcAft>
              <a:buFont typeface="Times New Roman" pitchFamily="18" charset="0"/>
              <a:buNone/>
              <a:defRPr/>
            </a:pPr>
            <a:endParaRPr lang="fr-FR" altLang="fr-FR" sz="1600" dirty="0"/>
          </a:p>
        </p:txBody>
      </p:sp>
      <p:sp>
        <p:nvSpPr>
          <p:cNvPr id="2" name="Rectangle 1"/>
          <p:cNvSpPr/>
          <p:nvPr/>
        </p:nvSpPr>
        <p:spPr>
          <a:xfrm>
            <a:off x="935856" y="479082"/>
            <a:ext cx="8928746" cy="492443"/>
          </a:xfrm>
          <a:prstGeom prst="rect">
            <a:avLst/>
          </a:prstGeom>
        </p:spPr>
        <p:txBody>
          <a:bodyPr wrap="square">
            <a:spAutoFit/>
          </a:bodyPr>
          <a:lstStyle/>
          <a:p>
            <a:pPr algn="ctr"/>
            <a:r>
              <a:rPr lang="fr-FR" sz="2600" dirty="0"/>
              <a:t>Plan anti-dissémination des arboviroses</a:t>
            </a:r>
          </a:p>
        </p:txBody>
      </p:sp>
      <p:pic>
        <p:nvPicPr>
          <p:cNvPr id="11" name="Picture 2"/>
          <p:cNvPicPr>
            <a:picLocks noChangeAspect="1" noChangeArrowheads="1"/>
          </p:cNvPicPr>
          <p:nvPr/>
        </p:nvPicPr>
        <p:blipFill>
          <a:blip r:embed="rId4" cstate="print"/>
          <a:srcRect/>
          <a:stretch>
            <a:fillRect/>
          </a:stretch>
        </p:blipFill>
        <p:spPr bwMode="auto">
          <a:xfrm>
            <a:off x="1871960" y="6876181"/>
            <a:ext cx="1135160" cy="683494"/>
          </a:xfrm>
          <a:prstGeom prst="rect">
            <a:avLst/>
          </a:prstGeom>
          <a:noFill/>
          <a:ln w="9525">
            <a:noFill/>
            <a:miter lim="800000"/>
            <a:headEnd/>
            <a:tailEnd/>
          </a:ln>
        </p:spPr>
      </p:pic>
      <p:sp>
        <p:nvSpPr>
          <p:cNvPr id="4" name="Lune 3"/>
          <p:cNvSpPr/>
          <p:nvPr/>
        </p:nvSpPr>
        <p:spPr bwMode="auto">
          <a:xfrm flipH="1">
            <a:off x="6741706" y="3707583"/>
            <a:ext cx="180020" cy="360040"/>
          </a:xfrm>
          <a:prstGeom prst="mo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4" name="Rectangle à coins arrondis 13"/>
          <p:cNvSpPr/>
          <p:nvPr/>
        </p:nvSpPr>
        <p:spPr bwMode="auto">
          <a:xfrm rot="5400000">
            <a:off x="8248866" y="2649877"/>
            <a:ext cx="648071" cy="2475944"/>
          </a:xfrm>
          <a:prstGeom prst="wedgeRoundRectCallout">
            <a:avLst/>
          </a:prstGeom>
          <a:solidFill>
            <a:srgbClr val="00B0F0">
              <a:alpha val="46000"/>
            </a:srgbClr>
          </a:solidFill>
          <a:ln w="9525" cap="flat" cmpd="sng" algn="ctr">
            <a:solidFill>
              <a:schemeClr val="tx1"/>
            </a:solidFill>
            <a:prstDash val="solid"/>
            <a:round/>
            <a:headEnd type="none" w="med" len="med"/>
            <a:tailEnd type="none" w="med" len="med"/>
          </a:ln>
          <a:effectLst/>
          <a:extLst/>
        </p:spPr>
        <p:txBody>
          <a:bodyPr vert="vert270" wrap="square" lIns="91440" tIns="0" rIns="91440" bIns="0" numCol="1" rtlCol="0" anchor="ctr" anchorCtr="0" compatLnSpc="1">
            <a:prstTxWarp prst="textNoShape">
              <a:avLst/>
            </a:prstTxWarp>
          </a:bodyPr>
          <a:lstStyle/>
          <a:p>
            <a:pPr eaLnBrk="1">
              <a:lnSpc>
                <a:spcPct val="93000"/>
              </a:lnSpc>
              <a:buClr>
                <a:srgbClr val="000000"/>
              </a:buClr>
              <a:buSzPct val="100000"/>
            </a:pPr>
            <a:r>
              <a:rPr lang="fr-FR" altLang="fr-FR" dirty="0">
                <a:latin typeface="Arial Narrow" pitchFamily="34" charset="0"/>
              </a:rPr>
              <a:t>Aucun suivi (ou 0b : suivi entomologique seul)</a:t>
            </a:r>
            <a:endParaRPr kumimoji="0" lang="fr-FR" sz="1800" b="0" i="0" u="none" strike="noStrike" cap="none" normalizeH="0" baseline="0" dirty="0">
              <a:ln>
                <a:noFill/>
              </a:ln>
              <a:effectLst/>
              <a:latin typeface="Arial" panose="020B0604020202020204" pitchFamily="34" charset="0"/>
              <a:ea typeface="Microsoft YaHei" panose="020B0503020204020204" pitchFamily="34" charset="-122"/>
            </a:endParaRPr>
          </a:p>
        </p:txBody>
      </p:sp>
      <p:sp>
        <p:nvSpPr>
          <p:cNvPr id="15" name="Rectangle à coins arrondis 14"/>
          <p:cNvSpPr/>
          <p:nvPr/>
        </p:nvSpPr>
        <p:spPr bwMode="auto">
          <a:xfrm rot="5400000">
            <a:off x="7993368" y="4219553"/>
            <a:ext cx="1537386" cy="2097625"/>
          </a:xfrm>
          <a:prstGeom prst="wedgeRoundRectCallout">
            <a:avLst/>
          </a:prstGeom>
          <a:solidFill>
            <a:srgbClr val="00B0F0">
              <a:alpha val="46000"/>
            </a:srgbClr>
          </a:solidFill>
          <a:ln w="9525" cap="flat" cmpd="sng" algn="ctr">
            <a:solidFill>
              <a:schemeClr val="tx1"/>
            </a:solidFill>
            <a:prstDash val="solid"/>
            <a:round/>
            <a:headEnd type="none" w="med" len="med"/>
            <a:tailEnd type="none" w="med" len="med"/>
          </a:ln>
          <a:effectLst/>
          <a:extLst/>
        </p:spPr>
        <p:txBody>
          <a:bodyPr vert="vert270" wrap="square" lIns="91440" tIns="0" rIns="91440" bIns="0" numCol="1" rtlCol="0" anchor="ctr" anchorCtr="0" compatLnSpc="1">
            <a:prstTxWarp prst="textNoShape">
              <a:avLst/>
            </a:prstTxWarp>
          </a:bodyPr>
          <a:lstStyle/>
          <a:p>
            <a:pPr algn="ctr"/>
            <a:r>
              <a:rPr lang="fr-FR" altLang="fr-FR" dirty="0">
                <a:latin typeface="Arial Narrow" pitchFamily="34" charset="0"/>
              </a:rPr>
              <a:t>Surveillance entomologique </a:t>
            </a:r>
          </a:p>
          <a:p>
            <a:pPr algn="ctr"/>
            <a:r>
              <a:rPr lang="fr-FR" altLang="fr-FR" dirty="0">
                <a:latin typeface="Arial Narrow" pitchFamily="34" charset="0"/>
              </a:rPr>
              <a:t>&amp;</a:t>
            </a:r>
          </a:p>
          <a:p>
            <a:pPr algn="ctr"/>
            <a:r>
              <a:rPr lang="fr-FR" altLang="fr-FR" dirty="0">
                <a:latin typeface="Arial Narrow" pitchFamily="34" charset="0"/>
              </a:rPr>
              <a:t>Surveillance épidémiologique </a:t>
            </a:r>
          </a:p>
        </p:txBody>
      </p:sp>
    </p:spTree>
    <p:extLst>
      <p:ext uri="{BB962C8B-B14F-4D97-AF65-F5344CB8AC3E}">
        <p14:creationId xmlns:p14="http://schemas.microsoft.com/office/powerpoint/2010/main" val="1196445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239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législatif</a:t>
            </a:r>
          </a:p>
        </p:txBody>
      </p:sp>
      <p:sp>
        <p:nvSpPr>
          <p:cNvPr id="7" name="Rectangle 6"/>
          <p:cNvSpPr>
            <a:spLocks noChangeArrowheads="1"/>
          </p:cNvSpPr>
          <p:nvPr/>
        </p:nvSpPr>
        <p:spPr bwMode="auto">
          <a:xfrm>
            <a:off x="757238" y="1450975"/>
            <a:ext cx="8132762" cy="469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2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81000" indent="-379413" eaLnBrk="0" hangingPunct="0">
              <a:lnSpc>
                <a:spcPct val="93000"/>
              </a:lnSpc>
              <a:spcBef>
                <a:spcPts val="7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pitchFamily="34" charset="0"/>
                <a:ea typeface="Arial Unicode MS" pitchFamily="34" charset="-128"/>
                <a:cs typeface="Arial Unicode MS" pitchFamily="34" charset="-128"/>
              </a:defRPr>
            </a:lvl1pPr>
            <a:lvl2pPr eaLnBrk="0" hangingPunct="0">
              <a:lnSpc>
                <a:spcPct val="93000"/>
              </a:lnSpc>
              <a:spcBef>
                <a:spcPts val="65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600">
                <a:solidFill>
                  <a:srgbClr val="000000"/>
                </a:solidFill>
                <a:latin typeface="Arial" pitchFamily="34" charset="0"/>
                <a:ea typeface="Arial Unicode MS" pitchFamily="34" charset="-128"/>
                <a:cs typeface="Arial Unicode MS" pitchFamily="34" charset="-128"/>
              </a:defRPr>
            </a:lvl2pPr>
            <a:lvl3pPr eaLnBrk="0" hangingPunct="0">
              <a:lnSpc>
                <a:spcPct val="93000"/>
              </a:lnSpc>
              <a:spcBef>
                <a:spcPts val="575"/>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300">
                <a:solidFill>
                  <a:srgbClr val="000000"/>
                </a:solidFill>
                <a:latin typeface="Arial" pitchFamily="34" charset="0"/>
                <a:ea typeface="Arial Unicode MS" pitchFamily="34" charset="-128"/>
                <a:cs typeface="Arial Unicode MS" pitchFamily="34" charset="-128"/>
              </a:defRPr>
            </a:lvl3pPr>
            <a:lvl4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4pPr>
            <a:lvl5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9pPr>
          </a:lstStyle>
          <a:p>
            <a:pPr eaLnBrk="1" hangingPunct="1">
              <a:lnSpc>
                <a:spcPct val="100000"/>
              </a:lnSpc>
              <a:spcBef>
                <a:spcPts val="1250"/>
              </a:spcBef>
              <a:buClrTx/>
              <a:buFontTx/>
              <a:buNone/>
            </a:pPr>
            <a:r>
              <a:rPr lang="fr-FR" altLang="fr-FR" sz="1600" dirty="0"/>
              <a:t>Cadre législatif</a:t>
            </a:r>
          </a:p>
          <a:p>
            <a:pPr eaLnBrk="1" hangingPunct="1">
              <a:lnSpc>
                <a:spcPct val="100000"/>
              </a:lnSpc>
              <a:spcBef>
                <a:spcPts val="1250"/>
              </a:spcBef>
              <a:buClrTx/>
              <a:buSzTx/>
              <a:buFontTx/>
              <a:buNone/>
            </a:pPr>
            <a:r>
              <a:rPr lang="fr-FR" altLang="fr-FR" sz="1600" dirty="0"/>
              <a:t>	1964 : loi 64-1246 relative à la lutte contre les moustiques – article 1</a:t>
            </a:r>
          </a:p>
          <a:p>
            <a:pPr>
              <a:lnSpc>
                <a:spcPct val="100000"/>
              </a:lnSpc>
              <a:spcBef>
                <a:spcPct val="0"/>
              </a:spcBef>
            </a:pPr>
            <a:r>
              <a:rPr lang="fr-FR" altLang="fr-FR" sz="1600" dirty="0"/>
              <a:t>	</a:t>
            </a:r>
            <a:r>
              <a:rPr lang="fr-FR" altLang="fr-FR" sz="1200" dirty="0">
                <a:solidFill>
                  <a:schemeClr val="tx1"/>
                </a:solidFill>
              </a:rPr>
              <a:t>Des zones de lutte contre les moustiques sont délimitées par arrêté préfectoral pris après avis de la commission</a:t>
            </a:r>
          </a:p>
          <a:p>
            <a:pPr>
              <a:lnSpc>
                <a:spcPct val="100000"/>
              </a:lnSpc>
              <a:spcBef>
                <a:spcPct val="0"/>
              </a:spcBef>
            </a:pPr>
            <a:r>
              <a:rPr lang="fr-FR" altLang="fr-FR" sz="1200" dirty="0">
                <a:solidFill>
                  <a:schemeClr val="tx1"/>
                </a:solidFill>
              </a:rPr>
              <a:t>mentionnée à l'article L. 1416-1 du code de la santé publique </a:t>
            </a:r>
            <a:r>
              <a:rPr lang="fr-FR" altLang="fr-FR" sz="1200" dirty="0" smtClean="0">
                <a:solidFill>
                  <a:schemeClr val="tx1"/>
                </a:solidFill>
              </a:rPr>
              <a:t>, ce sont les Conseils départementaux qui doivent agir :</a:t>
            </a:r>
            <a:endParaRPr lang="fr-FR" altLang="fr-FR" sz="1200" dirty="0">
              <a:solidFill>
                <a:schemeClr val="tx1"/>
              </a:solidFill>
            </a:endParaRP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dirty="0">
                <a:solidFill>
                  <a:schemeClr val="tx1"/>
                </a:solidFill>
              </a:rPr>
              <a:t>1° Dans les départements où est constatée, dans les conditions définies à l'article L. 3114-5 du code de la santé</a:t>
            </a:r>
          </a:p>
          <a:p>
            <a:pPr>
              <a:lnSpc>
                <a:spcPct val="100000"/>
              </a:lnSpc>
              <a:spcBef>
                <a:spcPct val="0"/>
              </a:spcBef>
            </a:pPr>
            <a:r>
              <a:rPr lang="fr-FR" altLang="fr-FR" sz="1200" dirty="0">
                <a:solidFill>
                  <a:schemeClr val="tx1"/>
                </a:solidFill>
              </a:rPr>
              <a:t>publique, l'existence de conditions entraînant le développement de maladies humaines transmises par l'intermédiaire</a:t>
            </a:r>
          </a:p>
          <a:p>
            <a:pPr>
              <a:lnSpc>
                <a:spcPct val="100000"/>
              </a:lnSpc>
              <a:spcBef>
                <a:spcPct val="0"/>
              </a:spcBef>
            </a:pPr>
            <a:r>
              <a:rPr lang="fr-FR" altLang="fr-FR" sz="1200" dirty="0">
                <a:solidFill>
                  <a:schemeClr val="tx1"/>
                </a:solidFill>
              </a:rPr>
              <a:t>d'insectes et dont la liste est fixée par arrêté du ministre en charge de la santé ;</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b="1" dirty="0">
                <a:solidFill>
                  <a:srgbClr val="FF0000"/>
                </a:solidFill>
              </a:rPr>
              <a:t>2° Dans les départements où les moustiques constituent une menace pour la santé de la population et dont la liste est fixée par arrêté conjoint du ministre en charge de la santé et du ministre en charge de l'environnement ; </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b="1" dirty="0">
                <a:solidFill>
                  <a:srgbClr val="0070C0"/>
                </a:solidFill>
              </a:rPr>
              <a:t>3° En cas de besoin, dans les départements dont les conseils généraux le demanderaient. A l'intérieur de ces zones, les services du département sont autorisés à procéder d'office aux prospections, traitements, travaux et contrôles nécessaires à cette action. Lorsque le département confie la réalisation de ces opérations à un organisme de droit public, les agents de cet organisme disposent, pour l'exercice de ces missions, des mêmes compétences que les agents du département.</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dirty="0">
                <a:solidFill>
                  <a:schemeClr val="tx1"/>
                </a:solidFill>
              </a:rPr>
              <a:t>Dans ces zones, et en vue de procéder aux opérations ci-dessus définies, les agents des services ou organismes</a:t>
            </a:r>
          </a:p>
          <a:p>
            <a:pPr>
              <a:lnSpc>
                <a:spcPct val="100000"/>
              </a:lnSpc>
              <a:spcBef>
                <a:spcPct val="0"/>
              </a:spcBef>
            </a:pPr>
            <a:r>
              <a:rPr lang="fr-FR" altLang="fr-FR" sz="1200" dirty="0">
                <a:solidFill>
                  <a:schemeClr val="tx1"/>
                </a:solidFill>
              </a:rPr>
              <a:t>mentionnés à l'article 1er peuvent pénétrer avec leurs matériels sur les propriétés publiques et privées, même</a:t>
            </a:r>
          </a:p>
          <a:p>
            <a:pPr>
              <a:lnSpc>
                <a:spcPct val="100000"/>
              </a:lnSpc>
              <a:spcBef>
                <a:spcPct val="0"/>
              </a:spcBef>
            </a:pPr>
            <a:r>
              <a:rPr lang="fr-FR" altLang="fr-FR" sz="1200" dirty="0">
                <a:solidFill>
                  <a:schemeClr val="tx1"/>
                </a:solidFill>
              </a:rPr>
              <a:t>habitées, après que les propriétaires, locataires, exploitants ou occupants en ont été avisés à temps pour leur</a:t>
            </a:r>
          </a:p>
          <a:p>
            <a:pPr>
              <a:lnSpc>
                <a:spcPct val="100000"/>
              </a:lnSpc>
              <a:spcBef>
                <a:spcPct val="0"/>
              </a:spcBef>
            </a:pPr>
            <a:r>
              <a:rPr lang="fr-FR" altLang="fr-FR" sz="1200" dirty="0">
                <a:solidFill>
                  <a:schemeClr val="tx1"/>
                </a:solidFill>
              </a:rPr>
              <a:t>permettre de prendre toutes dispositions utiles pour la sauvegarde de leurs intérêts.</a:t>
            </a:r>
          </a:p>
          <a:p>
            <a:pPr>
              <a:lnSpc>
                <a:spcPct val="100000"/>
              </a:lnSpc>
              <a:spcBef>
                <a:spcPct val="0"/>
              </a:spcBef>
            </a:pPr>
            <a:r>
              <a:rPr lang="fr-FR" altLang="fr-FR" sz="1200" dirty="0">
                <a:solidFill>
                  <a:schemeClr val="tx1"/>
                </a:solidFill>
              </a:rPr>
              <a:t>Ils peuvent, en outre, installer et contrôler les dispositifs de lutte contre les moustiques, même de nuit, en dehors des</a:t>
            </a:r>
          </a:p>
          <a:p>
            <a:pPr>
              <a:lnSpc>
                <a:spcPct val="100000"/>
              </a:lnSpc>
              <a:spcBef>
                <a:spcPct val="0"/>
              </a:spcBef>
            </a:pPr>
            <a:r>
              <a:rPr lang="fr-FR" altLang="fr-FR" sz="1200" dirty="0">
                <a:solidFill>
                  <a:schemeClr val="tx1"/>
                </a:solidFill>
              </a:rPr>
              <a:t>habitations et des propriétés attenantes aux habitations et closes par des murs ou par des clôtures équivalentes,</a:t>
            </a:r>
          </a:p>
          <a:p>
            <a:pPr>
              <a:lnSpc>
                <a:spcPct val="100000"/>
              </a:lnSpc>
              <a:spcBef>
                <a:spcPct val="0"/>
              </a:spcBef>
            </a:pPr>
            <a:r>
              <a:rPr lang="fr-FR" altLang="fr-FR" sz="1200" dirty="0">
                <a:solidFill>
                  <a:schemeClr val="tx1"/>
                </a:solidFill>
              </a:rPr>
              <a:t>suivant les usages du pays.</a:t>
            </a:r>
          </a:p>
        </p:txBody>
      </p:sp>
    </p:spTree>
    <p:extLst>
      <p:ext uri="{BB962C8B-B14F-4D97-AF65-F5344CB8AC3E}">
        <p14:creationId xmlns:p14="http://schemas.microsoft.com/office/powerpoint/2010/main" val="1898676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p:cNvSpPr txBox="1">
            <a:spLocks/>
          </p:cNvSpPr>
          <p:nvPr/>
        </p:nvSpPr>
        <p:spPr>
          <a:xfrm>
            <a:off x="1151880" y="1547589"/>
            <a:ext cx="8496944" cy="4321125"/>
          </a:xfrm>
          <a:prstGeom prst="rect">
            <a:avLst/>
          </a:prstGeom>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0"/>
              </a:spcAft>
              <a:buFont typeface="Times New Roman" pitchFamily="18" charset="0"/>
              <a:buNone/>
              <a:defRPr/>
            </a:pPr>
            <a:endParaRPr lang="fr-FR" sz="1600" dirty="0"/>
          </a:p>
          <a:p>
            <a:r>
              <a:rPr lang="fr-BE" sz="1600" dirty="0"/>
              <a:t>POURQUOI LUTTER CONTRE LE MOUSTIQUE TIGRE ?</a:t>
            </a:r>
          </a:p>
          <a:p>
            <a:endParaRPr lang="fr-BE" sz="1600" dirty="0"/>
          </a:p>
          <a:p>
            <a:r>
              <a:rPr lang="fr-BE" sz="1600" dirty="0"/>
              <a:t>LE CADRE REGLEMENTAIRE DE LA LUTTE CONTRE LES MOUSTIQUES</a:t>
            </a:r>
          </a:p>
          <a:p>
            <a:r>
              <a:rPr lang="fr-BE" sz="1600" dirty="0"/>
              <a:t> </a:t>
            </a:r>
            <a:endParaRPr lang="fr-FR" sz="1600" dirty="0"/>
          </a:p>
          <a:p>
            <a:r>
              <a:rPr lang="fr-FR" sz="1600" dirty="0"/>
              <a:t>LE MOUSTIQUE TIGRE : LE RECONNAITRE</a:t>
            </a:r>
          </a:p>
          <a:p>
            <a:r>
              <a:rPr lang="fr-BE" sz="1600" dirty="0"/>
              <a:t>  </a:t>
            </a:r>
            <a:endParaRPr lang="fr-FR" sz="1600" dirty="0"/>
          </a:p>
          <a:p>
            <a:r>
              <a:rPr lang="fr-FR" sz="1600" dirty="0"/>
              <a:t>METHODES DE LUTTES ET PRECONISATIONS D’INTERVENTION</a:t>
            </a:r>
          </a:p>
          <a:p>
            <a:r>
              <a:rPr lang="fr-FR" sz="1600" i="1" dirty="0"/>
              <a:t> </a:t>
            </a:r>
            <a:endParaRPr lang="fr-FR" sz="1600" dirty="0"/>
          </a:p>
          <a:p>
            <a:r>
              <a:rPr lang="fr-FR" sz="1600" dirty="0"/>
              <a:t>LA COMMUNICATION ET LA MOBILISATION SOCIALE</a:t>
            </a:r>
          </a:p>
          <a:p>
            <a:r>
              <a:rPr lang="fr-FR" sz="1600" dirty="0"/>
              <a:t> </a:t>
            </a:r>
          </a:p>
        </p:txBody>
      </p:sp>
      <p:pic>
        <p:nvPicPr>
          <p:cNvPr id="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1005706" y="544513"/>
            <a:ext cx="17043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Sommaire</a:t>
            </a:r>
            <a:endParaRPr lang="fr-FR" altLang="fr-FR" sz="2600" dirty="0">
              <a:solidFill>
                <a:srgbClr val="000000"/>
              </a:solidFill>
              <a:latin typeface="Microsoft YaHei" charset="-122"/>
            </a:endParaRPr>
          </a:p>
        </p:txBody>
      </p:sp>
      <p:cxnSp>
        <p:nvCxnSpPr>
          <p:cNvPr id="3" name="Connecteur droit 2"/>
          <p:cNvCxnSpPr/>
          <p:nvPr/>
        </p:nvCxnSpPr>
        <p:spPr bwMode="auto">
          <a:xfrm>
            <a:off x="721990" y="1980282"/>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cteur droit 9"/>
          <p:cNvCxnSpPr/>
          <p:nvPr/>
        </p:nvCxnSpPr>
        <p:spPr bwMode="auto">
          <a:xfrm>
            <a:off x="721990" y="2772370"/>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cteur droit 10"/>
          <p:cNvCxnSpPr/>
          <p:nvPr/>
        </p:nvCxnSpPr>
        <p:spPr bwMode="auto">
          <a:xfrm>
            <a:off x="721990" y="3564458"/>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a:off x="721990" y="4356546"/>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necteur droit 12"/>
          <p:cNvCxnSpPr/>
          <p:nvPr/>
        </p:nvCxnSpPr>
        <p:spPr bwMode="auto">
          <a:xfrm>
            <a:off x="721990" y="5148634"/>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2"/>
          <p:cNvPicPr>
            <a:picLocks noChangeAspect="1" noChangeArrowheads="1"/>
          </p:cNvPicPr>
          <p:nvPr/>
        </p:nvPicPr>
        <p:blipFill>
          <a:blip r:embed="rId4" cstate="print"/>
          <a:srcRect/>
          <a:stretch>
            <a:fillRect/>
          </a:stretch>
        </p:blipFill>
        <p:spPr bwMode="auto">
          <a:xfrm>
            <a:off x="1799952" y="6876181"/>
            <a:ext cx="1135160" cy="68349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3227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réglementaire</a:t>
            </a:r>
          </a:p>
        </p:txBody>
      </p:sp>
      <p:sp>
        <p:nvSpPr>
          <p:cNvPr id="28" name="Flèche à angle droit 27"/>
          <p:cNvSpPr/>
          <p:nvPr/>
        </p:nvSpPr>
        <p:spPr bwMode="auto">
          <a:xfrm rot="5400000">
            <a:off x="2738119" y="5670301"/>
            <a:ext cx="287337" cy="250825"/>
          </a:xfrm>
          <a:prstGeom prst="bentUpArrow">
            <a:avLst>
              <a:gd name="adj1" fmla="val 28414"/>
              <a:gd name="adj2" fmla="val 25000"/>
              <a:gd name="adj3" fmla="val 25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Times New Roman" pitchFamily="18" charset="0"/>
              <a:buNone/>
              <a:defRPr/>
            </a:pPr>
            <a:endParaRPr lang="fr-FR">
              <a:latin typeface="Arial" panose="020B0604020202020204" pitchFamily="34" charset="0"/>
            </a:endParaRPr>
          </a:p>
        </p:txBody>
      </p:sp>
      <p:sp>
        <p:nvSpPr>
          <p:cNvPr id="7" name="Rectangle 3"/>
          <p:cNvSpPr>
            <a:spLocks noChangeArrowheads="1"/>
          </p:cNvSpPr>
          <p:nvPr/>
        </p:nvSpPr>
        <p:spPr bwMode="auto">
          <a:xfrm>
            <a:off x="791841" y="1187549"/>
            <a:ext cx="9073008" cy="547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2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81000" indent="-379413" eaLnBrk="0" hangingPunct="0">
              <a:lnSpc>
                <a:spcPct val="93000"/>
              </a:lnSpc>
              <a:spcBef>
                <a:spcPts val="7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pitchFamily="34" charset="0"/>
                <a:ea typeface="Arial Unicode MS" pitchFamily="34" charset="-128"/>
                <a:cs typeface="Arial Unicode MS" pitchFamily="34" charset="-128"/>
              </a:defRPr>
            </a:lvl1pPr>
            <a:lvl2pPr eaLnBrk="0" hangingPunct="0">
              <a:lnSpc>
                <a:spcPct val="93000"/>
              </a:lnSpc>
              <a:spcBef>
                <a:spcPts val="65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600">
                <a:solidFill>
                  <a:srgbClr val="000000"/>
                </a:solidFill>
                <a:latin typeface="Arial" pitchFamily="34" charset="0"/>
                <a:ea typeface="Arial Unicode MS" pitchFamily="34" charset="-128"/>
                <a:cs typeface="Arial Unicode MS" pitchFamily="34" charset="-128"/>
              </a:defRPr>
            </a:lvl2pPr>
            <a:lvl3pPr eaLnBrk="0" hangingPunct="0">
              <a:lnSpc>
                <a:spcPct val="93000"/>
              </a:lnSpc>
              <a:spcBef>
                <a:spcPts val="575"/>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300">
                <a:solidFill>
                  <a:srgbClr val="000000"/>
                </a:solidFill>
                <a:latin typeface="Arial" pitchFamily="34" charset="0"/>
                <a:ea typeface="Arial Unicode MS" pitchFamily="34" charset="-128"/>
                <a:cs typeface="Arial Unicode MS" pitchFamily="34" charset="-128"/>
              </a:defRPr>
            </a:lvl3pPr>
            <a:lvl4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4pPr>
            <a:lvl5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9pPr>
          </a:lstStyle>
          <a:p>
            <a:pPr>
              <a:lnSpc>
                <a:spcPct val="100000"/>
              </a:lnSpc>
              <a:spcBef>
                <a:spcPct val="0"/>
              </a:spcBef>
            </a:pPr>
            <a:r>
              <a:rPr lang="fr-FR" altLang="fr-FR" sz="1600" dirty="0">
                <a:solidFill>
                  <a:schemeClr val="bg1"/>
                </a:solidFill>
              </a:rPr>
              <a:t>!"#$</a:t>
            </a:r>
            <a:r>
              <a:rPr lang="fr-FR" altLang="fr-FR" sz="1600" dirty="0"/>
              <a:t>Cadre réglementaire</a:t>
            </a:r>
          </a:p>
          <a:p>
            <a:pPr eaLnBrk="1" hangingPunct="1">
              <a:lnSpc>
                <a:spcPct val="100000"/>
              </a:lnSpc>
              <a:spcBef>
                <a:spcPts val="1250"/>
              </a:spcBef>
              <a:buClrTx/>
              <a:buSzTx/>
              <a:buFontTx/>
              <a:buNone/>
            </a:pPr>
            <a:r>
              <a:rPr lang="fr-FR" altLang="fr-FR" sz="1600" dirty="0"/>
              <a:t>	Décret du 1 décembre 1965 relatif à la lutte contre les moustiques</a:t>
            </a:r>
          </a:p>
          <a:p>
            <a:pPr eaLnBrk="1" hangingPunct="1">
              <a:lnSpc>
                <a:spcPct val="100000"/>
              </a:lnSpc>
              <a:spcBef>
                <a:spcPts val="1250"/>
              </a:spcBef>
              <a:buClrTx/>
              <a:buSzTx/>
              <a:buFontTx/>
              <a:buNone/>
            </a:pPr>
            <a:r>
              <a:rPr lang="fr-FR" altLang="fr-FR" sz="1600" dirty="0"/>
              <a:t>	Décret du 30 décembre 2005 relatif à la lutte contre les moustiques</a:t>
            </a:r>
          </a:p>
          <a:p>
            <a:pPr eaLnBrk="1" hangingPunct="1">
              <a:lnSpc>
                <a:spcPct val="100000"/>
              </a:lnSpc>
              <a:spcBef>
                <a:spcPts val="1250"/>
              </a:spcBef>
              <a:buClrTx/>
              <a:buSzTx/>
              <a:buFontTx/>
              <a:buNone/>
            </a:pPr>
            <a:endParaRPr lang="fr-FR" altLang="fr-FR" sz="1600" dirty="0"/>
          </a:p>
          <a:p>
            <a:pPr eaLnBrk="1" hangingPunct="1">
              <a:lnSpc>
                <a:spcPct val="100000"/>
              </a:lnSpc>
              <a:spcBef>
                <a:spcPts val="1250"/>
              </a:spcBef>
              <a:buClr>
                <a:srgbClr val="B10318"/>
              </a:buClr>
            </a:pPr>
            <a:r>
              <a:rPr lang="fr-FR" altLang="fr-FR" sz="1600" dirty="0"/>
              <a:t>Décisions exécutoires</a:t>
            </a:r>
          </a:p>
          <a:p>
            <a:pPr eaLnBrk="1" hangingPunct="1">
              <a:lnSpc>
                <a:spcPct val="100000"/>
              </a:lnSpc>
              <a:spcBef>
                <a:spcPts val="1250"/>
              </a:spcBef>
              <a:buClr>
                <a:srgbClr val="B10318"/>
              </a:buClr>
            </a:pPr>
            <a:r>
              <a:rPr lang="fr-FR" altLang="fr-FR" sz="1600" dirty="0"/>
              <a:t>	</a:t>
            </a:r>
            <a:r>
              <a:rPr lang="fr-FR" altLang="fr-FR" sz="1600" b="1" dirty="0">
                <a:solidFill>
                  <a:srgbClr val="FF0000"/>
                </a:solidFill>
              </a:rPr>
              <a:t>Arrêté préfectoral relatif à la lutte anti-vectorielle			</a:t>
            </a:r>
            <a:r>
              <a:rPr lang="fr-FR" altLang="fr-FR" sz="1600" dirty="0">
                <a:solidFill>
                  <a:schemeClr val="tx1"/>
                </a:solidFill>
              </a:rPr>
              <a:t>tout le département</a:t>
            </a:r>
          </a:p>
          <a:p>
            <a:pPr eaLnBrk="1" hangingPunct="1">
              <a:lnSpc>
                <a:spcPct val="100000"/>
              </a:lnSpc>
              <a:spcBef>
                <a:spcPts val="1250"/>
              </a:spcBef>
              <a:buClr>
                <a:srgbClr val="B10318"/>
              </a:buClr>
            </a:pPr>
            <a:r>
              <a:rPr lang="fr-FR" altLang="fr-FR" sz="1600" dirty="0"/>
              <a:t>			</a:t>
            </a:r>
            <a:r>
              <a:rPr lang="fr-FR" altLang="fr-FR" sz="1600" dirty="0">
                <a:solidFill>
                  <a:srgbClr val="FF0000"/>
                </a:solidFill>
              </a:rPr>
              <a:t>Plan de lutte contre les arboviroses en métropole (chikungunya/dengue/</a:t>
            </a:r>
            <a:r>
              <a:rPr lang="fr-FR" altLang="fr-FR" sz="1600" dirty="0" err="1">
                <a:solidFill>
                  <a:srgbClr val="FF0000"/>
                </a:solidFill>
              </a:rPr>
              <a:t>Zika</a:t>
            </a:r>
            <a:r>
              <a:rPr lang="fr-FR" altLang="fr-FR" sz="1600" dirty="0">
                <a:solidFill>
                  <a:srgbClr val="FF0000"/>
                </a:solidFill>
              </a:rPr>
              <a:t>)</a:t>
            </a:r>
          </a:p>
          <a:p>
            <a:pPr eaLnBrk="1" hangingPunct="1">
              <a:lnSpc>
                <a:spcPct val="100000"/>
              </a:lnSpc>
              <a:spcBef>
                <a:spcPts val="1250"/>
              </a:spcBef>
              <a:buClr>
                <a:srgbClr val="B10318"/>
              </a:buClr>
            </a:pPr>
            <a:r>
              <a:rPr lang="fr-FR" altLang="fr-FR" sz="1600" dirty="0">
                <a:solidFill>
                  <a:srgbClr val="FF0000"/>
                </a:solidFill>
              </a:rPr>
              <a:t>					Moustique : </a:t>
            </a:r>
            <a:r>
              <a:rPr lang="fr-FR" altLang="fr-FR" sz="1600" dirty="0" err="1">
                <a:solidFill>
                  <a:srgbClr val="FF0000"/>
                </a:solidFill>
              </a:rPr>
              <a:t>Aedes</a:t>
            </a:r>
            <a:r>
              <a:rPr lang="fr-FR" altLang="fr-FR" sz="1600" dirty="0">
                <a:solidFill>
                  <a:srgbClr val="FF0000"/>
                </a:solidFill>
              </a:rPr>
              <a:t> </a:t>
            </a:r>
            <a:r>
              <a:rPr lang="fr-FR" altLang="fr-FR" sz="1600" dirty="0" err="1">
                <a:solidFill>
                  <a:srgbClr val="FF0000"/>
                </a:solidFill>
              </a:rPr>
              <a:t>albopictus</a:t>
            </a:r>
            <a:endParaRPr lang="fr-FR" altLang="fr-FR" sz="1600" dirty="0">
              <a:solidFill>
                <a:srgbClr val="FF0000"/>
              </a:solidFill>
            </a:endParaRPr>
          </a:p>
          <a:p>
            <a:pPr eaLnBrk="1" hangingPunct="1">
              <a:lnSpc>
                <a:spcPct val="100000"/>
              </a:lnSpc>
              <a:spcBef>
                <a:spcPts val="1250"/>
              </a:spcBef>
              <a:buClr>
                <a:srgbClr val="B10318"/>
              </a:buClr>
            </a:pPr>
            <a:r>
              <a:rPr lang="fr-FR" altLang="fr-FR" sz="1600" dirty="0">
                <a:solidFill>
                  <a:srgbClr val="FF0000"/>
                </a:solidFill>
              </a:rPr>
              <a:t>				En 2018 départements concernés : Ain, Ardèche, Drôme, Isère, Rhône, Savoie </a:t>
            </a:r>
          </a:p>
          <a:p>
            <a:pPr eaLnBrk="1" hangingPunct="1">
              <a:lnSpc>
                <a:spcPct val="100000"/>
              </a:lnSpc>
              <a:spcBef>
                <a:spcPts val="1250"/>
              </a:spcBef>
              <a:buClr>
                <a:srgbClr val="B10318"/>
              </a:buClr>
            </a:pPr>
            <a:endParaRPr lang="fr-FR" altLang="fr-FR" sz="1600" b="1" dirty="0">
              <a:solidFill>
                <a:srgbClr val="FF0000"/>
              </a:solidFill>
            </a:endParaRPr>
          </a:p>
          <a:p>
            <a:pPr eaLnBrk="1" hangingPunct="1">
              <a:lnSpc>
                <a:spcPct val="100000"/>
              </a:lnSpc>
              <a:spcBef>
                <a:spcPts val="1250"/>
              </a:spcBef>
              <a:buClr>
                <a:srgbClr val="B10318"/>
              </a:buClr>
            </a:pPr>
            <a:r>
              <a:rPr lang="fr-FR" altLang="fr-FR" sz="1600" b="1" dirty="0"/>
              <a:t>	</a:t>
            </a:r>
            <a:r>
              <a:rPr lang="fr-FR" altLang="fr-FR" sz="1600" b="1" dirty="0">
                <a:solidFill>
                  <a:srgbClr val="0070C0"/>
                </a:solidFill>
              </a:rPr>
              <a:t>Arrêté préfectoral relatif à la régulation des nuisances		</a:t>
            </a:r>
            <a:r>
              <a:rPr lang="fr-FR" altLang="fr-FR" sz="1600" dirty="0">
                <a:solidFill>
                  <a:schemeClr val="tx1"/>
                </a:solidFill>
              </a:rPr>
              <a:t>fixe une liste de communes</a:t>
            </a:r>
          </a:p>
          <a:p>
            <a:pPr eaLnBrk="1" hangingPunct="1">
              <a:lnSpc>
                <a:spcPct val="100000"/>
              </a:lnSpc>
              <a:spcBef>
                <a:spcPts val="1250"/>
              </a:spcBef>
              <a:buClr>
                <a:srgbClr val="B10318"/>
              </a:buClr>
            </a:pPr>
            <a:r>
              <a:rPr lang="fr-FR" altLang="fr-FR" sz="1600" dirty="0">
                <a:solidFill>
                  <a:schemeClr val="tx1"/>
                </a:solidFill>
              </a:rPr>
              <a:t>					</a:t>
            </a:r>
            <a:r>
              <a:rPr lang="fr-FR" altLang="fr-FR" sz="1600" dirty="0">
                <a:solidFill>
                  <a:srgbClr val="0070C0"/>
                </a:solidFill>
              </a:rPr>
              <a:t>Moustiques </a:t>
            </a:r>
            <a:r>
              <a:rPr lang="fr-FR" altLang="fr-FR" sz="1600" dirty="0" err="1">
                <a:solidFill>
                  <a:srgbClr val="0070C0"/>
                </a:solidFill>
              </a:rPr>
              <a:t>autochotones</a:t>
            </a:r>
            <a:r>
              <a:rPr lang="fr-FR" altLang="fr-FR" sz="1600" dirty="0">
                <a:solidFill>
                  <a:srgbClr val="0070C0"/>
                </a:solidFill>
              </a:rPr>
              <a:t> : </a:t>
            </a:r>
            <a:r>
              <a:rPr lang="fr-FR" altLang="fr-FR" sz="1600" dirty="0" err="1">
                <a:solidFill>
                  <a:srgbClr val="0070C0"/>
                </a:solidFill>
              </a:rPr>
              <a:t>Aedes</a:t>
            </a:r>
            <a:r>
              <a:rPr lang="fr-FR" altLang="fr-FR" sz="1600" dirty="0">
                <a:solidFill>
                  <a:srgbClr val="0070C0"/>
                </a:solidFill>
              </a:rPr>
              <a:t> </a:t>
            </a:r>
            <a:r>
              <a:rPr lang="fr-FR" altLang="fr-FR" sz="1600" dirty="0" err="1">
                <a:solidFill>
                  <a:srgbClr val="0070C0"/>
                </a:solidFill>
              </a:rPr>
              <a:t>caspius</a:t>
            </a:r>
            <a:r>
              <a:rPr lang="fr-FR" altLang="fr-FR" sz="1600" dirty="0">
                <a:solidFill>
                  <a:srgbClr val="0070C0"/>
                </a:solidFill>
              </a:rPr>
              <a:t>, </a:t>
            </a:r>
            <a:r>
              <a:rPr lang="fr-FR" altLang="fr-FR" sz="1600" dirty="0" err="1">
                <a:solidFill>
                  <a:srgbClr val="0070C0"/>
                </a:solidFill>
              </a:rPr>
              <a:t>Ae</a:t>
            </a:r>
            <a:r>
              <a:rPr lang="fr-FR" altLang="fr-FR" sz="1600" dirty="0">
                <a:solidFill>
                  <a:srgbClr val="0070C0"/>
                </a:solidFill>
              </a:rPr>
              <a:t>. </a:t>
            </a:r>
            <a:r>
              <a:rPr lang="fr-FR" altLang="fr-FR" sz="1600" dirty="0" err="1">
                <a:solidFill>
                  <a:srgbClr val="0070C0"/>
                </a:solidFill>
              </a:rPr>
              <a:t>sticticus</a:t>
            </a:r>
            <a:r>
              <a:rPr lang="fr-FR" altLang="fr-FR" sz="1600" dirty="0">
                <a:solidFill>
                  <a:srgbClr val="0070C0"/>
                </a:solidFill>
              </a:rPr>
              <a:t>, Culex </a:t>
            </a:r>
            <a:r>
              <a:rPr lang="fr-FR" altLang="fr-FR" sz="1600" dirty="0" err="1">
                <a:solidFill>
                  <a:srgbClr val="0070C0"/>
                </a:solidFill>
              </a:rPr>
              <a:t>pipiens</a:t>
            </a:r>
            <a:r>
              <a:rPr lang="fr-FR" altLang="fr-FR" sz="1600" dirty="0">
                <a:solidFill>
                  <a:srgbClr val="0070C0"/>
                </a:solidFill>
              </a:rPr>
              <a:t>, …. </a:t>
            </a:r>
          </a:p>
          <a:p>
            <a:pPr eaLnBrk="1" hangingPunct="1">
              <a:lnSpc>
                <a:spcPct val="100000"/>
              </a:lnSpc>
              <a:spcBef>
                <a:spcPts val="1250"/>
              </a:spcBef>
              <a:buClr>
                <a:srgbClr val="B10318"/>
              </a:buClr>
            </a:pPr>
            <a:r>
              <a:rPr lang="fr-FR" altLang="fr-FR" sz="1600" dirty="0">
                <a:solidFill>
                  <a:schemeClr val="tx1"/>
                </a:solidFill>
              </a:rPr>
              <a:t>				</a:t>
            </a:r>
            <a:r>
              <a:rPr lang="fr-FR" altLang="fr-FR" sz="1600" dirty="0">
                <a:solidFill>
                  <a:srgbClr val="FF0000"/>
                </a:solidFill>
              </a:rPr>
              <a:t> </a:t>
            </a:r>
            <a:r>
              <a:rPr lang="fr-FR" altLang="fr-FR" sz="1600" dirty="0">
                <a:solidFill>
                  <a:srgbClr val="0070C0"/>
                </a:solidFill>
              </a:rPr>
              <a:t>En 2018 départements concernés : Ain (59 communes), Isère (49 communes), Rhône (65 communes), Savoie (58 communes), Haute Savoie (5 communes) </a:t>
            </a:r>
          </a:p>
          <a:p>
            <a:pPr eaLnBrk="1" hangingPunct="1">
              <a:lnSpc>
                <a:spcPct val="100000"/>
              </a:lnSpc>
              <a:spcBef>
                <a:spcPts val="1250"/>
              </a:spcBef>
              <a:buClr>
                <a:srgbClr val="B10318"/>
              </a:buClr>
              <a:buFont typeface="Arial" pitchFamily="34" charset="0"/>
              <a:buNone/>
            </a:pPr>
            <a:endParaRPr lang="fr-FR" altLang="fr-FR" sz="1600" dirty="0"/>
          </a:p>
        </p:txBody>
      </p:sp>
      <p:sp>
        <p:nvSpPr>
          <p:cNvPr id="9" name="Flèche à angle droit 8"/>
          <p:cNvSpPr/>
          <p:nvPr/>
        </p:nvSpPr>
        <p:spPr bwMode="auto">
          <a:xfrm rot="5400000">
            <a:off x="2738119" y="4014117"/>
            <a:ext cx="287337" cy="250825"/>
          </a:xfrm>
          <a:prstGeom prst="bentUpArrow">
            <a:avLst>
              <a:gd name="adj1" fmla="val 28414"/>
              <a:gd name="adj2" fmla="val 25000"/>
              <a:gd name="adj3" fmla="val 25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Times New Roman" pitchFamily="18" charset="0"/>
              <a:buNone/>
              <a:defRPr/>
            </a:pPr>
            <a:endParaRPr lang="fr-FR">
              <a:latin typeface="Arial" panose="020B0604020202020204" pitchFamily="34" charset="0"/>
            </a:endParaRPr>
          </a:p>
        </p:txBody>
      </p:sp>
    </p:spTree>
    <p:extLst>
      <p:ext uri="{BB962C8B-B14F-4D97-AF65-F5344CB8AC3E}">
        <p14:creationId xmlns:p14="http://schemas.microsoft.com/office/powerpoint/2010/main" val="2301999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nchor="ctr" anchorCtr="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latin typeface="Calibri" panose="020F0502020204030204" pitchFamily="34" charset="0"/>
              </a:rPr>
              <a:t>L’importance du rôle des communes</a:t>
            </a:r>
            <a:endParaRPr lang="fr-FR" sz="2800" dirty="0"/>
          </a:p>
        </p:txBody>
      </p:sp>
      <p:sp>
        <p:nvSpPr>
          <p:cNvPr id="8" name="Rectangle 7"/>
          <p:cNvSpPr/>
          <p:nvPr/>
        </p:nvSpPr>
        <p:spPr>
          <a:xfrm>
            <a:off x="188182" y="3078860"/>
            <a:ext cx="7156386" cy="1809726"/>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latin typeface="+mj-lt"/>
              </a:rPr>
              <a:t>Elles sont proches des résidents avec de nombreux relais informatifs </a:t>
            </a:r>
            <a:r>
              <a:rPr lang="fr-FR" sz="2000" dirty="0">
                <a:solidFill>
                  <a:srgbClr val="000000"/>
                </a:solidFill>
                <a:latin typeface="+mj-lt"/>
              </a:rPr>
              <a:t>(quartiers, associations, </a:t>
            </a:r>
            <a:r>
              <a:rPr lang="fr-FR" sz="2000" dirty="0" err="1">
                <a:solidFill>
                  <a:srgbClr val="000000"/>
                </a:solidFill>
                <a:latin typeface="+mj-lt"/>
              </a:rPr>
              <a:t>etc</a:t>
            </a:r>
            <a:r>
              <a:rPr lang="fr-FR" sz="2000" dirty="0">
                <a:solidFill>
                  <a:srgbClr val="000000"/>
                </a:solidFill>
                <a:latin typeface="+mj-lt"/>
              </a:rPr>
              <a:t>) ;</a:t>
            </a:r>
          </a:p>
          <a:p>
            <a:pPr marL="342900" indent="-342900">
              <a:buFont typeface="Arial" panose="020B0604020202020204" pitchFamily="34" charset="0"/>
              <a:buChar char="•"/>
            </a:pPr>
            <a:endParaRPr lang="fr-FR" sz="2000" dirty="0">
              <a:solidFill>
                <a:srgbClr val="000000"/>
              </a:solidFill>
              <a:latin typeface="+mj-lt"/>
            </a:endParaRPr>
          </a:p>
          <a:p>
            <a:pPr marL="342900" indent="-342900">
              <a:buFont typeface="Arial" panose="020B0604020202020204" pitchFamily="34" charset="0"/>
              <a:buChar char="•"/>
            </a:pPr>
            <a:r>
              <a:rPr lang="fr-FR" sz="2000" dirty="0">
                <a:solidFill>
                  <a:srgbClr val="000000"/>
                </a:solidFill>
                <a:latin typeface="+mj-lt"/>
              </a:rPr>
              <a:t>En raison de leur proximité, </a:t>
            </a:r>
            <a:r>
              <a:rPr lang="fr-FR" sz="2000" b="1" dirty="0">
                <a:solidFill>
                  <a:srgbClr val="000000"/>
                </a:solidFill>
                <a:latin typeface="+mj-lt"/>
              </a:rPr>
              <a:t>elles sont interpellées en premier </a:t>
            </a:r>
            <a:r>
              <a:rPr lang="fr-FR" sz="2000" dirty="0">
                <a:solidFill>
                  <a:srgbClr val="000000"/>
                </a:solidFill>
                <a:latin typeface="+mj-lt"/>
              </a:rPr>
              <a:t>par leurs habitants ;</a:t>
            </a:r>
          </a:p>
          <a:p>
            <a:endParaRPr lang="fr-FR" sz="2000" dirty="0">
              <a:solidFill>
                <a:srgbClr val="000000"/>
              </a:solidFill>
              <a:latin typeface="+mj-lt"/>
            </a:endParaRPr>
          </a:p>
        </p:txBody>
      </p:sp>
      <p:pic>
        <p:nvPicPr>
          <p:cNvPr id="9" name="Picture 2" descr="Résultat de recherche d'images pour &quot;mairi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559372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3"/>
          <a:stretch>
            <a:fillRect/>
          </a:stretch>
        </p:blipFill>
        <p:spPr>
          <a:xfrm>
            <a:off x="7568342" y="2648587"/>
            <a:ext cx="2324100" cy="1962150"/>
          </a:xfrm>
          <a:prstGeom prst="rect">
            <a:avLst/>
          </a:prstGeom>
        </p:spPr>
      </p:pic>
      <p:sp>
        <p:nvSpPr>
          <p:cNvPr id="11" name="Rectangle 10"/>
          <p:cNvSpPr/>
          <p:nvPr/>
        </p:nvSpPr>
        <p:spPr>
          <a:xfrm>
            <a:off x="188182" y="4816534"/>
            <a:ext cx="9704260" cy="951030"/>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latin typeface="+mj-lt"/>
              </a:rPr>
              <a:t>Leurs services et agents peuvent relayer les messages et conseils préventifs auprès de la population </a:t>
            </a:r>
            <a:r>
              <a:rPr lang="fr-FR" sz="2000" dirty="0">
                <a:solidFill>
                  <a:srgbClr val="000000"/>
                </a:solidFill>
                <a:latin typeface="+mj-lt"/>
              </a:rPr>
              <a:t>et démultiplier la sensibilisation et la communication  ;</a:t>
            </a:r>
          </a:p>
        </p:txBody>
      </p:sp>
      <p:sp>
        <p:nvSpPr>
          <p:cNvPr id="12" name="Rectangle 11"/>
          <p:cNvSpPr/>
          <p:nvPr/>
        </p:nvSpPr>
        <p:spPr>
          <a:xfrm>
            <a:off x="1686482" y="5832348"/>
            <a:ext cx="8424689" cy="1237262"/>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cs typeface="Arial" panose="020B0604020202020204" pitchFamily="34" charset="0"/>
              </a:rPr>
              <a:t>Elles doivent avoir une action exemplaire </a:t>
            </a:r>
            <a:r>
              <a:rPr lang="fr-FR" sz="2000" dirty="0">
                <a:solidFill>
                  <a:srgbClr val="000000"/>
                </a:solidFill>
                <a:cs typeface="Arial" panose="020B0604020202020204" pitchFamily="34" charset="0"/>
              </a:rPr>
              <a:t>et être un modèle pour la population, en faisant que leur patrimoine bâti et recevant du public soit géré de façon vertueuse, en termes de contrôle des points d’eaux stagnantes.</a:t>
            </a:r>
          </a:p>
        </p:txBody>
      </p:sp>
      <p:sp>
        <p:nvSpPr>
          <p:cNvPr id="2" name="Rectangle 1"/>
          <p:cNvSpPr/>
          <p:nvPr/>
        </p:nvSpPr>
        <p:spPr>
          <a:xfrm>
            <a:off x="71760" y="1405895"/>
            <a:ext cx="9904796" cy="861774"/>
          </a:xfrm>
          <a:prstGeom prst="rect">
            <a:avLst/>
          </a:prstGeom>
        </p:spPr>
        <p:txBody>
          <a:bodyPr wrap="square">
            <a:spAutoFit/>
          </a:bodyPr>
          <a:lstStyle/>
          <a:p>
            <a:pPr marL="0">
              <a:lnSpc>
                <a:spcPct val="100000"/>
              </a:lnSpc>
              <a:spcAft>
                <a:spcPts val="0"/>
              </a:spcAft>
              <a:buFont typeface="Times New Roman" pitchFamily="18" charset="0"/>
              <a:buNone/>
              <a:defRPr/>
            </a:pPr>
            <a:r>
              <a:rPr lang="fr-FR" b="1" dirty="0">
                <a:solidFill>
                  <a:srgbClr val="FF0000"/>
                </a:solidFill>
                <a:cs typeface="Arial" panose="020B0604020202020204" pitchFamily="34" charset="0"/>
              </a:rPr>
              <a:t>Départements :  un pouvoir de police spéciale en matière de lutte contre les moustiques </a:t>
            </a:r>
          </a:p>
          <a:p>
            <a:pPr marL="0" algn="ctr">
              <a:lnSpc>
                <a:spcPct val="100000"/>
              </a:lnSpc>
              <a:spcAft>
                <a:spcPts val="0"/>
              </a:spcAft>
              <a:buFont typeface="Times New Roman" pitchFamily="18" charset="0"/>
              <a:buNone/>
              <a:defRPr/>
            </a:pPr>
            <a:r>
              <a:rPr lang="fr-FR" sz="1400" b="1" dirty="0">
                <a:cs typeface="Arial" panose="020B0604020202020204" pitchFamily="34" charset="0"/>
              </a:rPr>
              <a:t>Mais</a:t>
            </a:r>
          </a:p>
          <a:p>
            <a:pPr marL="0" algn="ctr">
              <a:lnSpc>
                <a:spcPct val="100000"/>
              </a:lnSpc>
              <a:spcAft>
                <a:spcPts val="0"/>
              </a:spcAft>
              <a:buFont typeface="Times New Roman" pitchFamily="18" charset="0"/>
              <a:buNone/>
              <a:defRPr/>
            </a:pPr>
            <a:r>
              <a:rPr lang="fr-FR" b="1" dirty="0">
                <a:solidFill>
                  <a:srgbClr val="FF0000"/>
                </a:solidFill>
                <a:cs typeface="Arial" panose="020B0604020202020204" pitchFamily="34" charset="0"/>
              </a:rPr>
              <a:t>Importance du rôle des communes</a:t>
            </a:r>
          </a:p>
        </p:txBody>
      </p:sp>
    </p:spTree>
    <p:extLst>
      <p:ext uri="{BB962C8B-B14F-4D97-AF65-F5344CB8AC3E}">
        <p14:creationId xmlns:p14="http://schemas.microsoft.com/office/powerpoint/2010/main" val="935816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3227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réglementaire</a:t>
            </a:r>
          </a:p>
        </p:txBody>
      </p:sp>
      <p:sp>
        <p:nvSpPr>
          <p:cNvPr id="25" name="Espace réservé du contenu 1"/>
          <p:cNvSpPr txBox="1">
            <a:spLocks/>
          </p:cNvSpPr>
          <p:nvPr/>
        </p:nvSpPr>
        <p:spPr>
          <a:xfrm>
            <a:off x="71760" y="1259557"/>
            <a:ext cx="9937104" cy="5760640"/>
          </a:xfrm>
          <a:prstGeom prst="rect">
            <a:avLst/>
          </a:prstGeom>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0"/>
              </a:spcAft>
              <a:buFont typeface="Times New Roman" pitchFamily="18" charset="0"/>
              <a:buNone/>
              <a:defRPr/>
            </a:pPr>
            <a:r>
              <a:rPr lang="fr-FR" sz="1600" dirty="0">
                <a:cs typeface="Arial" panose="020B0604020202020204" pitchFamily="34" charset="0"/>
              </a:rPr>
              <a:t> 	</a:t>
            </a:r>
            <a:endParaRPr lang="fr-FR" altLang="fr-FR" sz="800" b="1" dirty="0">
              <a:cs typeface="Arial" panose="020B0604020202020204" pitchFamily="34" charset="0"/>
            </a:endParaRPr>
          </a:p>
          <a:p>
            <a:pPr marL="0" algn="ctr">
              <a:lnSpc>
                <a:spcPct val="100000"/>
              </a:lnSpc>
              <a:spcAft>
                <a:spcPts val="0"/>
              </a:spcAft>
              <a:buFont typeface="Times New Roman" pitchFamily="18" charset="0"/>
              <a:buNone/>
              <a:defRPr/>
            </a:pPr>
            <a:endParaRPr lang="fr-FR" altLang="fr-FR" sz="800" b="1" dirty="0">
              <a:cs typeface="Arial" panose="020B0604020202020204" pitchFamily="34" charset="0"/>
            </a:endParaRPr>
          </a:p>
          <a:p>
            <a:pPr marL="0">
              <a:lnSpc>
                <a:spcPct val="100000"/>
              </a:lnSpc>
              <a:spcAft>
                <a:spcPts val="0"/>
              </a:spcAft>
              <a:buFont typeface="Times New Roman" pitchFamily="18" charset="0"/>
              <a:buNone/>
              <a:defRPr/>
            </a:pPr>
            <a:r>
              <a:rPr lang="fr-FR" sz="1600" b="1" dirty="0">
                <a:solidFill>
                  <a:srgbClr val="7030A0"/>
                </a:solidFill>
                <a:cs typeface="Arial" panose="020B0604020202020204" pitchFamily="34" charset="0"/>
              </a:rPr>
              <a:t>Code Général des Collectivités Territoriales </a:t>
            </a:r>
            <a:r>
              <a:rPr lang="fr-FR" sz="1600" dirty="0">
                <a:cs typeface="Arial" panose="020B0604020202020204" pitchFamily="34" charset="0"/>
              </a:rPr>
              <a:t>:</a:t>
            </a:r>
          </a:p>
          <a:p>
            <a:pPr marL="0">
              <a:lnSpc>
                <a:spcPct val="100000"/>
              </a:lnSpc>
              <a:spcAft>
                <a:spcPts val="0"/>
              </a:spcAft>
              <a:buFont typeface="Times New Roman" pitchFamily="18" charset="0"/>
              <a:buNone/>
              <a:defRPr/>
            </a:pPr>
            <a:r>
              <a:rPr lang="fr-FR" sz="1600" dirty="0">
                <a:solidFill>
                  <a:schemeClr val="tx1"/>
                </a:solidFill>
                <a:cs typeface="Arial" panose="020B0604020202020204" pitchFamily="34" charset="0"/>
              </a:rPr>
              <a:t>Article L.2212-2 : police</a:t>
            </a:r>
            <a:r>
              <a:rPr lang="fr-FR" sz="1600" dirty="0">
                <a:cs typeface="Arial" panose="020B0604020202020204" pitchFamily="34" charset="0"/>
              </a:rPr>
              <a:t> maintien d’hygiène et de la salubrité publiques et de prévention des maladies</a:t>
            </a:r>
          </a:p>
          <a:p>
            <a:pPr marL="0">
              <a:lnSpc>
                <a:spcPct val="100000"/>
              </a:lnSpc>
              <a:spcAft>
                <a:spcPts val="0"/>
              </a:spcAft>
              <a:buFont typeface="Times New Roman" pitchFamily="18" charset="0"/>
              <a:buNone/>
              <a:defRPr/>
            </a:pPr>
            <a:r>
              <a:rPr lang="fr-FR" sz="1600" dirty="0">
                <a:cs typeface="Arial" panose="020B0604020202020204" pitchFamily="34" charset="0"/>
              </a:rPr>
              <a:t>Article L.2213-8 : police des cimetières </a:t>
            </a:r>
          </a:p>
          <a:p>
            <a:pPr marL="0">
              <a:lnSpc>
                <a:spcPct val="100000"/>
              </a:lnSpc>
              <a:spcAft>
                <a:spcPts val="0"/>
              </a:spcAft>
              <a:buFont typeface="Times New Roman" pitchFamily="18" charset="0"/>
              <a:buNone/>
              <a:defRPr/>
            </a:pPr>
            <a:r>
              <a:rPr lang="fr-FR" sz="1600" dirty="0">
                <a:cs typeface="Arial" panose="020B0604020202020204" pitchFamily="34" charset="0"/>
              </a:rPr>
              <a:t>Articles L.2213-29, L.2212-30, L.2213-31 : La police des mares ou police des eaux stagnantes </a:t>
            </a:r>
          </a:p>
          <a:p>
            <a:pPr marL="0">
              <a:lnSpc>
                <a:spcPct val="100000"/>
              </a:lnSpc>
              <a:spcAft>
                <a:spcPts val="0"/>
              </a:spcAft>
              <a:buFont typeface="Times New Roman" pitchFamily="18" charset="0"/>
              <a:buNone/>
              <a:defRPr/>
            </a:pPr>
            <a:r>
              <a:rPr lang="fr-FR" sz="1600" dirty="0">
                <a:cs typeface="Arial" panose="020B0604020202020204" pitchFamily="34" charset="0"/>
              </a:rPr>
              <a:t>Article L.2212-2 : police des déchets </a:t>
            </a:r>
          </a:p>
          <a:p>
            <a:pPr marL="0">
              <a:lnSpc>
                <a:spcPct val="100000"/>
              </a:lnSpc>
              <a:spcAft>
                <a:spcPts val="0"/>
              </a:spcAft>
              <a:buFont typeface="Times New Roman" pitchFamily="18" charset="0"/>
              <a:buNone/>
              <a:defRPr/>
            </a:pPr>
            <a:endParaRPr lang="fr-FR" sz="800" dirty="0">
              <a:cs typeface="Arial" panose="020B0604020202020204" pitchFamily="34" charset="0"/>
            </a:endParaRPr>
          </a:p>
          <a:p>
            <a:pPr marL="0">
              <a:lnSpc>
                <a:spcPct val="100000"/>
              </a:lnSpc>
              <a:spcAft>
                <a:spcPts val="0"/>
              </a:spcAft>
              <a:buFont typeface="Times New Roman" pitchFamily="18" charset="0"/>
              <a:buNone/>
              <a:defRPr/>
            </a:pPr>
            <a:r>
              <a:rPr lang="fr-FR" sz="1600" b="1" dirty="0">
                <a:solidFill>
                  <a:srgbClr val="7030A0"/>
                </a:solidFill>
                <a:cs typeface="Arial" panose="020B0604020202020204" pitchFamily="34" charset="0"/>
              </a:rPr>
              <a:t>Code de l’Environnement </a:t>
            </a:r>
            <a:r>
              <a:rPr lang="fr-FR" sz="1600" dirty="0">
                <a:cs typeface="Arial" panose="020B0604020202020204" pitchFamily="34" charset="0"/>
              </a:rPr>
              <a:t>: article L.541-3 : élimination de déchets sur le domaine public ou privé</a:t>
            </a:r>
          </a:p>
          <a:p>
            <a:pPr marL="0">
              <a:lnSpc>
                <a:spcPct val="100000"/>
              </a:lnSpc>
              <a:spcAft>
                <a:spcPts val="0"/>
              </a:spcAft>
              <a:buFont typeface="Times New Roman" pitchFamily="18" charset="0"/>
              <a:buNone/>
              <a:defRPr/>
            </a:pPr>
            <a:endParaRPr lang="fr-FR" sz="800" dirty="0">
              <a:cs typeface="Arial" panose="020B0604020202020204" pitchFamily="34" charset="0"/>
            </a:endParaRPr>
          </a:p>
          <a:p>
            <a:pPr marL="0">
              <a:lnSpc>
                <a:spcPct val="100000"/>
              </a:lnSpc>
              <a:spcAft>
                <a:spcPts val="0"/>
              </a:spcAft>
              <a:buFont typeface="Times New Roman" pitchFamily="18" charset="0"/>
              <a:buNone/>
              <a:defRPr/>
            </a:pPr>
            <a:r>
              <a:rPr lang="fr-FR" sz="1600" b="1" dirty="0">
                <a:solidFill>
                  <a:srgbClr val="7030A0"/>
                </a:solidFill>
                <a:cs typeface="Arial" panose="020B0604020202020204" pitchFamily="34" charset="0"/>
              </a:rPr>
              <a:t>Règlement sanitaire départemental</a:t>
            </a:r>
            <a:r>
              <a:rPr lang="fr-FR" sz="1600" dirty="0">
                <a:solidFill>
                  <a:srgbClr val="7030A0"/>
                </a:solidFill>
                <a:cs typeface="Arial" panose="020B0604020202020204" pitchFamily="34" charset="0"/>
              </a:rPr>
              <a:t>  </a:t>
            </a:r>
            <a:r>
              <a:rPr lang="fr-FR" sz="1600" dirty="0">
                <a:cs typeface="Arial" panose="020B0604020202020204" pitchFamily="34" charset="0"/>
              </a:rPr>
              <a:t>: </a:t>
            </a:r>
            <a:r>
              <a:rPr lang="fr-FR" sz="1600" dirty="0" smtClean="0">
                <a:cs typeface="Arial" panose="020B0604020202020204" pitchFamily="34" charset="0"/>
              </a:rPr>
              <a:t>(nombreuses </a:t>
            </a:r>
            <a:r>
              <a:rPr lang="fr-FR" sz="1600" dirty="0">
                <a:cs typeface="Arial" panose="020B0604020202020204" pitchFamily="34" charset="0"/>
              </a:rPr>
              <a:t>dispositions </a:t>
            </a:r>
            <a:r>
              <a:rPr lang="fr-FR" sz="1600" dirty="0" smtClean="0">
                <a:cs typeface="Arial" panose="020B0604020202020204" pitchFamily="34" charset="0"/>
              </a:rPr>
              <a:t>dans la </a:t>
            </a:r>
            <a:r>
              <a:rPr lang="fr-FR" sz="1600" dirty="0">
                <a:cs typeface="Arial" panose="020B0604020202020204" pitchFamily="34" charset="0"/>
              </a:rPr>
              <a:t>lutte contre les </a:t>
            </a:r>
            <a:r>
              <a:rPr lang="fr-FR" sz="1600" dirty="0" smtClean="0">
                <a:cs typeface="Arial" panose="020B0604020202020204" pitchFamily="34" charset="0"/>
              </a:rPr>
              <a:t>moustiques)</a:t>
            </a:r>
            <a:endParaRPr lang="fr-FR" sz="1600" dirty="0">
              <a:cs typeface="Arial" panose="020B0604020202020204" pitchFamily="34" charset="0"/>
            </a:endParaRPr>
          </a:p>
          <a:p>
            <a:pPr marL="0">
              <a:lnSpc>
                <a:spcPct val="100000"/>
              </a:lnSpc>
              <a:spcAft>
                <a:spcPts val="0"/>
              </a:spcAft>
              <a:buFont typeface="Times New Roman" pitchFamily="18" charset="0"/>
              <a:buNone/>
              <a:defRPr/>
            </a:pPr>
            <a:r>
              <a:rPr lang="fr-FR" sz="1600" dirty="0" smtClean="0">
                <a:cs typeface="Arial" panose="020B0604020202020204" pitchFamily="34" charset="0"/>
              </a:rPr>
              <a:t>Recueil d’eau :	  Article </a:t>
            </a:r>
            <a:r>
              <a:rPr lang="fr-FR" sz="1600" dirty="0">
                <a:cs typeface="Arial" panose="020B0604020202020204" pitchFamily="34" charset="0"/>
              </a:rPr>
              <a:t>12 – </a:t>
            </a:r>
            <a:r>
              <a:rPr lang="fr-FR" sz="1600" dirty="0" smtClean="0">
                <a:cs typeface="Arial" panose="020B0604020202020204" pitchFamily="34" charset="0"/>
              </a:rPr>
              <a:t>citernes </a:t>
            </a:r>
            <a:r>
              <a:rPr lang="fr-FR" sz="1600" dirty="0">
                <a:cs typeface="Arial" panose="020B0604020202020204" pitchFamily="34" charset="0"/>
              </a:rPr>
              <a:t>destinées à recueillir l’eau de pluie</a:t>
            </a:r>
          </a:p>
          <a:p>
            <a:pPr marL="0">
              <a:lnSpc>
                <a:spcPct val="100000"/>
              </a:lnSpc>
              <a:spcAft>
                <a:spcPts val="0"/>
              </a:spcAft>
              <a:buFont typeface="Times New Roman" pitchFamily="18" charset="0"/>
              <a:buNone/>
              <a:defRPr/>
            </a:pPr>
            <a:r>
              <a:rPr lang="fr-FR" sz="1600" dirty="0" smtClean="0">
                <a:cs typeface="Arial" panose="020B0604020202020204" pitchFamily="34" charset="0"/>
              </a:rPr>
              <a:t>Eaux </a:t>
            </a:r>
            <a:r>
              <a:rPr lang="fr-FR" sz="1600" dirty="0">
                <a:cs typeface="Arial" panose="020B0604020202020204" pitchFamily="34" charset="0"/>
              </a:rPr>
              <a:t>pluviales : Article 29 </a:t>
            </a:r>
            <a:r>
              <a:rPr lang="fr-FR" sz="1600" dirty="0" smtClean="0">
                <a:cs typeface="Arial" panose="020B0604020202020204" pitchFamily="34" charset="0"/>
              </a:rPr>
              <a:t>–</a:t>
            </a:r>
            <a:r>
              <a:rPr lang="fr-FR" sz="1600" dirty="0">
                <a:cs typeface="Arial" panose="020B0604020202020204" pitchFamily="34" charset="0"/>
              </a:rPr>
              <a:t> évacuation des eaux pluviales et usées</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41 – pentes réglées pour évacuation permanente des eaux pluviales ou usées</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42 – dispositif de protection contre la pénétration des moustiques</a:t>
            </a:r>
          </a:p>
          <a:p>
            <a:pPr marL="0" lvl="1">
              <a:lnSpc>
                <a:spcPct val="100000"/>
              </a:lnSpc>
              <a:spcAft>
                <a:spcPts val="0"/>
              </a:spcAft>
              <a:buFont typeface="Times New Roman" pitchFamily="18" charset="0"/>
              <a:buNone/>
              <a:defRPr/>
            </a:pPr>
            <a:r>
              <a:rPr lang="fr-FR" sz="1600" dirty="0">
                <a:cs typeface="Arial" panose="020B0604020202020204" pitchFamily="34" charset="0"/>
              </a:rPr>
              <a:t>Extérieurs des bâtiments : Article 7.3 – réservoirs/fosses fermés par treillage métallique maille 1mm</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121 – Mares et fosses soumis à des mesures larvicides régulières</a:t>
            </a:r>
          </a:p>
          <a:p>
            <a:pPr marL="0" lvl="1">
              <a:lnSpc>
                <a:spcPct val="100000"/>
              </a:lnSpc>
              <a:spcAft>
                <a:spcPts val="0"/>
              </a:spcAft>
              <a:buFont typeface="Times New Roman" pitchFamily="18" charset="0"/>
              <a:buNone/>
              <a:defRPr/>
            </a:pPr>
            <a:r>
              <a:rPr lang="fr-FR" sz="1600" dirty="0">
                <a:cs typeface="Arial" panose="020B0604020202020204" pitchFamily="34" charset="0"/>
              </a:rPr>
              <a:t>Logements et dépendances : Article 23 – Dans les cours, allées, dépôts de détritus de toute nature interdits						Article 18 – suppression des fuites/vérification des canalisations</a:t>
            </a:r>
          </a:p>
          <a:p>
            <a:pPr marL="0" lvl="1">
              <a:lnSpc>
                <a:spcPct val="100000"/>
              </a:lnSpc>
              <a:spcAft>
                <a:spcPts val="0"/>
              </a:spcAft>
              <a:buFont typeface="Times New Roman" pitchFamily="18" charset="0"/>
              <a:buNone/>
              <a:defRPr/>
            </a:pPr>
            <a:r>
              <a:rPr lang="fr-FR" sz="1600" dirty="0">
                <a:cs typeface="Arial" panose="020B0604020202020204" pitchFamily="34" charset="0"/>
              </a:rPr>
              <a:t>Sous-sols : Article 35,121 : aucune fuite ou condensation. Evacuation de l’eau le plus rapidement possible						</a:t>
            </a:r>
          </a:p>
          <a:p>
            <a:pPr marL="0" lvl="1">
              <a:lnSpc>
                <a:spcPct val="100000"/>
              </a:lnSpc>
              <a:spcAft>
                <a:spcPts val="0"/>
              </a:spcAft>
              <a:buFont typeface="Times New Roman" pitchFamily="18" charset="0"/>
              <a:buNone/>
              <a:defRPr/>
            </a:pPr>
            <a:r>
              <a:rPr lang="fr-FR" sz="1600" b="1" dirty="0" err="1">
                <a:solidFill>
                  <a:srgbClr val="7030A0"/>
                </a:solidFill>
                <a:cs typeface="Arial" panose="020B0604020202020204" pitchFamily="34" charset="0"/>
              </a:rPr>
              <a:t>Certibiocide</a:t>
            </a:r>
            <a:endParaRPr lang="fr-FR" sz="1600" dirty="0"/>
          </a:p>
          <a:p>
            <a:pPr marL="0" algn="ctr">
              <a:lnSpc>
                <a:spcPct val="100000"/>
              </a:lnSpc>
              <a:spcAft>
                <a:spcPts val="0"/>
              </a:spcAft>
              <a:buFont typeface="Times New Roman" pitchFamily="18" charset="0"/>
              <a:buNone/>
              <a:defRPr/>
            </a:pPr>
            <a:endParaRPr lang="fr-FR" altLang="fr-FR" sz="1600" dirty="0"/>
          </a:p>
        </p:txBody>
      </p:sp>
    </p:spTree>
    <p:extLst>
      <p:ext uri="{BB962C8B-B14F-4D97-AF65-F5344CB8AC3E}">
        <p14:creationId xmlns:p14="http://schemas.microsoft.com/office/powerpoint/2010/main" val="2060211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504" y="4971540"/>
            <a:ext cx="2162175" cy="21145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e 19"/>
          <p:cNvGrpSpPr/>
          <p:nvPr/>
        </p:nvGrpSpPr>
        <p:grpSpPr>
          <a:xfrm>
            <a:off x="1367904" y="3135146"/>
            <a:ext cx="2928372" cy="2455916"/>
            <a:chOff x="763498" y="3312100"/>
            <a:chExt cx="2928372" cy="2455916"/>
          </a:xfrm>
        </p:grpSpPr>
        <p:pic>
          <p:nvPicPr>
            <p:cNvPr id="9" name="Picture 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291" y="4021733"/>
              <a:ext cx="2427434" cy="1255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26812">
              <a:off x="2365597" y="3884620"/>
              <a:ext cx="606859" cy="313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781" y="3847250"/>
              <a:ext cx="606859" cy="313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29644">
              <a:off x="1736861" y="5201135"/>
              <a:ext cx="606859" cy="313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57249">
              <a:off x="1583928" y="3347293"/>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0838" y="3312100"/>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5011" y="4696065"/>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01642">
              <a:off x="763498" y="5249424"/>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1581" y="5454195"/>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 name="ZoneTexte 3"/>
          <p:cNvSpPr txBox="1"/>
          <p:nvPr/>
        </p:nvSpPr>
        <p:spPr>
          <a:xfrm>
            <a:off x="1203535" y="2695463"/>
            <a:ext cx="1107996" cy="349968"/>
          </a:xfrm>
          <a:prstGeom prst="rect">
            <a:avLst/>
          </a:prstGeom>
          <a:noFill/>
        </p:spPr>
        <p:txBody>
          <a:bodyPr wrap="none" rtlCol="0">
            <a:spAutoFit/>
          </a:bodyPr>
          <a:lstStyle/>
          <a:p>
            <a:r>
              <a:rPr lang="fr-FR" dirty="0"/>
              <a:t>nuisance</a:t>
            </a:r>
          </a:p>
        </p:txBody>
      </p:sp>
      <p:sp>
        <p:nvSpPr>
          <p:cNvPr id="19" name="ZoneTexte 18"/>
          <p:cNvSpPr txBox="1"/>
          <p:nvPr/>
        </p:nvSpPr>
        <p:spPr>
          <a:xfrm>
            <a:off x="5887286" y="5569321"/>
            <a:ext cx="992579" cy="349968"/>
          </a:xfrm>
          <a:prstGeom prst="rect">
            <a:avLst/>
          </a:prstGeom>
          <a:noFill/>
        </p:spPr>
        <p:txBody>
          <a:bodyPr wrap="none" rtlCol="0">
            <a:spAutoFit/>
          </a:bodyPr>
          <a:lstStyle/>
          <a:p>
            <a:r>
              <a:rPr lang="fr-FR" dirty="0"/>
              <a:t>maladie</a:t>
            </a:r>
          </a:p>
        </p:txBody>
      </p:sp>
      <p:sp>
        <p:nvSpPr>
          <p:cNvPr id="22" name="Flèche droite 21"/>
          <p:cNvSpPr/>
          <p:nvPr/>
        </p:nvSpPr>
        <p:spPr bwMode="auto">
          <a:xfrm>
            <a:off x="4680272" y="4081668"/>
            <a:ext cx="1512168" cy="751264"/>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grpSp>
        <p:nvGrpSpPr>
          <p:cNvPr id="24" name="Groupe 23"/>
          <p:cNvGrpSpPr/>
          <p:nvPr/>
        </p:nvGrpSpPr>
        <p:grpSpPr>
          <a:xfrm>
            <a:off x="6576436" y="2001384"/>
            <a:ext cx="2928372" cy="2455916"/>
            <a:chOff x="763498" y="3312100"/>
            <a:chExt cx="2928372" cy="2455916"/>
          </a:xfrm>
        </p:grpSpPr>
        <p:pic>
          <p:nvPicPr>
            <p:cNvPr id="25" name="Picture 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291" y="4021733"/>
              <a:ext cx="2427434" cy="1255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26812">
              <a:off x="2365597" y="3884620"/>
              <a:ext cx="606859" cy="313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781" y="3847250"/>
              <a:ext cx="606859" cy="313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29644">
              <a:off x="1736861" y="5201135"/>
              <a:ext cx="606859" cy="313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57249">
              <a:off x="1583928" y="3347293"/>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0838" y="3312100"/>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5011" y="4696065"/>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01642">
              <a:off x="763498" y="5249424"/>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 name="Picture 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1581" y="5454195"/>
              <a:ext cx="606859" cy="313821"/>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3" name="Croix 22"/>
          <p:cNvSpPr/>
          <p:nvPr/>
        </p:nvSpPr>
        <p:spPr bwMode="auto">
          <a:xfrm>
            <a:off x="7481788" y="4457300"/>
            <a:ext cx="437013" cy="375632"/>
          </a:xfrm>
          <a:prstGeom prst="plus">
            <a:avLst>
              <a:gd name="adj" fmla="val 35359"/>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35" name="Rectangle 2"/>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De la lutte de confort à la lutte anti-vectorielle</a:t>
            </a:r>
          </a:p>
        </p:txBody>
      </p:sp>
      <p:pic>
        <p:nvPicPr>
          <p:cNvPr id="3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8967" y="6228377"/>
            <a:ext cx="1379537" cy="1023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0746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Les maladies vectorielles</a:t>
            </a:r>
          </a:p>
        </p:txBody>
      </p:sp>
      <p:sp>
        <p:nvSpPr>
          <p:cNvPr id="2" name="Rectangle 1"/>
          <p:cNvSpPr/>
          <p:nvPr/>
        </p:nvSpPr>
        <p:spPr>
          <a:xfrm>
            <a:off x="143768" y="1259557"/>
            <a:ext cx="4968552" cy="4099584"/>
          </a:xfrm>
          <a:prstGeom prst="rect">
            <a:avLst/>
          </a:prstGeom>
        </p:spPr>
        <p:txBody>
          <a:bodyPr wrap="square">
            <a:spAutoFit/>
          </a:bodyPr>
          <a:lstStyle/>
          <a:p>
            <a:r>
              <a:rPr lang="fr-FR" sz="2000" dirty="0"/>
              <a:t>Les </a:t>
            </a:r>
            <a:r>
              <a:rPr lang="fr-FR" sz="2000" b="1" dirty="0"/>
              <a:t>maladies à transmission vectorielle </a:t>
            </a:r>
            <a:r>
              <a:rPr lang="fr-FR" sz="2000" dirty="0"/>
              <a:t>sont des maladies infectieuses transmises par des vecteurs. </a:t>
            </a:r>
          </a:p>
          <a:p>
            <a:r>
              <a:rPr lang="fr-FR" sz="2000" dirty="0"/>
              <a:t>Les </a:t>
            </a:r>
            <a:r>
              <a:rPr lang="fr-FR" sz="2000" b="1" dirty="0"/>
              <a:t>vecteurs</a:t>
            </a:r>
            <a:r>
              <a:rPr lang="fr-FR" sz="2000" dirty="0"/>
              <a:t> sont des organismes vivants capables de transmettre des maladies infectieuses d’un hôte (animal ou humain) à un autre. Il s’agit souvent </a:t>
            </a:r>
            <a:r>
              <a:rPr lang="fr-FR" sz="2000" b="1" dirty="0"/>
              <a:t>d’insectes hématophages</a:t>
            </a:r>
            <a:r>
              <a:rPr lang="fr-FR" sz="2000" dirty="0"/>
              <a:t> qui, lors d’un </a:t>
            </a:r>
            <a:r>
              <a:rPr lang="fr-FR" sz="2000" b="1" dirty="0"/>
              <a:t>repas de sang</a:t>
            </a:r>
            <a:r>
              <a:rPr lang="fr-FR" sz="2000" dirty="0"/>
              <a:t>, ingèrent des micro-organismes pathogènes présents dans un hôte infecté (homme ou animal) pour les réinjecter dans un nouvel hôte à l’occasion de leur repas de sang suivant.</a:t>
            </a:r>
          </a:p>
        </p:txBody>
      </p:sp>
      <p:pic>
        <p:nvPicPr>
          <p:cNvPr id="3" name="Image 2"/>
          <p:cNvPicPr>
            <a:picLocks noChangeAspect="1"/>
          </p:cNvPicPr>
          <p:nvPr/>
        </p:nvPicPr>
        <p:blipFill>
          <a:blip r:embed="rId3"/>
          <a:stretch>
            <a:fillRect/>
          </a:stretch>
        </p:blipFill>
        <p:spPr>
          <a:xfrm>
            <a:off x="5040312" y="1259557"/>
            <a:ext cx="5010150" cy="3781425"/>
          </a:xfrm>
          <a:prstGeom prst="rect">
            <a:avLst/>
          </a:prstGeom>
        </p:spPr>
      </p:pic>
      <p:sp>
        <p:nvSpPr>
          <p:cNvPr id="4" name="ZoneTexte 3"/>
          <p:cNvSpPr txBox="1"/>
          <p:nvPr/>
        </p:nvSpPr>
        <p:spPr>
          <a:xfrm>
            <a:off x="5409877" y="1612711"/>
            <a:ext cx="1584176" cy="1809854"/>
          </a:xfrm>
          <a:prstGeom prst="rect">
            <a:avLst/>
          </a:prstGeom>
          <a:solidFill>
            <a:srgbClr val="FFFFFF"/>
          </a:solidFill>
        </p:spPr>
        <p:txBody>
          <a:bodyPr wrap="square" rtlCol="0">
            <a:spAutoFit/>
          </a:bodyPr>
          <a:lstStyle/>
          <a:p>
            <a:endParaRPr lang="fr-FR" dirty="0"/>
          </a:p>
          <a:p>
            <a:endParaRPr lang="fr-FR" dirty="0"/>
          </a:p>
          <a:p>
            <a:pPr algn="ctr"/>
            <a:r>
              <a:rPr lang="fr-FR" dirty="0"/>
              <a:t>Exemple du West Nile</a:t>
            </a:r>
          </a:p>
          <a:p>
            <a:pPr algn="ctr"/>
            <a:endParaRPr lang="fr-FR" sz="1200" dirty="0"/>
          </a:p>
          <a:p>
            <a:endParaRPr lang="fr-FR" dirty="0"/>
          </a:p>
          <a:p>
            <a:endParaRPr lang="fr-FR" dirty="0"/>
          </a:p>
        </p:txBody>
      </p:sp>
      <p:sp>
        <p:nvSpPr>
          <p:cNvPr id="5" name="Rectangle 4"/>
          <p:cNvSpPr/>
          <p:nvPr/>
        </p:nvSpPr>
        <p:spPr>
          <a:xfrm>
            <a:off x="151456" y="5364013"/>
            <a:ext cx="9857408" cy="1523494"/>
          </a:xfrm>
          <a:prstGeom prst="rect">
            <a:avLst/>
          </a:prstGeom>
          <a:solidFill>
            <a:srgbClr val="FFFFFF"/>
          </a:solidFill>
        </p:spPr>
        <p:txBody>
          <a:bodyPr wrap="square">
            <a:spAutoFit/>
          </a:bodyPr>
          <a:lstStyle/>
          <a:p>
            <a:r>
              <a:rPr lang="fr-FR" sz="2000" dirty="0"/>
              <a:t>Ils transmettent des maladies :</a:t>
            </a:r>
          </a:p>
          <a:p>
            <a:pPr marL="285750" indent="-285750">
              <a:buFont typeface="Arial" panose="020B0604020202020204" pitchFamily="34" charset="0"/>
              <a:buChar char="•"/>
            </a:pPr>
            <a:r>
              <a:rPr lang="fr-FR" sz="2000" dirty="0"/>
              <a:t>parasitaires (comme le paludisme, la maladie de </a:t>
            </a:r>
            <a:r>
              <a:rPr lang="fr-FR" sz="2000" dirty="0" err="1"/>
              <a:t>Chagas</a:t>
            </a:r>
            <a:r>
              <a:rPr lang="fr-FR" sz="2000" dirty="0"/>
              <a:t>), </a:t>
            </a:r>
          </a:p>
          <a:p>
            <a:pPr marL="285750" indent="-285750">
              <a:buFont typeface="Arial" panose="020B0604020202020204" pitchFamily="34" charset="0"/>
              <a:buChar char="•"/>
            </a:pPr>
            <a:r>
              <a:rPr lang="fr-FR" sz="2000" dirty="0"/>
              <a:t>bactériennes (comme la borréliose de Lyme, les rickettsioses, la peste)</a:t>
            </a:r>
          </a:p>
          <a:p>
            <a:pPr marL="285750" indent="-285750">
              <a:buFont typeface="Arial" panose="020B0604020202020204" pitchFamily="34" charset="0"/>
              <a:buChar char="•"/>
            </a:pPr>
            <a:r>
              <a:rPr lang="fr-FR" sz="2000" dirty="0"/>
              <a:t>virales (telles que la dengue, le </a:t>
            </a:r>
            <a:r>
              <a:rPr lang="fr-FR" sz="2000" dirty="0" err="1"/>
              <a:t>chikungunya</a:t>
            </a:r>
            <a:r>
              <a:rPr lang="fr-FR" sz="2000" dirty="0"/>
              <a:t> et le West Nile - ou virus du Nil occidental). </a:t>
            </a:r>
          </a:p>
        </p:txBody>
      </p:sp>
      <p:sp>
        <p:nvSpPr>
          <p:cNvPr id="6" name="Rectangle 5"/>
          <p:cNvSpPr/>
          <p:nvPr/>
        </p:nvSpPr>
        <p:spPr>
          <a:xfrm>
            <a:off x="1799952" y="6829958"/>
            <a:ext cx="7920880" cy="550279"/>
          </a:xfrm>
          <a:prstGeom prst="rect">
            <a:avLst/>
          </a:prstGeom>
        </p:spPr>
        <p:txBody>
          <a:bodyPr wrap="square">
            <a:spAutoFit/>
          </a:bodyPr>
          <a:lstStyle/>
          <a:p>
            <a:r>
              <a:rPr lang="fr-FR" sz="1600" dirty="0"/>
              <a:t>Les virus transmis par des arthropodes hématophages sont appelés des arbovirus. Ce terme dérive de la dénomination anglaise d’« </a:t>
            </a:r>
            <a:r>
              <a:rPr lang="fr-FR" sz="1600" dirty="0" err="1"/>
              <a:t>arthropod</a:t>
            </a:r>
            <a:r>
              <a:rPr lang="fr-FR" sz="1600" dirty="0"/>
              <a:t>-borne virus »</a:t>
            </a:r>
          </a:p>
        </p:txBody>
      </p:sp>
    </p:spTree>
    <p:extLst>
      <p:ext uri="{BB962C8B-B14F-4D97-AF65-F5344CB8AC3E}">
        <p14:creationId xmlns:p14="http://schemas.microsoft.com/office/powerpoint/2010/main" val="4654812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2957513"/>
            <a:ext cx="2562225" cy="173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p:cNvSpPr>
            <a:spLocks noChangeArrowheads="1"/>
          </p:cNvSpPr>
          <p:nvPr/>
        </p:nvSpPr>
        <p:spPr bwMode="auto">
          <a:xfrm>
            <a:off x="454025" y="1949450"/>
            <a:ext cx="8755063" cy="482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560" rIns="0" bIns="0" anchor="ctr"/>
          <a:lstStyle>
            <a:lvl1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marL="215900" indent="-214313">
              <a:lnSpc>
                <a:spcPct val="100000"/>
              </a:lnSpc>
              <a:spcAft>
                <a:spcPts val="1413"/>
              </a:spcAft>
            </a:pPr>
            <a:r>
              <a:rPr lang="fr-FR" altLang="fr-FR" sz="2800" dirty="0">
                <a:latin typeface="Calibri" panose="020F0502020204030204" pitchFamily="34" charset="0"/>
              </a:rPr>
              <a:t>Culicidés : moustiques, maringoins</a:t>
            </a:r>
          </a:p>
          <a:p>
            <a:pPr marL="215900" indent="-214313">
              <a:spcAft>
                <a:spcPts val="1413"/>
              </a:spcAft>
            </a:pPr>
            <a:r>
              <a:rPr lang="fr-FR" altLang="fr-FR" sz="2800" dirty="0" err="1">
                <a:latin typeface="Calibri" panose="020F0502020204030204" pitchFamily="34" charset="0"/>
              </a:rPr>
              <a:t>Simuliidés</a:t>
            </a:r>
            <a:r>
              <a:rPr lang="fr-FR" altLang="fr-FR" sz="2800" dirty="0">
                <a:latin typeface="Calibri" panose="020F0502020204030204" pitchFamily="34" charset="0"/>
              </a:rPr>
              <a:t> : mouches noires</a:t>
            </a:r>
          </a:p>
          <a:p>
            <a:pPr marL="215900" indent="-214313">
              <a:spcAft>
                <a:spcPts val="1413"/>
              </a:spcAft>
            </a:pPr>
            <a:r>
              <a:rPr lang="fr-FR" altLang="fr-FR" sz="2800" dirty="0" err="1">
                <a:latin typeface="Calibri" panose="020F0502020204030204" pitchFamily="34" charset="0"/>
              </a:rPr>
              <a:t>Psychodidés</a:t>
            </a:r>
            <a:r>
              <a:rPr lang="fr-FR" altLang="fr-FR" sz="2800" dirty="0">
                <a:latin typeface="Calibri" panose="020F0502020204030204" pitchFamily="34" charset="0"/>
              </a:rPr>
              <a:t> : </a:t>
            </a:r>
            <a:r>
              <a:rPr lang="fr-FR" altLang="fr-FR" sz="2800" dirty="0" err="1">
                <a:latin typeface="Calibri" panose="020F0502020204030204" pitchFamily="34" charset="0"/>
              </a:rPr>
              <a:t>Phlebotomes</a:t>
            </a:r>
            <a:r>
              <a:rPr lang="fr-FR" altLang="fr-FR" sz="2800" dirty="0">
                <a:latin typeface="Calibri" panose="020F0502020204030204" pitchFamily="34" charset="0"/>
              </a:rPr>
              <a:t>, </a:t>
            </a:r>
            <a:r>
              <a:rPr lang="fr-FR" altLang="fr-FR" sz="2800" dirty="0" err="1">
                <a:latin typeface="Calibri" panose="020F0502020204030204" pitchFamily="34" charset="0"/>
              </a:rPr>
              <a:t>sand</a:t>
            </a:r>
            <a:r>
              <a:rPr lang="fr-FR" altLang="fr-FR" sz="2800" dirty="0">
                <a:latin typeface="Calibri" panose="020F0502020204030204" pitchFamily="34" charset="0"/>
              </a:rPr>
              <a:t> </a:t>
            </a:r>
            <a:r>
              <a:rPr lang="fr-FR" altLang="fr-FR" sz="2800" dirty="0" err="1">
                <a:latin typeface="Calibri" panose="020F0502020204030204" pitchFamily="34" charset="0"/>
              </a:rPr>
              <a:t>fly</a:t>
            </a:r>
            <a:endParaRPr lang="fr-FR" altLang="fr-FR" sz="2800" dirty="0">
              <a:latin typeface="Calibri" panose="020F0502020204030204" pitchFamily="34" charset="0"/>
            </a:endParaRPr>
          </a:p>
          <a:p>
            <a:pPr marL="215900" indent="-214313">
              <a:lnSpc>
                <a:spcPct val="100000"/>
              </a:lnSpc>
              <a:spcAft>
                <a:spcPts val="1413"/>
              </a:spcAft>
            </a:pPr>
            <a:r>
              <a:rPr lang="fr-FR" altLang="fr-FR" sz="2800" dirty="0" err="1">
                <a:latin typeface="Calibri" panose="020F0502020204030204" pitchFamily="34" charset="0"/>
              </a:rPr>
              <a:t>Tabanidés</a:t>
            </a:r>
            <a:r>
              <a:rPr lang="fr-FR" altLang="fr-FR" sz="2800" dirty="0">
                <a:latin typeface="Calibri" panose="020F0502020204030204" pitchFamily="34" charset="0"/>
              </a:rPr>
              <a:t> : taons</a:t>
            </a:r>
          </a:p>
          <a:p>
            <a:pPr marL="215900" indent="-214313">
              <a:spcAft>
                <a:spcPts val="1413"/>
              </a:spcAft>
            </a:pPr>
            <a:r>
              <a:rPr lang="fr-FR" altLang="fr-FR" sz="2800" dirty="0" err="1">
                <a:latin typeface="Calibri" panose="020F0502020204030204" pitchFamily="34" charset="0"/>
              </a:rPr>
              <a:t>Ceratopogonidés</a:t>
            </a:r>
            <a:r>
              <a:rPr lang="fr-FR" altLang="fr-FR" sz="2800" dirty="0">
                <a:latin typeface="Calibri" panose="020F0502020204030204" pitchFamily="34" charset="0"/>
              </a:rPr>
              <a:t> : </a:t>
            </a:r>
            <a:r>
              <a:rPr lang="fr-FR" altLang="fr-FR" sz="2800" dirty="0" err="1">
                <a:latin typeface="Calibri" panose="020F0502020204030204" pitchFamily="34" charset="0"/>
              </a:rPr>
              <a:t>culicoides</a:t>
            </a:r>
            <a:endParaRPr lang="fr-FR" altLang="fr-FR" sz="2800" dirty="0">
              <a:latin typeface="Calibri" panose="020F0502020204030204" pitchFamily="34" charset="0"/>
            </a:endParaRPr>
          </a:p>
          <a:p>
            <a:pPr marL="215900" indent="-214313">
              <a:spcAft>
                <a:spcPts val="1413"/>
              </a:spcAft>
            </a:pPr>
            <a:r>
              <a:rPr lang="fr-FR" altLang="fr-FR" sz="2800" dirty="0">
                <a:latin typeface="Calibri" panose="020F0502020204030204" pitchFamily="34" charset="0"/>
              </a:rPr>
              <a:t>Cimicidés : punaises des lits </a:t>
            </a:r>
          </a:p>
          <a:p>
            <a:pPr marL="215900" indent="-214313">
              <a:spcAft>
                <a:spcPts val="1413"/>
              </a:spcAft>
            </a:pPr>
            <a:r>
              <a:rPr lang="fr-FR" altLang="fr-FR" sz="2800" dirty="0">
                <a:latin typeface="Calibri" panose="020F0502020204030204" pitchFamily="34" charset="0"/>
              </a:rPr>
              <a:t>Siphonaptères : puces</a:t>
            </a:r>
          </a:p>
          <a:p>
            <a:pPr marL="215900" indent="-214313">
              <a:spcAft>
                <a:spcPts val="1413"/>
              </a:spcAft>
            </a:pPr>
            <a:r>
              <a:rPr lang="fr-FR" altLang="fr-FR" sz="2800" dirty="0" err="1">
                <a:latin typeface="Calibri" panose="020F0502020204030204" pitchFamily="34" charset="0"/>
              </a:rPr>
              <a:t>Phtiraptères</a:t>
            </a:r>
            <a:r>
              <a:rPr lang="fr-FR" altLang="fr-FR" sz="2800" dirty="0">
                <a:latin typeface="Calibri" panose="020F0502020204030204" pitchFamily="34" charset="0"/>
              </a:rPr>
              <a:t>  : poux</a:t>
            </a:r>
          </a:p>
          <a:p>
            <a:pPr marL="215900" indent="-214313">
              <a:spcAft>
                <a:spcPts val="1413"/>
              </a:spcAft>
            </a:pPr>
            <a:endParaRPr lang="fr-FR" altLang="fr-FR" sz="2800" dirty="0"/>
          </a:p>
        </p:txBody>
      </p:sp>
      <p:sp>
        <p:nvSpPr>
          <p:cNvPr id="9219" name="Rectangle 3"/>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Les principaux insectes hématophages</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275" y="5348288"/>
            <a:ext cx="1354138"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975" y="4679950"/>
            <a:ext cx="1285875" cy="901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613" y="5930900"/>
            <a:ext cx="1133475" cy="1133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6913" y="1811338"/>
            <a:ext cx="908050"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8213" y="1319213"/>
            <a:ext cx="1379537" cy="1023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7238" y="2505075"/>
            <a:ext cx="1211262" cy="903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6063" y="4165600"/>
            <a:ext cx="769937" cy="738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7" name="Rectangle 11"/>
          <p:cNvSpPr>
            <a:spLocks noChangeArrowheads="1"/>
          </p:cNvSpPr>
          <p:nvPr/>
        </p:nvSpPr>
        <p:spPr bwMode="auto">
          <a:xfrm>
            <a:off x="0" y="0"/>
            <a:ext cx="10080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28" name="Rectangle 12"/>
          <p:cNvSpPr>
            <a:spLocks noChangeArrowheads="1"/>
          </p:cNvSpPr>
          <p:nvPr/>
        </p:nvSpPr>
        <p:spPr bwMode="auto">
          <a:xfrm>
            <a:off x="0" y="914400"/>
            <a:ext cx="10080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29" name="Rectangle 13"/>
          <p:cNvSpPr>
            <a:spLocks noChangeArrowheads="1"/>
          </p:cNvSpPr>
          <p:nvPr/>
        </p:nvSpPr>
        <p:spPr bwMode="auto">
          <a:xfrm>
            <a:off x="22225" y="1104900"/>
            <a:ext cx="18415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tabLst>
                <a:tab pos="0" algn="l"/>
              </a:tabLst>
              <a:defRPr>
                <a:solidFill>
                  <a:srgbClr val="000000"/>
                </a:solidFill>
                <a:latin typeface="Arial" panose="020B0604020202020204" pitchFamily="34" charset="0"/>
                <a:ea typeface="Microsoft YaHei" panose="020B0503020204020204" pitchFamily="34" charset="-122"/>
              </a:defRPr>
            </a:lvl1pPr>
            <a:lvl2pPr>
              <a:tabLst>
                <a:tab pos="0" algn="l"/>
              </a:tabLst>
              <a:defRPr>
                <a:solidFill>
                  <a:srgbClr val="000000"/>
                </a:solidFill>
                <a:latin typeface="Arial" panose="020B0604020202020204" pitchFamily="34" charset="0"/>
                <a:ea typeface="Microsoft YaHei" panose="020B0503020204020204" pitchFamily="34" charset="-122"/>
              </a:defRPr>
            </a:lvl2pPr>
            <a:lvl3pPr>
              <a:tabLst>
                <a:tab pos="0" algn="l"/>
              </a:tabLst>
              <a:defRPr>
                <a:solidFill>
                  <a:srgbClr val="000000"/>
                </a:solidFill>
                <a:latin typeface="Arial" panose="020B0604020202020204" pitchFamily="34" charset="0"/>
                <a:ea typeface="Microsoft YaHei" panose="020B0503020204020204" pitchFamily="34" charset="-122"/>
              </a:defRPr>
            </a:lvl3pPr>
            <a:lvl4pPr>
              <a:tabLst>
                <a:tab pos="0" algn="l"/>
              </a:tabLst>
              <a:defRPr>
                <a:solidFill>
                  <a:srgbClr val="000000"/>
                </a:solidFill>
                <a:latin typeface="Arial" panose="020B0604020202020204" pitchFamily="34" charset="0"/>
                <a:ea typeface="Microsoft YaHei" panose="020B0503020204020204" pitchFamily="34" charset="-122"/>
              </a:defRPr>
            </a:lvl4pPr>
            <a:lvl5pPr>
              <a:tabLst>
                <a:tab pos="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endParaRPr lang="fr-FR" altLang="fr-FR" sz="1100">
              <a:latin typeface="Calibri" panose="020F0502020204030204" pitchFamily="34" charset="0"/>
            </a:endParaRPr>
          </a:p>
          <a:p>
            <a:pPr>
              <a:lnSpc>
                <a:spcPct val="100000"/>
              </a:lnSpc>
            </a:pPr>
            <a:endParaRPr lang="fr-FR" altLang="fr-FR"/>
          </a:p>
        </p:txBody>
      </p:sp>
      <p:sp>
        <p:nvSpPr>
          <p:cNvPr id="9230" name="AutoShape 14"/>
          <p:cNvSpPr>
            <a:spLocks noChangeArrowheads="1"/>
          </p:cNvSpPr>
          <p:nvPr/>
        </p:nvSpPr>
        <p:spPr bwMode="auto">
          <a:xfrm>
            <a:off x="3370263" y="6083300"/>
            <a:ext cx="881062" cy="412750"/>
          </a:xfrm>
          <a:custGeom>
            <a:avLst/>
            <a:gdLst>
              <a:gd name="G0" fmla="*/ 2447 50000 1"/>
              <a:gd name="G1" fmla="*/ G0 1 34464"/>
              <a:gd name="G2" fmla="*/ 1148 1 2"/>
              <a:gd name="G3" fmla="+- 2447 0 0"/>
              <a:gd name="G4" fmla="+- 1148 0 0"/>
            </a:gdLst>
            <a:ahLst/>
            <a:cxnLst>
              <a:cxn ang="0">
                <a:pos x="r" y="vc"/>
              </a:cxn>
              <a:cxn ang="5400000">
                <a:pos x="hc" y="b"/>
              </a:cxn>
              <a:cxn ang="10800000">
                <a:pos x="l" y="vc"/>
              </a:cxn>
              <a:cxn ang="16200000">
                <a:pos x="hc" y="t"/>
              </a:cxn>
            </a:cxnLst>
            <a:rect l="0" t="0" r="0" b="0"/>
            <a:pathLst>
              <a:path fill="none">
                <a:moveTo>
                  <a:pt x="0" y="0"/>
                </a:moveTo>
                <a:lnTo>
                  <a:pt x="3550" y="0"/>
                </a:lnTo>
                <a:lnTo>
                  <a:pt x="3550" y="1148"/>
                </a:lnTo>
                <a:lnTo>
                  <a:pt x="2447" y="1148"/>
                </a:ln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1" name="AutoShape 15"/>
          <p:cNvSpPr>
            <a:spLocks noChangeArrowheads="1"/>
          </p:cNvSpPr>
          <p:nvPr/>
        </p:nvSpPr>
        <p:spPr bwMode="auto">
          <a:xfrm>
            <a:off x="3544888" y="5546725"/>
            <a:ext cx="2719387" cy="371475"/>
          </a:xfrm>
          <a:custGeom>
            <a:avLst/>
            <a:gdLst>
              <a:gd name="G0" fmla="*/ 7555 50000 1"/>
              <a:gd name="G1" fmla="*/ G0 1 34464"/>
              <a:gd name="G2" fmla="*/ 1034 1 2"/>
              <a:gd name="G3" fmla="+- 7555 0 0"/>
              <a:gd name="G4" fmla="+- 1034 0 0"/>
            </a:gdLst>
            <a:ahLst/>
            <a:cxnLst>
              <a:cxn ang="0">
                <a:pos x="r" y="vc"/>
              </a:cxn>
              <a:cxn ang="5400000">
                <a:pos x="hc" y="b"/>
              </a:cxn>
              <a:cxn ang="10800000">
                <a:pos x="l" y="vc"/>
              </a:cxn>
              <a:cxn ang="16200000">
                <a:pos x="hc" y="t"/>
              </a:cxn>
            </a:cxnLst>
            <a:rect l="0" t="0" r="0" b="0"/>
            <a:pathLst>
              <a:path fill="none">
                <a:moveTo>
                  <a:pt x="0" y="0"/>
                </a:moveTo>
                <a:lnTo>
                  <a:pt x="10961" y="0"/>
                </a:lnTo>
                <a:lnTo>
                  <a:pt x="10961" y="1034"/>
                </a:lnTo>
                <a:lnTo>
                  <a:pt x="7555" y="1034"/>
                </a:ln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2" name="AutoShape 16"/>
          <p:cNvSpPr>
            <a:spLocks noChangeArrowheads="1"/>
          </p:cNvSpPr>
          <p:nvPr/>
        </p:nvSpPr>
        <p:spPr bwMode="auto">
          <a:xfrm>
            <a:off x="4608513" y="4997450"/>
            <a:ext cx="647700" cy="120650"/>
          </a:xfrm>
          <a:custGeom>
            <a:avLst/>
            <a:gdLst>
              <a:gd name="G0" fmla="*/ 1800 50000 1"/>
              <a:gd name="G1" fmla="*/ G0 1 34464"/>
              <a:gd name="G2" fmla="*/ 336 1 2"/>
              <a:gd name="G3" fmla="+- 1800 0 0"/>
              <a:gd name="G4" fmla="+- 336 0 0"/>
            </a:gdLst>
            <a:ahLst/>
            <a:cxnLst>
              <a:cxn ang="0">
                <a:pos x="r" y="vc"/>
              </a:cxn>
              <a:cxn ang="5400000">
                <a:pos x="hc" y="b"/>
              </a:cxn>
              <a:cxn ang="10800000">
                <a:pos x="l" y="vc"/>
              </a:cxn>
              <a:cxn ang="16200000">
                <a:pos x="hc" y="t"/>
              </a:cxn>
            </a:cxnLst>
            <a:rect l="0" t="0" r="0" b="0"/>
            <a:pathLst>
              <a:path fill="none">
                <a:moveTo>
                  <a:pt x="0" y="0"/>
                </a:moveTo>
                <a:lnTo>
                  <a:pt x="2611" y="0"/>
                </a:lnTo>
                <a:lnTo>
                  <a:pt x="2611" y="336"/>
                </a:lnTo>
                <a:lnTo>
                  <a:pt x="1800" y="336"/>
                </a:ln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3" name="AutoShape 17"/>
          <p:cNvSpPr>
            <a:spLocks noChangeArrowheads="1"/>
          </p:cNvSpPr>
          <p:nvPr/>
        </p:nvSpPr>
        <p:spPr bwMode="auto">
          <a:xfrm>
            <a:off x="4832350" y="4445000"/>
            <a:ext cx="2944813" cy="200025"/>
          </a:xfrm>
          <a:custGeom>
            <a:avLst/>
            <a:gdLst>
              <a:gd name="G0" fmla="*/ 8181 24996 1"/>
              <a:gd name="G1" fmla="*/ G0 1 34464"/>
              <a:gd name="G2" fmla="*/ 555 1 2"/>
              <a:gd name="G3" fmla="+- 8181 0 0"/>
              <a:gd name="G4" fmla="+- 555 0 0"/>
            </a:gdLst>
            <a:ahLst/>
            <a:cxnLst>
              <a:cxn ang="0">
                <a:pos x="r" y="vc"/>
              </a:cxn>
              <a:cxn ang="5400000">
                <a:pos x="hc" y="b"/>
              </a:cxn>
              <a:cxn ang="10800000">
                <a:pos x="l" y="vc"/>
              </a:cxn>
              <a:cxn ang="16200000">
                <a:pos x="hc" y="t"/>
              </a:cxn>
            </a:cxnLst>
            <a:rect l="0" t="0" r="0" b="0"/>
            <a:pathLst>
              <a:path fill="none">
                <a:moveTo>
                  <a:pt x="0" y="0"/>
                </a:moveTo>
                <a:lnTo>
                  <a:pt x="5934" y="0"/>
                </a:lnTo>
                <a:lnTo>
                  <a:pt x="5934" y="555"/>
                </a:lnTo>
                <a:lnTo>
                  <a:pt x="8181" y="555"/>
                </a:ln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4" name="AutoShape 18"/>
          <p:cNvSpPr>
            <a:spLocks noChangeArrowheads="1"/>
          </p:cNvSpPr>
          <p:nvPr/>
        </p:nvSpPr>
        <p:spPr bwMode="auto">
          <a:xfrm>
            <a:off x="3168650" y="3824288"/>
            <a:ext cx="2376488" cy="128587"/>
          </a:xfrm>
          <a:custGeom>
            <a:avLst/>
            <a:gdLst>
              <a:gd name="G0" fmla="*/ 6601 50000 1"/>
              <a:gd name="G1" fmla="*/ G0 1 34464"/>
              <a:gd name="G2" fmla="*/ 359 1 2"/>
              <a:gd name="G3" fmla="+- 6601 0 0"/>
              <a:gd name="G4" fmla="+- 359 0 0"/>
            </a:gdLst>
            <a:ahLst/>
            <a:cxnLst>
              <a:cxn ang="0">
                <a:pos x="r" y="vc"/>
              </a:cxn>
              <a:cxn ang="5400000">
                <a:pos x="hc" y="b"/>
              </a:cxn>
              <a:cxn ang="10800000">
                <a:pos x="l" y="vc"/>
              </a:cxn>
              <a:cxn ang="16200000">
                <a:pos x="hc" y="t"/>
              </a:cxn>
            </a:cxnLst>
            <a:rect l="0" t="0" r="0" b="0"/>
            <a:pathLst>
              <a:path fill="none">
                <a:moveTo>
                  <a:pt x="0" y="0"/>
                </a:moveTo>
                <a:lnTo>
                  <a:pt x="9577" y="0"/>
                </a:lnTo>
                <a:lnTo>
                  <a:pt x="9577" y="359"/>
                </a:lnTo>
                <a:lnTo>
                  <a:pt x="6601" y="359"/>
                </a:ln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5" name="AutoShape 19"/>
          <p:cNvSpPr>
            <a:spLocks noChangeArrowheads="1"/>
          </p:cNvSpPr>
          <p:nvPr/>
        </p:nvSpPr>
        <p:spPr bwMode="auto">
          <a:xfrm flipV="1">
            <a:off x="5903913" y="2957513"/>
            <a:ext cx="2409825" cy="311150"/>
          </a:xfrm>
          <a:custGeom>
            <a:avLst/>
            <a:gdLst>
              <a:gd name="G0" fmla="*/ 6697 20126 1"/>
              <a:gd name="G1" fmla="*/ G0 1 34464"/>
              <a:gd name="G2" fmla="*/ 867 1 2"/>
              <a:gd name="G3" fmla="+- 6697 0 0"/>
              <a:gd name="G4" fmla="+- 867 0 0"/>
            </a:gdLst>
            <a:ahLst/>
            <a:cxnLst>
              <a:cxn ang="0">
                <a:pos x="r" y="vc"/>
              </a:cxn>
              <a:cxn ang="5400000">
                <a:pos x="hc" y="b"/>
              </a:cxn>
              <a:cxn ang="10800000">
                <a:pos x="l" y="vc"/>
              </a:cxn>
              <a:cxn ang="16200000">
                <a:pos x="hc" y="t"/>
              </a:cxn>
            </a:cxnLst>
            <a:rect l="0" t="0" r="0" b="0"/>
            <a:pathLst>
              <a:path fill="none">
                <a:moveTo>
                  <a:pt x="0" y="0"/>
                </a:moveTo>
                <a:lnTo>
                  <a:pt x="3911" y="0"/>
                </a:lnTo>
                <a:lnTo>
                  <a:pt x="3911" y="867"/>
                </a:lnTo>
                <a:lnTo>
                  <a:pt x="6697" y="867"/>
                </a:ln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6" name="AutoShape 20"/>
          <p:cNvSpPr>
            <a:spLocks noChangeArrowheads="1"/>
          </p:cNvSpPr>
          <p:nvPr/>
        </p:nvSpPr>
        <p:spPr bwMode="auto">
          <a:xfrm flipV="1">
            <a:off x="5616575" y="1830388"/>
            <a:ext cx="401638" cy="325437"/>
          </a:xfrm>
          <a:custGeom>
            <a:avLst/>
            <a:gdLst>
              <a:gd name="G0" fmla="*/ 1115 50000 1"/>
              <a:gd name="G1" fmla="*/ G0 1 34464"/>
              <a:gd name="G2" fmla="*/ 905 1 2"/>
              <a:gd name="G3" fmla="+- 1115 0 0"/>
              <a:gd name="G4" fmla="+- 905 0 0"/>
            </a:gdLst>
            <a:ahLst/>
            <a:cxnLst>
              <a:cxn ang="0">
                <a:pos x="r" y="vc"/>
              </a:cxn>
              <a:cxn ang="5400000">
                <a:pos x="hc" y="b"/>
              </a:cxn>
              <a:cxn ang="10800000">
                <a:pos x="l" y="vc"/>
              </a:cxn>
              <a:cxn ang="16200000">
                <a:pos x="hc" y="t"/>
              </a:cxn>
            </a:cxnLst>
            <a:rect l="0" t="0" r="0" b="0"/>
            <a:pathLst>
              <a:path fill="none">
                <a:moveTo>
                  <a:pt x="0" y="0"/>
                </a:moveTo>
                <a:lnTo>
                  <a:pt x="1618" y="0"/>
                </a:lnTo>
                <a:lnTo>
                  <a:pt x="1618" y="905"/>
                </a:lnTo>
                <a:lnTo>
                  <a:pt x="1115" y="905"/>
                </a:ln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7" name="AutoShape 21"/>
          <p:cNvSpPr>
            <a:spLocks noChangeArrowheads="1"/>
          </p:cNvSpPr>
          <p:nvPr/>
        </p:nvSpPr>
        <p:spPr bwMode="auto">
          <a:xfrm flipV="1">
            <a:off x="4752975" y="2505075"/>
            <a:ext cx="2293938" cy="200025"/>
          </a:xfrm>
          <a:custGeom>
            <a:avLst/>
            <a:gdLst>
              <a:gd name="G0" fmla="*/ 6373 50000 1"/>
              <a:gd name="G1" fmla="*/ G0 1 34464"/>
              <a:gd name="G2" fmla="*/ 556 1 2"/>
              <a:gd name="G3" fmla="+- 6373 0 0"/>
              <a:gd name="G4" fmla="+- 556 0 0"/>
            </a:gdLst>
            <a:ahLst/>
            <a:cxnLst>
              <a:cxn ang="0">
                <a:pos x="r" y="vc"/>
              </a:cxn>
              <a:cxn ang="5400000">
                <a:pos x="hc" y="b"/>
              </a:cxn>
              <a:cxn ang="10800000">
                <a:pos x="l" y="vc"/>
              </a:cxn>
              <a:cxn ang="16200000">
                <a:pos x="hc" y="t"/>
              </a:cxn>
            </a:cxnLst>
            <a:rect l="0" t="0" r="0" b="0"/>
            <a:pathLst>
              <a:path fill="none">
                <a:moveTo>
                  <a:pt x="0" y="0"/>
                </a:moveTo>
                <a:lnTo>
                  <a:pt x="9246" y="0"/>
                </a:lnTo>
                <a:lnTo>
                  <a:pt x="9246" y="556"/>
                </a:lnTo>
                <a:lnTo>
                  <a:pt x="6373" y="556"/>
                </a:ln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8" name="Rectangle 22"/>
          <p:cNvSpPr>
            <a:spLocks noChangeArrowheads="1"/>
          </p:cNvSpPr>
          <p:nvPr/>
        </p:nvSpPr>
        <p:spPr bwMode="auto">
          <a:xfrm>
            <a:off x="5761038" y="6443663"/>
            <a:ext cx="4032250" cy="921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dirty="0"/>
              <a:t>Les 5 premiers sont des insectes du groupe des diptères (mouches, moustiques, moucherons)</a:t>
            </a:r>
          </a:p>
        </p:txBody>
      </p:sp>
    </p:spTree>
    <p:extLst>
      <p:ext uri="{BB962C8B-B14F-4D97-AF65-F5344CB8AC3E}">
        <p14:creationId xmlns:p14="http://schemas.microsoft.com/office/powerpoint/2010/main" val="1161285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647700" y="1835150"/>
            <a:ext cx="9217148" cy="482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560" rIns="0" bIns="0" anchor="ctr"/>
          <a:lstStyle>
            <a:lvl1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marL="215900" indent="-214313">
              <a:spcAft>
                <a:spcPts val="1413"/>
              </a:spcAft>
            </a:pPr>
            <a:r>
              <a:rPr lang="fr-FR" altLang="fr-FR" sz="2800" b="1" dirty="0"/>
              <a:t>Exemples de maladies vectorielles animales</a:t>
            </a:r>
          </a:p>
          <a:p>
            <a:pPr marL="215900" indent="-214313">
              <a:spcAft>
                <a:spcPts val="1413"/>
              </a:spcAft>
            </a:pPr>
            <a:endParaRPr lang="fr-FR" altLang="fr-FR" sz="2800" b="1" dirty="0"/>
          </a:p>
          <a:p>
            <a:pPr marL="215900" indent="-214313">
              <a:spcAft>
                <a:spcPts val="1413"/>
              </a:spcAft>
            </a:pPr>
            <a:r>
              <a:rPr lang="fr-FR" altLang="fr-FR" sz="2000" b="1" dirty="0"/>
              <a:t>Myxomatose</a:t>
            </a:r>
            <a:r>
              <a:rPr lang="fr-FR" altLang="fr-FR" sz="2000" dirty="0"/>
              <a:t> se transmet et se propage essentiellement par les puces et les </a:t>
            </a:r>
            <a:r>
              <a:rPr lang="fr-FR" altLang="fr-FR" sz="2000" u="sng" dirty="0"/>
              <a:t>moustiques</a:t>
            </a:r>
          </a:p>
          <a:p>
            <a:pPr marL="215900" indent="-214313">
              <a:spcAft>
                <a:spcPts val="1413"/>
              </a:spcAft>
            </a:pPr>
            <a:r>
              <a:rPr lang="fr-FR" altLang="fr-FR" sz="2000" b="1" dirty="0"/>
              <a:t>Fièvre catarrhale du mouton </a:t>
            </a:r>
            <a:r>
              <a:rPr lang="fr-FR" altLang="fr-FR" sz="2000" dirty="0"/>
              <a:t>et </a:t>
            </a:r>
            <a:r>
              <a:rPr lang="fr-FR" altLang="fr-FR" sz="2000" b="1" dirty="0"/>
              <a:t>Virus de </a:t>
            </a:r>
            <a:r>
              <a:rPr lang="fr-FR" altLang="fr-FR" sz="2000" b="1" dirty="0" err="1"/>
              <a:t>Schmallenberg</a:t>
            </a:r>
            <a:r>
              <a:rPr lang="fr-FR" altLang="fr-FR" sz="2000" dirty="0"/>
              <a:t> se transmet par les </a:t>
            </a:r>
            <a:r>
              <a:rPr lang="fr-FR" altLang="fr-FR" sz="2000" u="sng" dirty="0" err="1"/>
              <a:t>Culicoides</a:t>
            </a:r>
            <a:endParaRPr lang="fr-FR" altLang="fr-FR" sz="2000" u="sng" dirty="0"/>
          </a:p>
          <a:p>
            <a:pPr marL="215900" indent="-214313">
              <a:spcAft>
                <a:spcPts val="1413"/>
              </a:spcAft>
            </a:pPr>
            <a:r>
              <a:rPr lang="fr-FR" altLang="fr-FR" sz="2000" b="1" dirty="0"/>
              <a:t>West Nile </a:t>
            </a:r>
            <a:r>
              <a:rPr lang="fr-FR" altLang="fr-FR" sz="2000" dirty="0"/>
              <a:t>se transmet par les </a:t>
            </a:r>
            <a:r>
              <a:rPr lang="fr-FR" altLang="fr-FR" sz="2000" u="sng" dirty="0"/>
              <a:t>moustiques</a:t>
            </a:r>
          </a:p>
        </p:txBody>
      </p:sp>
      <p:sp>
        <p:nvSpPr>
          <p:cNvPr id="6146" name="Rectangle 2"/>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Les maladies vectorielles</a:t>
            </a:r>
          </a:p>
        </p:txBody>
      </p:sp>
    </p:spTree>
    <p:extLst>
      <p:ext uri="{BB962C8B-B14F-4D97-AF65-F5344CB8AC3E}">
        <p14:creationId xmlns:p14="http://schemas.microsoft.com/office/powerpoint/2010/main" val="847372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287338" y="1187450"/>
            <a:ext cx="9504362" cy="597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560" rIns="0" bIns="0" anchor="ctr"/>
          <a:lstStyle>
            <a:lvl1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marL="215900" indent="-214313">
              <a:spcAft>
                <a:spcPts val="1413"/>
              </a:spcAft>
            </a:pPr>
            <a:r>
              <a:rPr lang="fr-FR" altLang="fr-FR" sz="2800" b="1" dirty="0"/>
              <a:t>Exemples de maladies vectorielles humaines</a:t>
            </a:r>
          </a:p>
          <a:p>
            <a:pPr marL="215900" indent="-214313">
              <a:spcAft>
                <a:spcPts val="1413"/>
              </a:spcAft>
            </a:pPr>
            <a:endParaRPr lang="fr-FR" altLang="fr-FR" sz="2800" dirty="0"/>
          </a:p>
          <a:p>
            <a:pPr marL="215900" indent="-214313">
              <a:spcAft>
                <a:spcPts val="1413"/>
              </a:spcAft>
            </a:pPr>
            <a:r>
              <a:rPr lang="fr-FR" altLang="fr-FR" sz="2000" b="1" dirty="0"/>
              <a:t>Leishmaniose</a:t>
            </a:r>
            <a:r>
              <a:rPr lang="fr-FR" altLang="fr-FR" sz="2000" dirty="0"/>
              <a:t>     </a:t>
            </a:r>
            <a:r>
              <a:rPr lang="fr-FR" altLang="fr-FR" sz="2000" u="sng" dirty="0"/>
              <a:t>Phlébotomes	</a:t>
            </a:r>
            <a:r>
              <a:rPr lang="fr-FR" altLang="fr-FR" sz="2000" dirty="0"/>
              <a:t>	</a:t>
            </a:r>
          </a:p>
          <a:p>
            <a:pPr marL="215900" indent="-214313">
              <a:spcAft>
                <a:spcPts val="1413"/>
              </a:spcAft>
            </a:pPr>
            <a:r>
              <a:rPr lang="fr-FR" altLang="fr-FR" sz="2000" b="1" dirty="0"/>
              <a:t>Encéphalites à tiques et Maladie de Lyme     </a:t>
            </a:r>
            <a:r>
              <a:rPr lang="fr-FR" altLang="fr-FR" sz="2000" u="sng" dirty="0"/>
              <a:t>Tiques</a:t>
            </a:r>
            <a:endParaRPr lang="fr-FR" altLang="fr-FR" sz="2000" dirty="0"/>
          </a:p>
          <a:p>
            <a:pPr marL="215900" indent="-214313">
              <a:spcAft>
                <a:spcPts val="1413"/>
              </a:spcAft>
            </a:pPr>
            <a:r>
              <a:rPr lang="fr-FR" altLang="fr-FR" sz="2000" b="1" dirty="0"/>
              <a:t>Maladie de </a:t>
            </a:r>
            <a:r>
              <a:rPr lang="fr-FR" altLang="fr-FR" sz="2000" b="1" dirty="0" err="1"/>
              <a:t>Chagas</a:t>
            </a:r>
            <a:r>
              <a:rPr lang="fr-FR" altLang="fr-FR" sz="2000" b="1" dirty="0"/>
              <a:t>     </a:t>
            </a:r>
            <a:r>
              <a:rPr lang="fr-FR" altLang="fr-FR" sz="2000" u="sng" dirty="0"/>
              <a:t>Réduves</a:t>
            </a:r>
            <a:r>
              <a:rPr lang="fr-FR" altLang="fr-FR" sz="2000" dirty="0"/>
              <a:t> 	  </a:t>
            </a:r>
          </a:p>
          <a:p>
            <a:pPr marL="215900" indent="-214313">
              <a:spcAft>
                <a:spcPts val="1413"/>
              </a:spcAft>
            </a:pPr>
            <a:r>
              <a:rPr lang="fr-FR" altLang="fr-FR" sz="2000" b="1" dirty="0"/>
              <a:t>Maladie du sommeil     </a:t>
            </a:r>
            <a:r>
              <a:rPr lang="fr-FR" altLang="fr-FR" sz="2000" u="sng" dirty="0"/>
              <a:t>Mouches tsé-tsé</a:t>
            </a:r>
            <a:r>
              <a:rPr lang="fr-FR" altLang="fr-FR" sz="2000" dirty="0"/>
              <a:t> 	</a:t>
            </a:r>
          </a:p>
          <a:p>
            <a:pPr marL="215900" indent="-214313">
              <a:spcAft>
                <a:spcPts val="1413"/>
              </a:spcAft>
            </a:pPr>
            <a:r>
              <a:rPr lang="fr-FR" altLang="fr-FR" sz="2000" b="1" dirty="0"/>
              <a:t>Peste</a:t>
            </a:r>
            <a:r>
              <a:rPr lang="fr-FR" altLang="fr-FR" sz="2000" dirty="0"/>
              <a:t>     </a:t>
            </a:r>
            <a:r>
              <a:rPr lang="fr-FR" altLang="fr-FR" sz="2000" u="sng" dirty="0"/>
              <a:t>Puces</a:t>
            </a:r>
            <a:r>
              <a:rPr lang="fr-FR" altLang="fr-FR" sz="2000" dirty="0"/>
              <a:t>	</a:t>
            </a:r>
          </a:p>
          <a:p>
            <a:pPr marL="215900" indent="-214313">
              <a:spcAft>
                <a:spcPts val="1413"/>
              </a:spcAft>
            </a:pPr>
            <a:r>
              <a:rPr lang="fr-FR" altLang="fr-FR" sz="2000" b="1" dirty="0"/>
              <a:t>Onchocercose</a:t>
            </a:r>
            <a:r>
              <a:rPr lang="fr-FR" altLang="fr-FR" sz="2000" dirty="0"/>
              <a:t> (cécité des rivières)     </a:t>
            </a:r>
            <a:r>
              <a:rPr lang="fr-FR" altLang="fr-FR" sz="2000" u="sng" dirty="0"/>
              <a:t>Simulies</a:t>
            </a:r>
            <a:r>
              <a:rPr lang="fr-FR" altLang="fr-FR" sz="2000" dirty="0"/>
              <a:t> 	 </a:t>
            </a:r>
          </a:p>
          <a:p>
            <a:pPr marL="215900" indent="-214313">
              <a:spcAft>
                <a:spcPts val="1413"/>
              </a:spcAft>
            </a:pPr>
            <a:r>
              <a:rPr lang="fr-FR" altLang="fr-FR" sz="2000" b="1" dirty="0"/>
              <a:t>Schistosomiase</a:t>
            </a:r>
            <a:r>
              <a:rPr lang="fr-FR" altLang="fr-FR" sz="2000" dirty="0"/>
              <a:t> (bilharziose)     </a:t>
            </a:r>
            <a:r>
              <a:rPr lang="fr-FR" altLang="fr-FR" sz="2000" u="sng" dirty="0"/>
              <a:t>Escargots aquatiques</a:t>
            </a:r>
            <a:r>
              <a:rPr lang="fr-FR" altLang="fr-FR" sz="2000" dirty="0"/>
              <a:t> 	</a:t>
            </a:r>
          </a:p>
        </p:txBody>
      </p:sp>
      <p:sp>
        <p:nvSpPr>
          <p:cNvPr id="7170" name="Rectangle 2"/>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Les maladies vectorielles</a:t>
            </a:r>
          </a:p>
        </p:txBody>
      </p:sp>
    </p:spTree>
    <p:extLst>
      <p:ext uri="{BB962C8B-B14F-4D97-AF65-F5344CB8AC3E}">
        <p14:creationId xmlns:p14="http://schemas.microsoft.com/office/powerpoint/2010/main" val="348239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359792" y="1835150"/>
            <a:ext cx="9042971" cy="482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560" rIns="0" bIns="0" anchor="ctr"/>
          <a:lstStyle>
            <a:lvl1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marL="215900" indent="-214313">
              <a:spcAft>
                <a:spcPts val="1413"/>
              </a:spcAft>
            </a:pPr>
            <a:r>
              <a:rPr lang="fr-FR" altLang="fr-FR" sz="2800" b="1" dirty="0"/>
              <a:t>Les maladies vectorielles humaines, transmises par les moustiques</a:t>
            </a:r>
          </a:p>
          <a:p>
            <a:pPr marL="215900" indent="-214313">
              <a:spcAft>
                <a:spcPts val="1413"/>
              </a:spcAft>
            </a:pPr>
            <a:endParaRPr lang="fr-FR" altLang="fr-FR" sz="2800" b="1" dirty="0"/>
          </a:p>
          <a:p>
            <a:pPr marL="215900" indent="-214313">
              <a:spcAft>
                <a:spcPts val="1413"/>
              </a:spcAft>
            </a:pPr>
            <a:r>
              <a:rPr lang="fr-FR" altLang="fr-FR" sz="2000" dirty="0"/>
              <a:t>	 </a:t>
            </a:r>
            <a:r>
              <a:rPr lang="fr-FR" altLang="fr-FR" sz="2000" b="1" dirty="0" err="1"/>
              <a:t>Chikungunya</a:t>
            </a:r>
            <a:r>
              <a:rPr lang="fr-FR" altLang="fr-FR" sz="2000" b="1" dirty="0"/>
              <a:t>, Dengue, Fièvre de la Vallée du Rift, Fièvre jaune et </a:t>
            </a:r>
            <a:r>
              <a:rPr lang="fr-FR" altLang="fr-FR" sz="2000" b="1" dirty="0" err="1"/>
              <a:t>Zika</a:t>
            </a:r>
            <a:r>
              <a:rPr lang="fr-FR" altLang="fr-FR" sz="2000" b="1" i="1" u="sng" dirty="0"/>
              <a:t> </a:t>
            </a:r>
            <a:r>
              <a:rPr lang="fr-FR" altLang="fr-FR" sz="2000" i="1" u="sng" dirty="0" err="1"/>
              <a:t>Aedes</a:t>
            </a:r>
            <a:endParaRPr lang="fr-FR" altLang="fr-FR" sz="2000" dirty="0"/>
          </a:p>
          <a:p>
            <a:pPr marL="215900" indent="-214313">
              <a:spcAft>
                <a:spcPts val="1413"/>
              </a:spcAft>
            </a:pPr>
            <a:endParaRPr lang="fr-FR" altLang="fr-FR" sz="2000" dirty="0"/>
          </a:p>
          <a:p>
            <a:pPr marL="215900" indent="-214313">
              <a:spcAft>
                <a:spcPts val="1413"/>
              </a:spcAft>
            </a:pPr>
            <a:r>
              <a:rPr lang="fr-FR" altLang="fr-FR" sz="2000" dirty="0"/>
              <a:t>	 </a:t>
            </a:r>
            <a:r>
              <a:rPr lang="fr-FR" altLang="fr-FR" sz="2000" b="1" dirty="0"/>
              <a:t>Paludisme</a:t>
            </a:r>
            <a:r>
              <a:rPr lang="fr-FR" altLang="fr-FR" sz="2000" dirty="0"/>
              <a:t> </a:t>
            </a:r>
            <a:r>
              <a:rPr lang="fr-FR" altLang="fr-FR" sz="2000" b="1" i="1" u="sng" dirty="0"/>
              <a:t> </a:t>
            </a:r>
            <a:r>
              <a:rPr lang="fr-FR" altLang="fr-FR" sz="2000" i="1" u="sng" dirty="0" err="1"/>
              <a:t>Anopheles</a:t>
            </a:r>
            <a:endParaRPr lang="fr-FR" altLang="fr-FR" sz="2000" dirty="0"/>
          </a:p>
          <a:p>
            <a:pPr marL="215900" indent="-214313">
              <a:spcAft>
                <a:spcPts val="1413"/>
              </a:spcAft>
            </a:pPr>
            <a:endParaRPr lang="fr-FR" altLang="fr-FR" sz="2000" dirty="0"/>
          </a:p>
          <a:p>
            <a:pPr marL="215900" indent="-214313">
              <a:spcAft>
                <a:spcPts val="1413"/>
              </a:spcAft>
            </a:pPr>
            <a:r>
              <a:rPr lang="fr-FR" altLang="fr-FR" sz="2000" dirty="0"/>
              <a:t>	 </a:t>
            </a:r>
            <a:r>
              <a:rPr lang="fr-FR" altLang="fr-FR" sz="2000" b="1" dirty="0"/>
              <a:t>Encéphalite japonaise, Fièvre à virus West Nile </a:t>
            </a:r>
            <a:r>
              <a:rPr lang="fr-FR" altLang="fr-FR" sz="2000" i="1" u="sng" dirty="0"/>
              <a:t>Culex</a:t>
            </a:r>
            <a:endParaRPr lang="fr-FR" altLang="fr-FR" sz="2000" dirty="0"/>
          </a:p>
        </p:txBody>
      </p:sp>
      <p:sp>
        <p:nvSpPr>
          <p:cNvPr id="8194" name="Rectangle 2"/>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Les maladies vectorielles</a:t>
            </a:r>
          </a:p>
        </p:txBody>
      </p:sp>
    </p:spTree>
    <p:extLst>
      <p:ext uri="{BB962C8B-B14F-4D97-AF65-F5344CB8AC3E}">
        <p14:creationId xmlns:p14="http://schemas.microsoft.com/office/powerpoint/2010/main" val="10849342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0431" y="3275725"/>
            <a:ext cx="6119762" cy="1077218"/>
          </a:xfrm>
          <a:prstGeom prst="rect">
            <a:avLst/>
          </a:prstGeom>
        </p:spPr>
        <p:txBody>
          <a:bodyPr wrap="square">
            <a:spAutoFit/>
          </a:bodyPr>
          <a:lstStyle/>
          <a:p>
            <a:pPr algn="ctr"/>
            <a:r>
              <a:rPr lang="fr-FR" altLang="fr-FR" sz="3200" dirty="0">
                <a:solidFill>
                  <a:srgbClr val="000000"/>
                </a:solidFill>
              </a:rPr>
              <a:t>Connaître les moustiques,</a:t>
            </a:r>
          </a:p>
          <a:p>
            <a:pPr algn="ctr"/>
            <a:r>
              <a:rPr lang="fr-FR" altLang="fr-FR" sz="3200" dirty="0">
                <a:solidFill>
                  <a:srgbClr val="000000"/>
                </a:solidFill>
              </a:rPr>
              <a:t>Reconnaître le moustique tigre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0634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869" y="3275725"/>
            <a:ext cx="7992887" cy="550279"/>
          </a:xfrm>
          <a:prstGeom prst="rect">
            <a:avLst/>
          </a:prstGeom>
        </p:spPr>
        <p:txBody>
          <a:bodyPr wrap="square">
            <a:spAutoFit/>
          </a:bodyPr>
          <a:lstStyle/>
          <a:p>
            <a:r>
              <a:rPr lang="fr-FR" altLang="fr-FR" sz="3200" dirty="0">
                <a:solidFill>
                  <a:srgbClr val="000000"/>
                </a:solidFill>
              </a:rPr>
              <a:t>Pourquoi lutter contre le moustique tigre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77247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p:cNvSpPr>
            <a:spLocks noChangeArrowheads="1"/>
          </p:cNvSpPr>
          <p:nvPr/>
        </p:nvSpPr>
        <p:spPr bwMode="auto">
          <a:xfrm>
            <a:off x="1006475" y="544513"/>
            <a:ext cx="56816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Le moustique : le plus connu, l’adulte</a:t>
            </a:r>
          </a:p>
        </p:txBody>
      </p:sp>
      <p:pic>
        <p:nvPicPr>
          <p:cNvPr id="717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2124075"/>
            <a:ext cx="90297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Ellipse 1"/>
          <p:cNvSpPr>
            <a:spLocks noChangeArrowheads="1"/>
          </p:cNvSpPr>
          <p:nvPr/>
        </p:nvSpPr>
        <p:spPr bwMode="auto">
          <a:xfrm>
            <a:off x="792163" y="2843213"/>
            <a:ext cx="863600" cy="649287"/>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8" charset="0"/>
              <a:buNone/>
            </a:pPr>
            <a:endParaRPr lang="fr-FR" altLang="fr-FR"/>
          </a:p>
        </p:txBody>
      </p:sp>
    </p:spTree>
    <p:extLst>
      <p:ext uri="{BB962C8B-B14F-4D97-AF65-F5344CB8AC3E}">
        <p14:creationId xmlns:p14="http://schemas.microsoft.com/office/powerpoint/2010/main" val="4028964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4238625" y="2051050"/>
            <a:ext cx="47386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400" b="1">
                <a:solidFill>
                  <a:srgbClr val="990033"/>
                </a:solidFill>
              </a:rPr>
              <a:t>!!!! Ne les confondez pas avec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89050"/>
            <a:ext cx="2652713"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4787900"/>
            <a:ext cx="2941637" cy="143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275" y="3160713"/>
            <a:ext cx="2595563" cy="3254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546100" y="6199188"/>
            <a:ext cx="4498975"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200" b="1">
                <a:solidFill>
                  <a:srgbClr val="990033"/>
                </a:solidFill>
              </a:rPr>
              <a:t>Les chironomes ou vers de vase</a:t>
            </a:r>
          </a:p>
        </p:txBody>
      </p:sp>
      <p:sp>
        <p:nvSpPr>
          <p:cNvPr id="10246" name="Rectangle 6"/>
          <p:cNvSpPr>
            <a:spLocks noChangeArrowheads="1"/>
          </p:cNvSpPr>
          <p:nvPr/>
        </p:nvSpPr>
        <p:spPr bwMode="auto">
          <a:xfrm>
            <a:off x="5070475" y="6445250"/>
            <a:ext cx="5038725"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sz="2200" b="1">
                <a:solidFill>
                  <a:srgbClr val="990033"/>
                </a:solidFill>
              </a:rPr>
              <a:t>Les tipules </a:t>
            </a:r>
          </a:p>
          <a:p>
            <a:pPr algn="ctr">
              <a:lnSpc>
                <a:spcPct val="100000"/>
              </a:lnSpc>
            </a:pPr>
            <a:r>
              <a:rPr lang="fr-FR" altLang="fr-FR" sz="2200" b="1">
                <a:solidFill>
                  <a:srgbClr val="990033"/>
                </a:solidFill>
              </a:rPr>
              <a:t>ou cousins</a:t>
            </a:r>
          </a:p>
        </p:txBody>
      </p:sp>
      <p:sp>
        <p:nvSpPr>
          <p:cNvPr id="10248" name="Rectangle 8"/>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moustiques : comment les reconnaître</a:t>
            </a:r>
          </a:p>
        </p:txBody>
      </p:sp>
      <p:sp>
        <p:nvSpPr>
          <p:cNvPr id="10" name="Rectangle 7"/>
          <p:cNvSpPr>
            <a:spLocks noChangeArrowheads="1"/>
          </p:cNvSpPr>
          <p:nvPr/>
        </p:nvSpPr>
        <p:spPr bwMode="auto">
          <a:xfrm>
            <a:off x="3300413" y="3340790"/>
            <a:ext cx="2523746"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400" b="1" dirty="0">
                <a:solidFill>
                  <a:srgbClr val="C00000"/>
                </a:solidFill>
              </a:rPr>
              <a:t>Les moustiques</a:t>
            </a:r>
          </a:p>
        </p:txBody>
      </p:sp>
    </p:spTree>
    <p:extLst>
      <p:ext uri="{BB962C8B-B14F-4D97-AF65-F5344CB8AC3E}">
        <p14:creationId xmlns:p14="http://schemas.microsoft.com/office/powerpoint/2010/main" val="2226548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390525"/>
            <a:ext cx="8499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nvSpPr>
        <p:spPr bwMode="auto">
          <a:xfrm>
            <a:off x="1439863" y="419100"/>
            <a:ext cx="616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Les antennes permettent de distinguer : </a:t>
            </a:r>
            <a:endParaRPr lang="fr-FR" altLang="fr-FR" sz="2600">
              <a:solidFill>
                <a:srgbClr val="000000"/>
              </a:solidFill>
              <a:latin typeface="Microsoft YaHei" pitchFamily="34" charset="-122"/>
            </a:endParaRPr>
          </a:p>
        </p:txBody>
      </p:sp>
      <p:sp>
        <p:nvSpPr>
          <p:cNvPr id="20484" name="Rectangle 3"/>
          <p:cNvSpPr>
            <a:spLocks noChangeArrowheads="1"/>
          </p:cNvSpPr>
          <p:nvPr/>
        </p:nvSpPr>
        <p:spPr bwMode="auto">
          <a:xfrm>
            <a:off x="711200" y="1439863"/>
            <a:ext cx="1312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rgbClr val="000000"/>
                </a:solidFill>
              </a:rPr>
              <a:t>La femelle</a:t>
            </a:r>
            <a:endParaRPr lang="fr-FR" altLang="fr-FR" sz="2000">
              <a:solidFill>
                <a:srgbClr val="000000"/>
              </a:solidFill>
              <a:latin typeface="Microsoft YaHei" pitchFamily="34" charset="-122"/>
            </a:endParaRPr>
          </a:p>
        </p:txBody>
      </p:sp>
      <p:sp>
        <p:nvSpPr>
          <p:cNvPr id="20485" name="Rectangle 4"/>
          <p:cNvSpPr>
            <a:spLocks noChangeArrowheads="1"/>
          </p:cNvSpPr>
          <p:nvPr/>
        </p:nvSpPr>
        <p:spPr bwMode="auto">
          <a:xfrm>
            <a:off x="8620125" y="1439863"/>
            <a:ext cx="96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rgbClr val="000000"/>
                </a:solidFill>
              </a:rPr>
              <a:t>le mâle</a:t>
            </a:r>
            <a:endParaRPr lang="fr-FR" altLang="fr-FR" sz="2000">
              <a:solidFill>
                <a:srgbClr val="000000"/>
              </a:solidFill>
              <a:latin typeface="Microsoft YaHei" pitchFamily="34" charset="-122"/>
            </a:endParaRPr>
          </a:p>
        </p:txBody>
      </p:sp>
      <p:grpSp>
        <p:nvGrpSpPr>
          <p:cNvPr id="20486" name="Groupe 9"/>
          <p:cNvGrpSpPr>
            <a:grpSpLocks/>
          </p:cNvGrpSpPr>
          <p:nvPr/>
        </p:nvGrpSpPr>
        <p:grpSpPr bwMode="auto">
          <a:xfrm>
            <a:off x="1727200" y="1839913"/>
            <a:ext cx="2808288" cy="2587625"/>
            <a:chOff x="2047144" y="2392131"/>
            <a:chExt cx="2480231" cy="2410169"/>
          </a:xfrm>
        </p:grpSpPr>
        <p:pic>
          <p:nvPicPr>
            <p:cNvPr id="20493"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144" y="2392131"/>
              <a:ext cx="2480231" cy="241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0032" y="2627709"/>
              <a:ext cx="367155" cy="5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87" name="Groupe 10"/>
          <p:cNvGrpSpPr>
            <a:grpSpLocks/>
          </p:cNvGrpSpPr>
          <p:nvPr/>
        </p:nvGrpSpPr>
        <p:grpSpPr bwMode="auto">
          <a:xfrm>
            <a:off x="6634163" y="1814513"/>
            <a:ext cx="2952750" cy="2613025"/>
            <a:chOff x="6324018" y="2418235"/>
            <a:chExt cx="2779569" cy="2458983"/>
          </a:xfrm>
        </p:grpSpPr>
        <p:pic>
          <p:nvPicPr>
            <p:cNvPr id="20491"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018" y="2418235"/>
              <a:ext cx="2779569" cy="245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6496" y="2483693"/>
              <a:ext cx="524920" cy="47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8"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2025" y="4932363"/>
            <a:ext cx="312737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8763" y="4932363"/>
            <a:ext cx="2922587"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13"/>
          <p:cNvSpPr>
            <a:spLocks noChangeArrowheads="1"/>
          </p:cNvSpPr>
          <p:nvPr/>
        </p:nvSpPr>
        <p:spPr bwMode="auto">
          <a:xfrm>
            <a:off x="360363" y="4487863"/>
            <a:ext cx="532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rgbClr val="000000"/>
                </a:solidFill>
              </a:rPr>
              <a:t>Tous les 2 se nourrissent du </a:t>
            </a:r>
            <a:r>
              <a:rPr lang="fr-FR" altLang="fr-FR" b="1" u="sng">
                <a:solidFill>
                  <a:srgbClr val="000000"/>
                </a:solidFill>
                <a:latin typeface="Microsoft YaHei" pitchFamily="34" charset="-122"/>
              </a:rPr>
              <a:t>nectar</a:t>
            </a:r>
            <a:r>
              <a:rPr lang="fr-FR" altLang="fr-FR" b="1">
                <a:solidFill>
                  <a:srgbClr val="000000"/>
                </a:solidFill>
                <a:latin typeface="Microsoft YaHei" pitchFamily="34" charset="-122"/>
              </a:rPr>
              <a:t> des fleurs</a:t>
            </a:r>
            <a:endParaRPr lang="fr-FR" altLang="fr-FR" sz="2000">
              <a:solidFill>
                <a:srgbClr val="000000"/>
              </a:solidFill>
              <a:latin typeface="Microsoft YaHei" pitchFamily="34" charset="-122"/>
            </a:endParaRPr>
          </a:p>
        </p:txBody>
      </p:sp>
    </p:spTree>
    <p:extLst>
      <p:ext uri="{BB962C8B-B14F-4D97-AF65-F5344CB8AC3E}">
        <p14:creationId xmlns:p14="http://schemas.microsoft.com/office/powerpoint/2010/main" val="2395304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1370013" y="544513"/>
            <a:ext cx="34718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Seule la femelle pique</a:t>
            </a:r>
            <a:endParaRPr lang="fr-FR" altLang="fr-FR" sz="2600">
              <a:solidFill>
                <a:srgbClr val="000000"/>
              </a:solidFill>
              <a:latin typeface="Microsoft YaHei" pitchFamily="34" charset="-122"/>
            </a:endParaRPr>
          </a:p>
        </p:txBody>
      </p:sp>
      <p:pic>
        <p:nvPicPr>
          <p:cNvPr id="2150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1474788"/>
            <a:ext cx="39608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0" y="1979613"/>
            <a:ext cx="48260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0" y="3233738"/>
            <a:ext cx="8678863"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0910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43768" y="4392487"/>
            <a:ext cx="5263221" cy="2915742"/>
          </a:xfrm>
          <a:prstGeom prst="rect">
            <a:avLst/>
          </a:prstGeom>
          <a:ln w="63500">
            <a:solidFill>
              <a:srgbClr val="FFF579"/>
            </a:solidFill>
          </a:ln>
        </p:spPr>
      </p:pic>
      <p:pic>
        <p:nvPicPr>
          <p:cNvPr id="4" name="Image 3"/>
          <p:cNvPicPr>
            <a:picLocks noChangeAspect="1"/>
          </p:cNvPicPr>
          <p:nvPr/>
        </p:nvPicPr>
        <p:blipFill>
          <a:blip r:embed="rId3"/>
          <a:stretch>
            <a:fillRect/>
          </a:stretch>
        </p:blipFill>
        <p:spPr>
          <a:xfrm>
            <a:off x="1568212" y="1187549"/>
            <a:ext cx="7636286" cy="3312368"/>
          </a:xfrm>
          <a:prstGeom prst="rect">
            <a:avLst/>
          </a:prstGeom>
          <a:ln w="53975">
            <a:solidFill>
              <a:srgbClr val="CCDA51"/>
            </a:solidFill>
          </a:ln>
        </p:spPr>
      </p:pic>
      <p:sp>
        <p:nvSpPr>
          <p:cNvPr id="7" name="Rectangle 6"/>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Seule la femelle pique </a:t>
            </a:r>
          </a:p>
        </p:txBody>
      </p:sp>
      <p:sp>
        <p:nvSpPr>
          <p:cNvPr id="6" name="Rectangle 5"/>
          <p:cNvSpPr/>
          <p:nvPr/>
        </p:nvSpPr>
        <p:spPr>
          <a:xfrm>
            <a:off x="6192440" y="5003973"/>
            <a:ext cx="3384376" cy="1466299"/>
          </a:xfrm>
          <a:prstGeom prst="rect">
            <a:avLst/>
          </a:prstGeom>
        </p:spPr>
        <p:txBody>
          <a:bodyPr wrap="square">
            <a:spAutoFit/>
          </a:bodyPr>
          <a:lstStyle/>
          <a:p>
            <a:r>
              <a:rPr lang="fr-FR" sz="2400" b="1" dirty="0">
                <a:solidFill>
                  <a:srgbClr val="000000"/>
                </a:solidFill>
                <a:cs typeface="Arial" panose="020B0604020202020204" pitchFamily="34" charset="0"/>
              </a:rPr>
              <a:t>Le moustique infecte une personne en injectant sa salive et l’agent pathogène</a:t>
            </a:r>
            <a:endParaRPr lang="fr-FR" sz="1600" dirty="0">
              <a:solidFill>
                <a:srgbClr val="000000"/>
              </a:solidFill>
              <a:cs typeface="Arial" panose="020B0604020202020204" pitchFamily="34" charset="0"/>
            </a:endParaRPr>
          </a:p>
        </p:txBody>
      </p:sp>
      <p:sp>
        <p:nvSpPr>
          <p:cNvPr id="10" name="Rectangle 9"/>
          <p:cNvSpPr/>
          <p:nvPr/>
        </p:nvSpPr>
        <p:spPr>
          <a:xfrm>
            <a:off x="7268976" y="294137"/>
            <a:ext cx="2699957" cy="1351652"/>
          </a:xfrm>
          <a:prstGeom prst="rect">
            <a:avLst/>
          </a:prstGeom>
          <a:solidFill>
            <a:srgbClr val="FFCC29"/>
          </a:solidFill>
        </p:spPr>
        <p:txBody>
          <a:bodyPr wrap="square">
            <a:spAutoFit/>
          </a:bodyPr>
          <a:lstStyle/>
          <a:p>
            <a:r>
              <a:rPr lang="fr-FR" sz="2200" b="1" dirty="0">
                <a:solidFill>
                  <a:srgbClr val="3333CC"/>
                </a:solidFill>
              </a:rPr>
              <a:t>Vecteur</a:t>
            </a:r>
            <a:r>
              <a:rPr lang="fr-FR" sz="2200" dirty="0">
                <a:solidFill>
                  <a:srgbClr val="3333CC"/>
                </a:solidFill>
                <a:latin typeface="Microsoft YaHei" panose="020B0503020204020204" pitchFamily="34" charset="-122"/>
              </a:rPr>
              <a:t> </a:t>
            </a:r>
            <a:r>
              <a:rPr lang="fr-FR" sz="2200" dirty="0">
                <a:solidFill>
                  <a:srgbClr val="FFFFFF"/>
                </a:solidFill>
                <a:latin typeface="Microsoft YaHei" panose="020B0503020204020204" pitchFamily="34" charset="-122"/>
              </a:rPr>
              <a:t> : </a:t>
            </a:r>
          </a:p>
          <a:p>
            <a:r>
              <a:rPr lang="fr-FR" sz="2200" dirty="0">
                <a:solidFill>
                  <a:srgbClr val="FFFFFF"/>
                </a:solidFill>
                <a:latin typeface="Microsoft YaHei" panose="020B0503020204020204" pitchFamily="34" charset="-122"/>
              </a:rPr>
              <a:t>organisme qui transmet un virus ou un parasite</a:t>
            </a:r>
            <a:endParaRPr lang="fr-FR" sz="2200" dirty="0">
              <a:solidFill>
                <a:srgbClr val="000000"/>
              </a:solidFill>
              <a:latin typeface="Microsoft YaHei" panose="020B0503020204020204" pitchFamily="34" charset="-122"/>
            </a:endParaRPr>
          </a:p>
        </p:txBody>
      </p:sp>
    </p:spTree>
    <p:extLst>
      <p:ext uri="{BB962C8B-B14F-4D97-AF65-F5344CB8AC3E}">
        <p14:creationId xmlns:p14="http://schemas.microsoft.com/office/powerpoint/2010/main" val="38322132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08" name="Group 20"/>
          <p:cNvGrpSpPr>
            <a:grpSpLocks/>
          </p:cNvGrpSpPr>
          <p:nvPr/>
        </p:nvGrpSpPr>
        <p:grpSpPr bwMode="auto">
          <a:xfrm>
            <a:off x="852743" y="405983"/>
            <a:ext cx="9048860" cy="6360977"/>
            <a:chOff x="476" y="255"/>
            <a:chExt cx="5171" cy="3635"/>
          </a:xfrm>
        </p:grpSpPr>
        <p:pic>
          <p:nvPicPr>
            <p:cNvPr id="37892" name="Picture 4" descr="8936_lores"/>
            <p:cNvPicPr>
              <a:picLocks noChangeAspect="1" noChangeArrowheads="1"/>
            </p:cNvPicPr>
            <p:nvPr/>
          </p:nvPicPr>
          <p:blipFill>
            <a:blip r:embed="rId2">
              <a:extLst>
                <a:ext uri="{28A0092B-C50C-407E-A947-70E740481C1C}">
                  <a14:useLocalDpi xmlns:a14="http://schemas.microsoft.com/office/drawing/2010/main" val="0"/>
                </a:ext>
              </a:extLst>
            </a:blip>
            <a:srcRect l="2124" r="2364"/>
            <a:stretch>
              <a:fillRect/>
            </a:stretch>
          </p:blipFill>
          <p:spPr bwMode="auto">
            <a:xfrm>
              <a:off x="476" y="255"/>
              <a:ext cx="5171" cy="3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06" name="Line 18"/>
            <p:cNvSpPr>
              <a:spLocks noChangeShapeType="1"/>
            </p:cNvSpPr>
            <p:nvPr/>
          </p:nvSpPr>
          <p:spPr bwMode="auto">
            <a:xfrm flipV="1">
              <a:off x="2109" y="2387"/>
              <a:ext cx="498" cy="9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09" name="Group 21"/>
          <p:cNvGrpSpPr>
            <a:grpSpLocks/>
          </p:cNvGrpSpPr>
          <p:nvPr/>
        </p:nvGrpSpPr>
        <p:grpSpPr bwMode="auto">
          <a:xfrm>
            <a:off x="852743" y="367484"/>
            <a:ext cx="9048860" cy="6436223"/>
            <a:chOff x="431" y="119"/>
            <a:chExt cx="5171" cy="3678"/>
          </a:xfrm>
        </p:grpSpPr>
        <p:pic>
          <p:nvPicPr>
            <p:cNvPr id="37894" name="Picture 6" descr="9177_lores"/>
            <p:cNvPicPr>
              <a:picLocks noChangeAspect="1" noChangeArrowheads="1"/>
            </p:cNvPicPr>
            <p:nvPr/>
          </p:nvPicPr>
          <p:blipFill>
            <a:blip r:embed="rId3">
              <a:extLst>
                <a:ext uri="{28A0092B-C50C-407E-A947-70E740481C1C}">
                  <a14:useLocalDpi xmlns:a14="http://schemas.microsoft.com/office/drawing/2010/main" val="0"/>
                </a:ext>
              </a:extLst>
            </a:blip>
            <a:srcRect l="2682" r="2939"/>
            <a:stretch>
              <a:fillRect/>
            </a:stretch>
          </p:blipFill>
          <p:spPr bwMode="auto">
            <a:xfrm>
              <a:off x="431" y="119"/>
              <a:ext cx="5171" cy="3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07" name="Line 19"/>
            <p:cNvSpPr>
              <a:spLocks noChangeShapeType="1"/>
            </p:cNvSpPr>
            <p:nvPr/>
          </p:nvSpPr>
          <p:spPr bwMode="auto">
            <a:xfrm flipV="1">
              <a:off x="1792" y="2341"/>
              <a:ext cx="498" cy="9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2" name="Group 24"/>
          <p:cNvGrpSpPr>
            <a:grpSpLocks/>
          </p:cNvGrpSpPr>
          <p:nvPr/>
        </p:nvGrpSpPr>
        <p:grpSpPr bwMode="auto">
          <a:xfrm>
            <a:off x="852743" y="367484"/>
            <a:ext cx="9048860" cy="6437974"/>
            <a:chOff x="431" y="119"/>
            <a:chExt cx="5171" cy="3679"/>
          </a:xfrm>
        </p:grpSpPr>
        <p:pic>
          <p:nvPicPr>
            <p:cNvPr id="37897" name="Picture 9" descr="9181_lores"/>
            <p:cNvPicPr>
              <a:picLocks noChangeAspect="1" noChangeArrowheads="1"/>
            </p:cNvPicPr>
            <p:nvPr/>
          </p:nvPicPr>
          <p:blipFill>
            <a:blip r:embed="rId4">
              <a:extLst>
                <a:ext uri="{28A0092B-C50C-407E-A947-70E740481C1C}">
                  <a14:useLocalDpi xmlns:a14="http://schemas.microsoft.com/office/drawing/2010/main" val="0"/>
                </a:ext>
              </a:extLst>
            </a:blip>
            <a:srcRect l="3912" r="4143"/>
            <a:stretch>
              <a:fillRect/>
            </a:stretch>
          </p:blipFill>
          <p:spPr bwMode="auto">
            <a:xfrm>
              <a:off x="431" y="119"/>
              <a:ext cx="5171" cy="3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10" name="Line 22"/>
            <p:cNvSpPr>
              <a:spLocks noChangeShapeType="1"/>
            </p:cNvSpPr>
            <p:nvPr/>
          </p:nvSpPr>
          <p:spPr bwMode="auto">
            <a:xfrm flipV="1">
              <a:off x="1701" y="2296"/>
              <a:ext cx="363"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7911" name="Line 23"/>
            <p:cNvSpPr>
              <a:spLocks noChangeShapeType="1"/>
            </p:cNvSpPr>
            <p:nvPr/>
          </p:nvSpPr>
          <p:spPr bwMode="auto">
            <a:xfrm rot="17098727" flipV="1">
              <a:off x="3605" y="1616"/>
              <a:ext cx="363"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5" name="Group 27"/>
          <p:cNvGrpSpPr>
            <a:grpSpLocks/>
          </p:cNvGrpSpPr>
          <p:nvPr/>
        </p:nvGrpSpPr>
        <p:grpSpPr bwMode="auto">
          <a:xfrm>
            <a:off x="852743" y="367484"/>
            <a:ext cx="9048860" cy="6437974"/>
            <a:chOff x="431" y="119"/>
            <a:chExt cx="5171" cy="3679"/>
          </a:xfrm>
        </p:grpSpPr>
        <p:pic>
          <p:nvPicPr>
            <p:cNvPr id="37900" name="Picture 12" descr="9175_lores"/>
            <p:cNvPicPr>
              <a:picLocks noChangeAspect="1" noChangeArrowheads="1"/>
            </p:cNvPicPr>
            <p:nvPr/>
          </p:nvPicPr>
          <p:blipFill>
            <a:blip r:embed="rId5">
              <a:extLst>
                <a:ext uri="{28A0092B-C50C-407E-A947-70E740481C1C}">
                  <a14:useLocalDpi xmlns:a14="http://schemas.microsoft.com/office/drawing/2010/main" val="0"/>
                </a:ext>
              </a:extLst>
            </a:blip>
            <a:srcRect l="2682" r="2939"/>
            <a:stretch>
              <a:fillRect/>
            </a:stretch>
          </p:blipFill>
          <p:spPr bwMode="auto">
            <a:xfrm>
              <a:off x="431" y="119"/>
              <a:ext cx="5171" cy="3679"/>
            </a:xfrm>
            <a:prstGeom prst="rect">
              <a:avLst/>
            </a:prstGeom>
            <a:noFill/>
            <a:extLst>
              <a:ext uri="{909E8E84-426E-40DD-AFC4-6F175D3DCCD1}">
                <a14:hiddenFill xmlns:a14="http://schemas.microsoft.com/office/drawing/2010/main">
                  <a:solidFill>
                    <a:srgbClr val="FFFFFF"/>
                  </a:solidFill>
                </a14:hiddenFill>
              </a:ext>
            </a:extLst>
          </p:spPr>
        </p:pic>
        <p:sp>
          <p:nvSpPr>
            <p:cNvPr id="37913" name="Line 25"/>
            <p:cNvSpPr>
              <a:spLocks noChangeShapeType="1"/>
            </p:cNvSpPr>
            <p:nvPr/>
          </p:nvSpPr>
          <p:spPr bwMode="auto">
            <a:xfrm flipV="1">
              <a:off x="1837" y="2568"/>
              <a:ext cx="363" cy="22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7914" name="Line 26"/>
            <p:cNvSpPr>
              <a:spLocks noChangeShapeType="1"/>
            </p:cNvSpPr>
            <p:nvPr/>
          </p:nvSpPr>
          <p:spPr bwMode="auto">
            <a:xfrm rot="16480935" flipV="1">
              <a:off x="3765" y="2183"/>
              <a:ext cx="363" cy="22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7" name="Group 29"/>
          <p:cNvGrpSpPr>
            <a:grpSpLocks/>
          </p:cNvGrpSpPr>
          <p:nvPr/>
        </p:nvGrpSpPr>
        <p:grpSpPr bwMode="auto">
          <a:xfrm>
            <a:off x="833494" y="367484"/>
            <a:ext cx="9089109" cy="6439723"/>
            <a:chOff x="431" y="128"/>
            <a:chExt cx="5194" cy="3680"/>
          </a:xfrm>
        </p:grpSpPr>
        <p:pic>
          <p:nvPicPr>
            <p:cNvPr id="37903" name="Picture 15" descr="9176_lo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 y="128"/>
              <a:ext cx="5194" cy="3680"/>
            </a:xfrm>
            <a:prstGeom prst="rect">
              <a:avLst/>
            </a:prstGeom>
            <a:noFill/>
            <a:extLst>
              <a:ext uri="{909E8E84-426E-40DD-AFC4-6F175D3DCCD1}">
                <a14:hiddenFill xmlns:a14="http://schemas.microsoft.com/office/drawing/2010/main">
                  <a:solidFill>
                    <a:srgbClr val="FFFFFF"/>
                  </a:solidFill>
                </a14:hiddenFill>
              </a:ext>
            </a:extLst>
          </p:spPr>
        </p:pic>
        <p:sp>
          <p:nvSpPr>
            <p:cNvPr id="37916" name="Line 28"/>
            <p:cNvSpPr>
              <a:spLocks noChangeShapeType="1"/>
            </p:cNvSpPr>
            <p:nvPr/>
          </p:nvSpPr>
          <p:spPr bwMode="auto">
            <a:xfrm>
              <a:off x="657" y="1979"/>
              <a:ext cx="363" cy="226"/>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Tree>
    <p:extLst>
      <p:ext uri="{BB962C8B-B14F-4D97-AF65-F5344CB8AC3E}">
        <p14:creationId xmlns:p14="http://schemas.microsoft.com/office/powerpoint/2010/main" val="1242472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9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9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9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6882" y="2318649"/>
            <a:ext cx="7245877" cy="1449628"/>
          </a:xfrm>
          <a:prstGeom prst="rect">
            <a:avLst/>
          </a:prstGeom>
        </p:spPr>
        <p:txBody>
          <a:bodyPr wrap="square">
            <a:spAutoFit/>
          </a:bodyPr>
          <a:lstStyle/>
          <a:p>
            <a:r>
              <a:rPr lang="fr-FR" sz="2205" dirty="0"/>
              <a:t>Vous pourriez être surpris. Sa longue trompe grâce à laquelle il perfore la peau et aspire le sang n’est pas rigide comme une seringue, mais bel et bien souple, en quête d’un vaisseau à sa portée. </a:t>
            </a:r>
          </a:p>
        </p:txBody>
      </p:sp>
      <p:sp>
        <p:nvSpPr>
          <p:cNvPr id="7" name="Rectangle 6"/>
          <p:cNvSpPr/>
          <p:nvPr/>
        </p:nvSpPr>
        <p:spPr>
          <a:xfrm>
            <a:off x="3572067" y="4169894"/>
            <a:ext cx="2941831" cy="369332"/>
          </a:xfrm>
          <a:prstGeom prst="rect">
            <a:avLst/>
          </a:prstGeom>
        </p:spPr>
        <p:txBody>
          <a:bodyPr wrap="none">
            <a:spAutoFit/>
          </a:bodyPr>
          <a:lstStyle/>
          <a:p>
            <a:r>
              <a:rPr lang="fr-FR" dirty="0"/>
              <a:t>En voici la preuve en vidéo</a:t>
            </a:r>
          </a:p>
        </p:txBody>
      </p:sp>
      <p:cxnSp>
        <p:nvCxnSpPr>
          <p:cNvPr id="8" name="Connecteur droit 7"/>
          <p:cNvCxnSpPr/>
          <p:nvPr/>
        </p:nvCxnSpPr>
        <p:spPr>
          <a:xfrm>
            <a:off x="529" y="684193"/>
            <a:ext cx="1007956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22279" y="34953"/>
            <a:ext cx="5589992" cy="635110"/>
          </a:xfrm>
          <a:prstGeom prst="rect">
            <a:avLst/>
          </a:prstGeom>
          <a:noFill/>
        </p:spPr>
        <p:txBody>
          <a:bodyPr wrap="none" rtlCol="0">
            <a:spAutoFit/>
          </a:bodyPr>
          <a:lstStyle/>
          <a:p>
            <a:r>
              <a:rPr lang="fr-FR" sz="3527" dirty="0"/>
              <a:t>1. Biologie des moustiques</a:t>
            </a:r>
          </a:p>
        </p:txBody>
      </p:sp>
      <p:sp>
        <p:nvSpPr>
          <p:cNvPr id="10" name="Rectangle 1"/>
          <p:cNvSpPr>
            <a:spLocks noChangeArrowheads="1"/>
          </p:cNvSpPr>
          <p:nvPr/>
        </p:nvSpPr>
        <p:spPr bwMode="auto">
          <a:xfrm>
            <a:off x="864039" y="944516"/>
            <a:ext cx="8352548" cy="57461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defTabSz="449216"/>
            <a:r>
              <a:rPr lang="fr-FR" sz="3086" dirty="0"/>
              <a:t>Que se passe-t-il lorsqu’un moustique pique ?</a:t>
            </a:r>
            <a:endParaRPr lang="fr-FR" altLang="fr-FR" sz="3086" dirty="0">
              <a:latin typeface="Microsoft YaHei" pitchFamily="34" charset="-122"/>
            </a:endParaRPr>
          </a:p>
        </p:txBody>
      </p:sp>
    </p:spTree>
    <p:extLst>
      <p:ext uri="{BB962C8B-B14F-4D97-AF65-F5344CB8AC3E}">
        <p14:creationId xmlns:p14="http://schemas.microsoft.com/office/powerpoint/2010/main" val="39761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Capillary feeding by Anopheles gambiae">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252968" y="294624"/>
            <a:ext cx="8078720" cy="6463586"/>
          </a:xfrm>
        </p:spPr>
      </p:pic>
      <p:sp>
        <p:nvSpPr>
          <p:cNvPr id="4" name="Espace réservé du contenu 3"/>
          <p:cNvSpPr>
            <a:spLocks noGrp="1"/>
          </p:cNvSpPr>
          <p:nvPr>
            <p:ph sz="quarter" idx="2"/>
          </p:nvPr>
        </p:nvSpPr>
        <p:spPr/>
        <p:txBody>
          <a:bodyPr/>
          <a:lstStyle/>
          <a:p>
            <a:endParaRPr lang="fr-FR"/>
          </a:p>
        </p:txBody>
      </p:sp>
      <p:sp>
        <p:nvSpPr>
          <p:cNvPr id="5" name="Espace réservé du contenu 4"/>
          <p:cNvSpPr>
            <a:spLocks noGrp="1"/>
          </p:cNvSpPr>
          <p:nvPr>
            <p:ph sz="quarter" idx="3"/>
          </p:nvPr>
        </p:nvSpPr>
        <p:spPr/>
        <p:txBody>
          <a:bodyPr/>
          <a:lstStyle/>
          <a:p>
            <a:endParaRPr lang="fr-FR"/>
          </a:p>
        </p:txBody>
      </p:sp>
      <p:sp>
        <p:nvSpPr>
          <p:cNvPr id="6" name="Rectangle 5"/>
          <p:cNvSpPr/>
          <p:nvPr/>
        </p:nvSpPr>
        <p:spPr>
          <a:xfrm>
            <a:off x="2879430" y="2736855"/>
            <a:ext cx="5039783" cy="1754326"/>
          </a:xfrm>
          <a:prstGeom prst="rect">
            <a:avLst/>
          </a:prstGeom>
          <a:solidFill>
            <a:schemeClr val="bg1">
              <a:lumMod val="95000"/>
            </a:schemeClr>
          </a:solidFill>
        </p:spPr>
        <p:txBody>
          <a:bodyPr>
            <a:spAutoFit/>
          </a:bodyPr>
          <a:lstStyle/>
          <a:p>
            <a:r>
              <a:rPr lang="fr-FR" dirty="0" err="1"/>
              <a:t>Choumet</a:t>
            </a:r>
            <a:r>
              <a:rPr lang="fr-FR" dirty="0"/>
              <a:t> V, </a:t>
            </a:r>
            <a:r>
              <a:rPr lang="fr-FR" dirty="0" err="1"/>
              <a:t>Attout</a:t>
            </a:r>
            <a:r>
              <a:rPr lang="fr-FR" dirty="0"/>
              <a:t> T, Chartier L, </a:t>
            </a:r>
            <a:r>
              <a:rPr lang="fr-FR" dirty="0" err="1"/>
              <a:t>Khun</a:t>
            </a:r>
            <a:r>
              <a:rPr lang="fr-FR" dirty="0"/>
              <a:t> H, Sautereau J, et al. (2012) </a:t>
            </a:r>
            <a:r>
              <a:rPr lang="fr-FR" dirty="0" err="1"/>
              <a:t>Visualizing</a:t>
            </a:r>
            <a:r>
              <a:rPr lang="fr-FR" dirty="0"/>
              <a:t> Non </a:t>
            </a:r>
            <a:r>
              <a:rPr lang="fr-FR" dirty="0" err="1"/>
              <a:t>Infectious</a:t>
            </a:r>
            <a:r>
              <a:rPr lang="fr-FR" dirty="0"/>
              <a:t> and </a:t>
            </a:r>
            <a:r>
              <a:rPr lang="fr-FR" dirty="0" err="1"/>
              <a:t>Infectious</a:t>
            </a:r>
            <a:r>
              <a:rPr lang="fr-FR" dirty="0"/>
              <a:t> </a:t>
            </a:r>
            <a:r>
              <a:rPr lang="fr-FR" dirty="0" err="1"/>
              <a:t>Anopheles</a:t>
            </a:r>
            <a:r>
              <a:rPr lang="fr-FR" dirty="0"/>
              <a:t> </a:t>
            </a:r>
            <a:r>
              <a:rPr lang="fr-FR" dirty="0" err="1"/>
              <a:t>gambiae</a:t>
            </a:r>
            <a:r>
              <a:rPr lang="fr-FR" dirty="0"/>
              <a:t> Blood </a:t>
            </a:r>
            <a:r>
              <a:rPr lang="fr-FR" dirty="0" err="1"/>
              <a:t>Feedings</a:t>
            </a:r>
            <a:r>
              <a:rPr lang="fr-FR" dirty="0"/>
              <a:t> in </a:t>
            </a:r>
            <a:r>
              <a:rPr lang="fr-FR" dirty="0" err="1"/>
              <a:t>Naive</a:t>
            </a:r>
            <a:endParaRPr lang="fr-FR" dirty="0"/>
          </a:p>
          <a:p>
            <a:r>
              <a:rPr lang="fr-FR" dirty="0"/>
              <a:t>and Saliva-</a:t>
            </a:r>
            <a:r>
              <a:rPr lang="fr-FR" dirty="0" err="1"/>
              <a:t>Immunized</a:t>
            </a:r>
            <a:r>
              <a:rPr lang="fr-FR" dirty="0"/>
              <a:t> </a:t>
            </a:r>
            <a:r>
              <a:rPr lang="fr-FR" dirty="0" err="1"/>
              <a:t>Mice</a:t>
            </a:r>
            <a:r>
              <a:rPr lang="fr-FR" dirty="0"/>
              <a:t>. </a:t>
            </a:r>
            <a:r>
              <a:rPr lang="fr-FR" dirty="0" err="1"/>
              <a:t>PLoS</a:t>
            </a:r>
            <a:r>
              <a:rPr lang="fr-FR" dirty="0"/>
              <a:t> ONE 7(2012)</a:t>
            </a:r>
          </a:p>
        </p:txBody>
      </p:sp>
    </p:spTree>
    <p:extLst>
      <p:ext uri="{BB962C8B-B14F-4D97-AF65-F5344CB8AC3E}">
        <p14:creationId xmlns:p14="http://schemas.microsoft.com/office/powerpoint/2010/main" val="242447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1"/>
          <p:cNvSpPr>
            <a:spLocks noChangeArrowheads="1"/>
          </p:cNvSpPr>
          <p:nvPr/>
        </p:nvSpPr>
        <p:spPr bwMode="auto">
          <a:xfrm>
            <a:off x="1370013" y="477838"/>
            <a:ext cx="35639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Seule la femelle pique </a:t>
            </a:r>
            <a:endParaRPr lang="fr-FR" altLang="fr-FR" sz="2600">
              <a:solidFill>
                <a:srgbClr val="000000"/>
              </a:solidFill>
              <a:latin typeface="Microsoft YaHei" pitchFamily="34" charset="-122"/>
            </a:endParaRPr>
          </a:p>
        </p:txBody>
      </p:sp>
      <p:pic>
        <p:nvPicPr>
          <p:cNvPr id="22532"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331913"/>
            <a:ext cx="26193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0813" y="1547813"/>
            <a:ext cx="232251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35488" y="2733675"/>
            <a:ext cx="484346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4157663"/>
            <a:ext cx="81168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Imag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9138" y="4641850"/>
            <a:ext cx="8821737"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080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p:cNvSpPr>
            <a:spLocks noChangeArrowheads="1"/>
          </p:cNvSpPr>
          <p:nvPr/>
        </p:nvSpPr>
        <p:spPr bwMode="auto">
          <a:xfrm>
            <a:off x="1439863" y="544513"/>
            <a:ext cx="38814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Une jeunesse aquatique </a:t>
            </a:r>
            <a:endParaRPr lang="fr-FR" altLang="fr-FR" sz="2600">
              <a:solidFill>
                <a:srgbClr val="000000"/>
              </a:solidFill>
              <a:latin typeface="Microsoft YaHei" pitchFamily="34" charset="-122"/>
            </a:endParaRPr>
          </a:p>
        </p:txBody>
      </p:sp>
      <p:sp>
        <p:nvSpPr>
          <p:cNvPr id="23556" name="Rectangle 4"/>
          <p:cNvSpPr>
            <a:spLocks noChangeArrowheads="1"/>
          </p:cNvSpPr>
          <p:nvPr/>
        </p:nvSpPr>
        <p:spPr bwMode="auto">
          <a:xfrm>
            <a:off x="1370013" y="1425575"/>
            <a:ext cx="28019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4 stades larvaires</a:t>
            </a:r>
            <a:endParaRPr lang="fr-FR" altLang="fr-FR" sz="2600">
              <a:solidFill>
                <a:srgbClr val="000000"/>
              </a:solidFill>
              <a:latin typeface="Microsoft YaHei" pitchFamily="34" charset="-122"/>
            </a:endParaRPr>
          </a:p>
        </p:txBody>
      </p:sp>
      <p:pic>
        <p:nvPicPr>
          <p:cNvPr id="23557"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3059113"/>
            <a:ext cx="3097212"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8" name="Connecteur droit 8"/>
          <p:cNvCxnSpPr>
            <a:cxnSpLocks noChangeShapeType="1"/>
          </p:cNvCxnSpPr>
          <p:nvPr/>
        </p:nvCxnSpPr>
        <p:spPr bwMode="auto">
          <a:xfrm>
            <a:off x="576263" y="4211638"/>
            <a:ext cx="3384550" cy="0"/>
          </a:xfrm>
          <a:prstGeom prst="line">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59" name="Connecteur droit 10"/>
          <p:cNvCxnSpPr>
            <a:cxnSpLocks noChangeShapeType="1"/>
          </p:cNvCxnSpPr>
          <p:nvPr/>
        </p:nvCxnSpPr>
        <p:spPr bwMode="auto">
          <a:xfrm flipV="1">
            <a:off x="576263" y="2195513"/>
            <a:ext cx="0" cy="2016125"/>
          </a:xfrm>
          <a:prstGeom prst="line">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0" name="Rectangle 11"/>
          <p:cNvSpPr>
            <a:spLocks noChangeArrowheads="1"/>
          </p:cNvSpPr>
          <p:nvPr/>
        </p:nvSpPr>
        <p:spPr bwMode="auto">
          <a:xfrm>
            <a:off x="215900" y="1641475"/>
            <a:ext cx="719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600">
                <a:solidFill>
                  <a:srgbClr val="000000"/>
                </a:solidFill>
              </a:rPr>
              <a:t>Taille </a:t>
            </a:r>
            <a:endParaRPr lang="fr-FR" altLang="fr-FR" sz="1600">
              <a:solidFill>
                <a:srgbClr val="000000"/>
              </a:solidFill>
              <a:latin typeface="Microsoft YaHei" pitchFamily="34" charset="-122"/>
            </a:endParaRPr>
          </a:p>
          <a:p>
            <a:pPr algn="ctr"/>
            <a:r>
              <a:rPr lang="fr-FR" altLang="fr-FR" sz="1400">
                <a:solidFill>
                  <a:srgbClr val="000000"/>
                </a:solidFill>
              </a:rPr>
              <a:t>(mm)</a:t>
            </a:r>
            <a:endParaRPr lang="fr-FR" altLang="fr-FR" sz="1400">
              <a:solidFill>
                <a:srgbClr val="000000"/>
              </a:solidFill>
              <a:latin typeface="Microsoft YaHei" pitchFamily="34" charset="-122"/>
            </a:endParaRPr>
          </a:p>
        </p:txBody>
      </p:sp>
      <p:pic>
        <p:nvPicPr>
          <p:cNvPr id="23561"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151313"/>
            <a:ext cx="2830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Imag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5038" y="4586288"/>
            <a:ext cx="19192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Imag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38288" y="4816475"/>
            <a:ext cx="712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64" name="Connecteur droit avec flèche 18"/>
          <p:cNvCxnSpPr>
            <a:cxnSpLocks noChangeShapeType="1"/>
          </p:cNvCxnSpPr>
          <p:nvPr/>
        </p:nvCxnSpPr>
        <p:spPr bwMode="auto">
          <a:xfrm flipV="1">
            <a:off x="719138" y="2484438"/>
            <a:ext cx="2808287" cy="935037"/>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5" name="ZoneTexte 19"/>
          <p:cNvSpPr txBox="1">
            <a:spLocks noChangeArrowheads="1"/>
          </p:cNvSpPr>
          <p:nvPr/>
        </p:nvSpPr>
        <p:spPr bwMode="auto">
          <a:xfrm>
            <a:off x="719138" y="2982913"/>
            <a:ext cx="215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FF0000"/>
                </a:solidFill>
              </a:rPr>
              <a:t>1</a:t>
            </a:r>
          </a:p>
        </p:txBody>
      </p:sp>
      <p:sp>
        <p:nvSpPr>
          <p:cNvPr id="23566" name="ZoneTexte 20"/>
          <p:cNvSpPr txBox="1">
            <a:spLocks noChangeArrowheads="1"/>
          </p:cNvSpPr>
          <p:nvPr/>
        </p:nvSpPr>
        <p:spPr bwMode="auto">
          <a:xfrm>
            <a:off x="3146425" y="2160588"/>
            <a:ext cx="525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FF0000"/>
                </a:solidFill>
              </a:rPr>
              <a:t>10</a:t>
            </a:r>
          </a:p>
          <a:p>
            <a:endParaRPr lang="fr-FR" altLang="fr-FR"/>
          </a:p>
        </p:txBody>
      </p:sp>
      <p:pic>
        <p:nvPicPr>
          <p:cNvPr id="23567"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1950" y="1919288"/>
            <a:ext cx="3281363"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Ellipse 22"/>
          <p:cNvSpPr>
            <a:spLocks noChangeArrowheads="1"/>
          </p:cNvSpPr>
          <p:nvPr/>
        </p:nvSpPr>
        <p:spPr bwMode="auto">
          <a:xfrm>
            <a:off x="5321300" y="2160588"/>
            <a:ext cx="1131888" cy="1258887"/>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6" charset="0"/>
              <a:buNone/>
            </a:pPr>
            <a:endParaRPr lang="fr-FR" altLang="fr-FR"/>
          </a:p>
        </p:txBody>
      </p:sp>
      <p:sp>
        <p:nvSpPr>
          <p:cNvPr id="23569" name="Ellipse 23"/>
          <p:cNvSpPr>
            <a:spLocks noChangeArrowheads="1"/>
          </p:cNvSpPr>
          <p:nvPr/>
        </p:nvSpPr>
        <p:spPr bwMode="auto">
          <a:xfrm>
            <a:off x="6119813" y="5862638"/>
            <a:ext cx="1131887" cy="1258887"/>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6" charset="0"/>
              <a:buNone/>
            </a:pPr>
            <a:endParaRPr lang="fr-FR" altLang="fr-FR"/>
          </a:p>
        </p:txBody>
      </p:sp>
      <p:sp>
        <p:nvSpPr>
          <p:cNvPr id="23570" name="Rectangle 24"/>
          <p:cNvSpPr>
            <a:spLocks noChangeArrowheads="1"/>
          </p:cNvSpPr>
          <p:nvPr/>
        </p:nvSpPr>
        <p:spPr bwMode="auto">
          <a:xfrm>
            <a:off x="6329363" y="2190750"/>
            <a:ext cx="5038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b="1">
                <a:solidFill>
                  <a:srgbClr val="000000"/>
                </a:solidFill>
              </a:rPr>
              <a:t>siphon </a:t>
            </a:r>
          </a:p>
          <a:p>
            <a:pPr algn="ctr"/>
            <a:r>
              <a:rPr lang="fr-FR" altLang="fr-FR" b="1">
                <a:solidFill>
                  <a:srgbClr val="000000"/>
                </a:solidFill>
                <a:latin typeface="Microsoft YaHei" pitchFamily="34" charset="-122"/>
              </a:rPr>
              <a:t>respiratoire</a:t>
            </a:r>
            <a:endParaRPr lang="fr-FR" altLang="fr-FR" sz="1400">
              <a:solidFill>
                <a:srgbClr val="000000"/>
              </a:solidFill>
              <a:latin typeface="Microsoft YaHei" pitchFamily="34" charset="-122"/>
            </a:endParaRPr>
          </a:p>
          <a:p>
            <a:pPr algn="ctr"/>
            <a:endParaRPr lang="fr-FR" altLang="fr-FR" sz="1400">
              <a:solidFill>
                <a:srgbClr val="000000"/>
              </a:solidFill>
              <a:latin typeface="Microsoft YaHei" pitchFamily="34" charset="-122"/>
            </a:endParaRPr>
          </a:p>
        </p:txBody>
      </p:sp>
      <p:sp>
        <p:nvSpPr>
          <p:cNvPr id="23571" name="Rectangle 25"/>
          <p:cNvSpPr>
            <a:spLocks noChangeArrowheads="1"/>
          </p:cNvSpPr>
          <p:nvPr/>
        </p:nvSpPr>
        <p:spPr bwMode="auto">
          <a:xfrm>
            <a:off x="7664450" y="3598863"/>
            <a:ext cx="251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rgbClr val="000000"/>
                </a:solidFill>
              </a:rPr>
              <a:t>respiration aérienne</a:t>
            </a:r>
            <a:endParaRPr lang="fr-FR" altLang="fr-FR" sz="1400">
              <a:solidFill>
                <a:srgbClr val="000000"/>
              </a:solidFill>
              <a:latin typeface="Microsoft YaHei" pitchFamily="34" charset="-122"/>
            </a:endParaRPr>
          </a:p>
          <a:p>
            <a:r>
              <a:rPr lang="fr-FR" altLang="fr-FR" b="1">
                <a:solidFill>
                  <a:srgbClr val="000000"/>
                </a:solidFill>
              </a:rPr>
              <a:t> = oxygène de l’air</a:t>
            </a:r>
            <a:endParaRPr lang="fr-FR" altLang="fr-FR" sz="1400">
              <a:solidFill>
                <a:srgbClr val="000000"/>
              </a:solidFill>
              <a:latin typeface="Microsoft YaHei" pitchFamily="34" charset="-122"/>
            </a:endParaRPr>
          </a:p>
        </p:txBody>
      </p:sp>
      <p:sp>
        <p:nvSpPr>
          <p:cNvPr id="23572" name="Rectangle 26"/>
          <p:cNvSpPr>
            <a:spLocks noChangeArrowheads="1"/>
          </p:cNvSpPr>
          <p:nvPr/>
        </p:nvSpPr>
        <p:spPr bwMode="auto">
          <a:xfrm>
            <a:off x="7745413" y="5154613"/>
            <a:ext cx="212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b="1">
                <a:solidFill>
                  <a:srgbClr val="000000"/>
                </a:solidFill>
              </a:rPr>
              <a:t>brosses </a:t>
            </a:r>
            <a:r>
              <a:rPr lang="fr-FR" altLang="fr-FR" b="1">
                <a:solidFill>
                  <a:srgbClr val="000000"/>
                </a:solidFill>
                <a:latin typeface="Microsoft YaHei" pitchFamily="34" charset="-122"/>
              </a:rPr>
              <a:t>buccales</a:t>
            </a:r>
            <a:endParaRPr lang="fr-FR" altLang="fr-FR" sz="1400">
              <a:solidFill>
                <a:srgbClr val="000000"/>
              </a:solidFill>
              <a:latin typeface="Microsoft YaHei" pitchFamily="34" charset="-122"/>
            </a:endParaRPr>
          </a:p>
        </p:txBody>
      </p:sp>
      <p:sp>
        <p:nvSpPr>
          <p:cNvPr id="23573" name="Rectangle 27"/>
          <p:cNvSpPr>
            <a:spLocks noChangeArrowheads="1"/>
          </p:cNvSpPr>
          <p:nvPr/>
        </p:nvSpPr>
        <p:spPr bwMode="auto">
          <a:xfrm>
            <a:off x="6105525" y="6316663"/>
            <a:ext cx="50387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a:solidFill>
                  <a:srgbClr val="000000"/>
                </a:solidFill>
              </a:rPr>
              <a:t>brouteurs – filtreurs</a:t>
            </a:r>
            <a:endParaRPr lang="fr-FR" altLang="fr-FR">
              <a:solidFill>
                <a:srgbClr val="000000"/>
              </a:solidFill>
              <a:latin typeface="Microsoft YaHei" pitchFamily="34" charset="-122"/>
            </a:endParaRPr>
          </a:p>
          <a:p>
            <a:pPr algn="ctr"/>
            <a:r>
              <a:rPr lang="fr-FR" altLang="fr-FR" sz="1600">
                <a:solidFill>
                  <a:srgbClr val="000000"/>
                </a:solidFill>
              </a:rPr>
              <a:t>(5 ml d’eau/jour)</a:t>
            </a:r>
            <a:endParaRPr lang="fr-FR" altLang="fr-FR" sz="1600">
              <a:solidFill>
                <a:srgbClr val="000000"/>
              </a:solidFill>
              <a:latin typeface="Microsoft YaHei" pitchFamily="34" charset="-122"/>
            </a:endParaRPr>
          </a:p>
          <a:p>
            <a:pPr algn="ctr"/>
            <a:r>
              <a:rPr lang="fr-FR" altLang="fr-FR" sz="1600">
                <a:solidFill>
                  <a:srgbClr val="000000"/>
                </a:solidFill>
              </a:rPr>
              <a:t>particules en suspensions,</a:t>
            </a:r>
            <a:endParaRPr lang="fr-FR" altLang="fr-FR" sz="1600">
              <a:solidFill>
                <a:srgbClr val="000000"/>
              </a:solidFill>
              <a:latin typeface="Microsoft YaHei" pitchFamily="34" charset="-122"/>
            </a:endParaRPr>
          </a:p>
          <a:p>
            <a:pPr algn="ctr"/>
            <a:r>
              <a:rPr lang="fr-FR" altLang="fr-FR" sz="1600">
                <a:solidFill>
                  <a:srgbClr val="000000"/>
                </a:solidFill>
              </a:rPr>
              <a:t> micro-organismes, bactéries</a:t>
            </a:r>
            <a:endParaRPr lang="fr-FR" altLang="fr-FR" sz="1600">
              <a:solidFill>
                <a:srgbClr val="000000"/>
              </a:solidFill>
              <a:latin typeface="Microsoft YaHei" pitchFamily="34" charset="-122"/>
            </a:endParaRPr>
          </a:p>
        </p:txBody>
      </p:sp>
      <p:pic>
        <p:nvPicPr>
          <p:cNvPr id="23574" name="Imag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34413" y="2951163"/>
            <a:ext cx="3476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Imag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75675" y="5518150"/>
            <a:ext cx="34766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703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868" y="2123653"/>
            <a:ext cx="7992887" cy="2382062"/>
          </a:xfrm>
          <a:prstGeom prst="rect">
            <a:avLst/>
          </a:prstGeom>
        </p:spPr>
        <p:txBody>
          <a:bodyPr wrap="square">
            <a:spAutoFit/>
          </a:bodyPr>
          <a:lstStyle/>
          <a:p>
            <a:r>
              <a:rPr lang="fr-FR" altLang="fr-FR" sz="3200" dirty="0">
                <a:solidFill>
                  <a:srgbClr val="000000"/>
                </a:solidFill>
              </a:rPr>
              <a:t>Le moustique tigre peut être le vecteur de 3 maladies à virus</a:t>
            </a:r>
          </a:p>
          <a:p>
            <a:pPr marL="457200" indent="-457200">
              <a:buFont typeface="Arial" panose="020B0604020202020204" pitchFamily="34" charset="0"/>
              <a:buChar char="•"/>
            </a:pPr>
            <a:r>
              <a:rPr lang="fr-FR" altLang="fr-FR" sz="3200" dirty="0">
                <a:solidFill>
                  <a:srgbClr val="000000"/>
                </a:solidFill>
              </a:rPr>
              <a:t>La dengue</a:t>
            </a:r>
          </a:p>
          <a:p>
            <a:pPr marL="457200" indent="-457200">
              <a:buFont typeface="Arial" panose="020B0604020202020204" pitchFamily="34" charset="0"/>
              <a:buChar char="•"/>
            </a:pPr>
            <a:r>
              <a:rPr lang="fr-FR" altLang="fr-FR" sz="3200" dirty="0">
                <a:solidFill>
                  <a:srgbClr val="000000"/>
                </a:solidFill>
              </a:rPr>
              <a:t>Le </a:t>
            </a:r>
            <a:r>
              <a:rPr lang="fr-FR" altLang="fr-FR" sz="3200" dirty="0" err="1">
                <a:solidFill>
                  <a:srgbClr val="000000"/>
                </a:solidFill>
              </a:rPr>
              <a:t>chikungunya</a:t>
            </a:r>
            <a:endParaRPr lang="fr-FR" altLang="fr-FR" sz="3200" dirty="0">
              <a:solidFill>
                <a:srgbClr val="000000"/>
              </a:solidFill>
            </a:endParaRPr>
          </a:p>
          <a:p>
            <a:pPr marL="457200" indent="-457200">
              <a:buFont typeface="Arial" panose="020B0604020202020204" pitchFamily="34" charset="0"/>
              <a:buChar char="•"/>
            </a:pPr>
            <a:r>
              <a:rPr lang="fr-FR" altLang="fr-FR" sz="3200" dirty="0">
                <a:solidFill>
                  <a:srgbClr val="000000"/>
                </a:solidFill>
              </a:rPr>
              <a:t>Le </a:t>
            </a:r>
            <a:r>
              <a:rPr lang="fr-FR" altLang="fr-FR" sz="3200" dirty="0" err="1">
                <a:solidFill>
                  <a:srgbClr val="000000"/>
                </a:solidFill>
              </a:rPr>
              <a:t>zika</a:t>
            </a:r>
            <a:r>
              <a:rPr lang="fr-FR" altLang="fr-FR" sz="3200" dirty="0">
                <a:solidFill>
                  <a:srgbClr val="000000"/>
                </a:solidFill>
              </a:rPr>
              <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Pourquoi lutter contre le moustique tigre ?</a:t>
            </a:r>
          </a:p>
        </p:txBody>
      </p:sp>
      <p:sp>
        <p:nvSpPr>
          <p:cNvPr id="5" name="Rectangle 4"/>
          <p:cNvSpPr/>
          <p:nvPr/>
        </p:nvSpPr>
        <p:spPr>
          <a:xfrm>
            <a:off x="503808" y="4787949"/>
            <a:ext cx="7992887" cy="1466171"/>
          </a:xfrm>
          <a:prstGeom prst="rect">
            <a:avLst/>
          </a:prstGeom>
        </p:spPr>
        <p:txBody>
          <a:bodyPr wrap="square">
            <a:spAutoFit/>
          </a:bodyPr>
          <a:lstStyle/>
          <a:p>
            <a:r>
              <a:rPr lang="fr-FR" altLang="fr-FR" sz="3200" dirty="0">
                <a:solidFill>
                  <a:srgbClr val="000000"/>
                </a:solidFill>
              </a:rPr>
              <a:t>Le moustique tigre génère une forte nuisance dans les quartiers </a:t>
            </a:r>
          </a:p>
          <a:p>
            <a:r>
              <a:rPr lang="fr-FR" altLang="fr-FR" sz="3200" dirty="0">
                <a:solidFill>
                  <a:srgbClr val="000000"/>
                </a:solidFill>
              </a:rPr>
              <a:t>où il est installé</a:t>
            </a:r>
          </a:p>
        </p:txBody>
      </p:sp>
    </p:spTree>
    <p:extLst>
      <p:ext uri="{BB962C8B-B14F-4D97-AF65-F5344CB8AC3E}">
        <p14:creationId xmlns:p14="http://schemas.microsoft.com/office/powerpoint/2010/main" val="3497255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ChangeArrowheads="1"/>
          </p:cNvSpPr>
          <p:nvPr/>
        </p:nvSpPr>
        <p:spPr bwMode="auto">
          <a:xfrm>
            <a:off x="1439863" y="544513"/>
            <a:ext cx="38814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Une jeunesse aquatique </a:t>
            </a:r>
            <a:endParaRPr lang="fr-FR" altLang="fr-FR" sz="2600">
              <a:solidFill>
                <a:srgbClr val="000000"/>
              </a:solidFill>
              <a:latin typeface="Microsoft YaHei" pitchFamily="34" charset="-122"/>
            </a:endParaRPr>
          </a:p>
        </p:txBody>
      </p:sp>
      <p:pic>
        <p:nvPicPr>
          <p:cNvPr id="24580"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147888"/>
            <a:ext cx="100139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1641475"/>
            <a:ext cx="167481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0088" y="4913313"/>
            <a:ext cx="47609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1521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
          <p:cNvSpPr>
            <a:spLocks noChangeArrowheads="1"/>
          </p:cNvSpPr>
          <p:nvPr/>
        </p:nvSpPr>
        <p:spPr bwMode="auto">
          <a:xfrm>
            <a:off x="1439863" y="477838"/>
            <a:ext cx="30083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La sortie des eaux </a:t>
            </a:r>
            <a:endParaRPr lang="fr-FR" altLang="fr-FR" sz="2600">
              <a:solidFill>
                <a:srgbClr val="000000"/>
              </a:solidFill>
              <a:latin typeface="Microsoft YaHei" pitchFamily="34" charset="-122"/>
            </a:endParaRPr>
          </a:p>
        </p:txBody>
      </p:sp>
      <p:pic>
        <p:nvPicPr>
          <p:cNvPr id="2560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547813"/>
            <a:ext cx="1928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25" y="2301875"/>
            <a:ext cx="985837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038" y="5341938"/>
            <a:ext cx="973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0783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cycle </a:t>
            </a:r>
            <a:r>
              <a:rPr lang="fr-FR" sz="2800" dirty="0"/>
              <a:t>de vie </a:t>
            </a:r>
            <a:r>
              <a:rPr lang="fr-FR" altLang="fr-FR" sz="2800" dirty="0"/>
              <a:t>du moustique</a:t>
            </a:r>
          </a:p>
        </p:txBody>
      </p:sp>
      <p:pic>
        <p:nvPicPr>
          <p:cNvPr id="20" name="Image 19"/>
          <p:cNvPicPr>
            <a:picLocks noChangeAspect="1"/>
          </p:cNvPicPr>
          <p:nvPr/>
        </p:nvPicPr>
        <p:blipFill>
          <a:blip r:embed="rId3"/>
          <a:stretch>
            <a:fillRect/>
          </a:stretch>
        </p:blipFill>
        <p:spPr>
          <a:xfrm>
            <a:off x="661700" y="1259557"/>
            <a:ext cx="8757224" cy="6235564"/>
          </a:xfrm>
          <a:prstGeom prst="rect">
            <a:avLst/>
          </a:prstGeom>
        </p:spPr>
      </p:pic>
    </p:spTree>
    <p:extLst>
      <p:ext uri="{BB962C8B-B14F-4D97-AF65-F5344CB8AC3E}">
        <p14:creationId xmlns:p14="http://schemas.microsoft.com/office/powerpoint/2010/main" val="8588559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734" y="4150968"/>
            <a:ext cx="4403972" cy="327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1"/>
          <p:cNvSpPr txBox="1">
            <a:spLocks noChangeArrowheads="1"/>
          </p:cNvSpPr>
          <p:nvPr/>
        </p:nvSpPr>
        <p:spPr bwMode="auto">
          <a:xfrm>
            <a:off x="3447156" y="1187549"/>
            <a:ext cx="44354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b="1" dirty="0">
                <a:ea typeface="Lucida Sans Unicode" pitchFamily="34" charset="0"/>
                <a:cs typeface="Arial" pitchFamily="34" charset="0"/>
              </a:rPr>
              <a:t>37</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espèces</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en</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région</a:t>
            </a:r>
            <a:r>
              <a:rPr lang="en-GB" altLang="fr-FR" sz="2000" b="1" dirty="0">
                <a:ea typeface="Lucida Sans Unicode" pitchFamily="34" charset="0"/>
                <a:cs typeface="Arial" pitchFamily="34" charset="0"/>
              </a:rPr>
              <a:t> Rhône </a:t>
            </a:r>
            <a:r>
              <a:rPr lang="en-GB" altLang="fr-FR" sz="2000" b="1" dirty="0" err="1">
                <a:ea typeface="Lucida Sans Unicode" pitchFamily="34" charset="0"/>
                <a:cs typeface="Arial" pitchFamily="34" charset="0"/>
              </a:rPr>
              <a:t>Alpes</a:t>
            </a:r>
            <a:endParaRPr lang="en-GB" altLang="fr-FR" sz="2000" b="1" dirty="0">
              <a:ea typeface="Lucida Sans Unicode" pitchFamily="34" charset="0"/>
              <a:cs typeface="Arial" pitchFamily="34" charset="0"/>
            </a:endParaRPr>
          </a:p>
        </p:txBody>
      </p:sp>
      <p:sp>
        <p:nvSpPr>
          <p:cNvPr id="25" name="Text Box 2"/>
          <p:cNvSpPr txBox="1">
            <a:spLocks noChangeArrowheads="1"/>
          </p:cNvSpPr>
          <p:nvPr/>
        </p:nvSpPr>
        <p:spPr bwMode="auto">
          <a:xfrm>
            <a:off x="2945455" y="2080443"/>
            <a:ext cx="26908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b="1" dirty="0">
                <a:ea typeface="Lucida Sans Unicode" pitchFamily="34" charset="0"/>
                <a:cs typeface="Arial" pitchFamily="34" charset="0"/>
              </a:rPr>
              <a:t>Les </a:t>
            </a:r>
            <a:r>
              <a:rPr lang="en-GB" altLang="fr-FR" sz="2000" b="1" dirty="0" err="1">
                <a:ea typeface="Lucida Sans Unicode" pitchFamily="34" charset="0"/>
                <a:cs typeface="Arial" pitchFamily="34" charset="0"/>
              </a:rPr>
              <a:t>espèces</a:t>
            </a:r>
            <a:r>
              <a:rPr lang="en-GB" altLang="fr-FR" sz="1800" b="1" dirty="0">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rurales</a:t>
            </a:r>
            <a:endParaRPr lang="en-GB" altLang="fr-FR" dirty="0">
              <a:solidFill>
                <a:srgbClr val="990033"/>
              </a:solidFill>
              <a:ea typeface="Lucida Sans Unicode" pitchFamily="34" charset="0"/>
              <a:cs typeface="Arial" pitchFamily="34" charset="0"/>
            </a:endParaRPr>
          </a:p>
        </p:txBody>
      </p:sp>
      <p:sp>
        <p:nvSpPr>
          <p:cNvPr id="26" name="Text Box 3"/>
          <p:cNvSpPr txBox="1">
            <a:spLocks noChangeArrowheads="1"/>
          </p:cNvSpPr>
          <p:nvPr/>
        </p:nvSpPr>
        <p:spPr bwMode="auto">
          <a:xfrm>
            <a:off x="6196706" y="2080443"/>
            <a:ext cx="2844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a:ea typeface="Lucida Sans Unicode" pitchFamily="34" charset="0"/>
                <a:cs typeface="Arial" pitchFamily="34" charset="0"/>
              </a:rPr>
              <a:t>Les espèces</a:t>
            </a:r>
            <a:r>
              <a:rPr lang="en-GB" altLang="fr-FR" sz="1800">
                <a:ea typeface="Lucida Sans Unicode" pitchFamily="34" charset="0"/>
                <a:cs typeface="Arial" pitchFamily="34" charset="0"/>
              </a:rPr>
              <a:t> </a:t>
            </a:r>
            <a:r>
              <a:rPr lang="en-GB" altLang="fr-FR">
                <a:solidFill>
                  <a:srgbClr val="990033"/>
                </a:solidFill>
                <a:ea typeface="Lucida Sans Unicode" pitchFamily="34" charset="0"/>
                <a:cs typeface="Arial" pitchFamily="34" charset="0"/>
              </a:rPr>
              <a:t>urbaines</a:t>
            </a:r>
          </a:p>
        </p:txBody>
      </p:sp>
      <p:sp>
        <p:nvSpPr>
          <p:cNvPr id="27" name="Line 4"/>
          <p:cNvSpPr>
            <a:spLocks noChangeShapeType="1"/>
          </p:cNvSpPr>
          <p:nvPr/>
        </p:nvSpPr>
        <p:spPr bwMode="auto">
          <a:xfrm flipH="1">
            <a:off x="4464245" y="1647924"/>
            <a:ext cx="1068883" cy="452439"/>
          </a:xfrm>
          <a:prstGeom prst="line">
            <a:avLst/>
          </a:prstGeom>
          <a:noFill/>
          <a:ln w="126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 name="Line 5"/>
          <p:cNvSpPr>
            <a:spLocks noChangeShapeType="1"/>
          </p:cNvSpPr>
          <p:nvPr/>
        </p:nvSpPr>
        <p:spPr bwMode="auto">
          <a:xfrm>
            <a:off x="5768081" y="1647924"/>
            <a:ext cx="1089016" cy="452439"/>
          </a:xfrm>
          <a:prstGeom prst="line">
            <a:avLst/>
          </a:prstGeom>
          <a:noFill/>
          <a:ln w="126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Text Box 6"/>
          <p:cNvSpPr txBox="1">
            <a:spLocks noChangeArrowheads="1"/>
          </p:cNvSpPr>
          <p:nvPr/>
        </p:nvSpPr>
        <p:spPr bwMode="auto">
          <a:xfrm>
            <a:off x="2497780" y="2647180"/>
            <a:ext cx="3490356" cy="123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1800" dirty="0" err="1">
                <a:solidFill>
                  <a:schemeClr val="tx1"/>
                </a:solidFill>
                <a:ea typeface="Lucida Sans Unicode" pitchFamily="34" charset="0"/>
                <a:cs typeface="Arial" pitchFamily="34" charset="0"/>
              </a:rPr>
              <a:t>gîtes</a:t>
            </a:r>
            <a:r>
              <a:rPr lang="en-GB" altLang="fr-FR" sz="1800" dirty="0">
                <a:solidFill>
                  <a:schemeClr val="tx1"/>
                </a:solidFill>
                <a:ea typeface="Lucida Sans Unicode" pitchFamily="34" charset="0"/>
                <a:cs typeface="Arial" pitchFamily="34" charset="0"/>
              </a:rPr>
              <a:t> </a:t>
            </a:r>
            <a:r>
              <a:rPr lang="en-GB" altLang="fr-FR" sz="2000" u="sng" dirty="0" err="1">
                <a:solidFill>
                  <a:schemeClr val="tx1"/>
                </a:solidFill>
                <a:ea typeface="Lucida Sans Unicode" pitchFamily="34" charset="0"/>
                <a:cs typeface="Arial" pitchFamily="34" charset="0"/>
              </a:rPr>
              <a:t>naturels</a:t>
            </a:r>
            <a:r>
              <a:rPr lang="en-GB" altLang="fr-FR" sz="1800" dirty="0">
                <a:solidFill>
                  <a:schemeClr val="tx1"/>
                </a:solidFill>
                <a:ea typeface="Lucida Sans Unicode" pitchFamily="34" charset="0"/>
                <a:cs typeface="Arial" pitchFamily="34" charset="0"/>
              </a:rPr>
              <a:t>  : 	prairie </a:t>
            </a:r>
            <a:r>
              <a:rPr lang="en-GB" altLang="fr-FR" sz="1800" dirty="0" err="1">
                <a:solidFill>
                  <a:schemeClr val="tx1"/>
                </a:solidFill>
                <a:ea typeface="Lucida Sans Unicode" pitchFamily="34" charset="0"/>
                <a:cs typeface="Arial" pitchFamily="34" charset="0"/>
              </a:rPr>
              <a:t>humide</a:t>
            </a:r>
            <a:endParaRPr lang="en-GB" altLang="fr-FR" sz="1800"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marais</a:t>
            </a: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a:t>
            </a:r>
            <a:r>
              <a:rPr lang="en-GB" altLang="fr-FR" sz="1800" dirty="0" err="1">
                <a:solidFill>
                  <a:schemeClr val="tx1"/>
                </a:solidFill>
                <a:ea typeface="Lucida Sans Unicode" pitchFamily="34" charset="0"/>
                <a:cs typeface="Arial" pitchFamily="34" charset="0"/>
              </a:rPr>
              <a:t>fossés</a:t>
            </a:r>
            <a:endParaRPr lang="en-GB" altLang="fr-FR" sz="1800"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a:t>
            </a:r>
          </a:p>
        </p:txBody>
      </p:sp>
      <p:sp>
        <p:nvSpPr>
          <p:cNvPr id="30" name="Text Box 7"/>
          <p:cNvSpPr txBox="1">
            <a:spLocks noChangeArrowheads="1"/>
          </p:cNvSpPr>
          <p:nvPr/>
        </p:nvSpPr>
        <p:spPr bwMode="auto">
          <a:xfrm>
            <a:off x="3183234" y="3730153"/>
            <a:ext cx="2001094"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dirty="0" err="1">
                <a:ea typeface="Lucida Sans Unicode" pitchFamily="34" charset="0"/>
                <a:cs typeface="Arial" pitchFamily="34" charset="0"/>
              </a:rPr>
              <a:t>Aedes</a:t>
            </a:r>
            <a:r>
              <a:rPr lang="en-GB" altLang="fr-FR" sz="2000" dirty="0">
                <a:ea typeface="Lucida Sans Unicode" pitchFamily="34" charset="0"/>
                <a:cs typeface="Arial" pitchFamily="34" charset="0"/>
              </a:rPr>
              <a:t>, </a:t>
            </a:r>
            <a:r>
              <a:rPr lang="en-GB" altLang="fr-FR" sz="2000" dirty="0" err="1">
                <a:ea typeface="Lucida Sans Unicode" pitchFamily="34" charset="0"/>
                <a:cs typeface="Arial" pitchFamily="34" charset="0"/>
              </a:rPr>
              <a:t>Culiseta</a:t>
            </a:r>
            <a:endParaRPr lang="en-GB" altLang="fr-FR" sz="1400" dirty="0">
              <a:ea typeface="Lucida Sans Unicode" pitchFamily="34" charset="0"/>
              <a:cs typeface="Arial" pitchFamily="34" charset="0"/>
            </a:endParaRPr>
          </a:p>
        </p:txBody>
      </p:sp>
      <p:sp>
        <p:nvSpPr>
          <p:cNvPr id="31" name="Text Box 8"/>
          <p:cNvSpPr txBox="1">
            <a:spLocks noChangeArrowheads="1"/>
          </p:cNvSpPr>
          <p:nvPr/>
        </p:nvSpPr>
        <p:spPr bwMode="auto">
          <a:xfrm>
            <a:off x="6336456" y="2669430"/>
            <a:ext cx="2776537"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dirty="0">
                <a:solidFill>
                  <a:srgbClr val="990033"/>
                </a:solidFill>
                <a:ea typeface="Lucida Sans Unicode" pitchFamily="34" charset="0"/>
                <a:cs typeface="Arial" pitchFamily="34" charset="0"/>
              </a:rPr>
              <a:t>         </a:t>
            </a:r>
            <a:r>
              <a:rPr lang="en-GB" altLang="fr-FR" dirty="0" err="1">
                <a:solidFill>
                  <a:schemeClr val="tx1"/>
                </a:solidFill>
                <a:ea typeface="Lucida Sans Unicode" pitchFamily="34" charset="0"/>
                <a:cs typeface="Arial" pitchFamily="34" charset="0"/>
              </a:rPr>
              <a:t>Culex</a:t>
            </a:r>
            <a:endParaRPr lang="en-GB" altLang="fr-FR"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dirty="0">
                <a:solidFill>
                  <a:srgbClr val="990033"/>
                </a:solidFill>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Aedes</a:t>
            </a:r>
            <a:r>
              <a:rPr lang="en-GB" altLang="fr-FR" dirty="0">
                <a:solidFill>
                  <a:srgbClr val="990033"/>
                </a:solidFill>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albopictus</a:t>
            </a:r>
            <a:endParaRPr lang="en-GB" altLang="fr-FR" dirty="0">
              <a:solidFill>
                <a:srgbClr val="990033"/>
              </a:solidFill>
              <a:ea typeface="Lucida Sans Unicode" pitchFamily="34" charset="0"/>
              <a:cs typeface="Arial" pitchFamily="34" charset="0"/>
            </a:endParaRPr>
          </a:p>
        </p:txBody>
      </p:sp>
      <p:sp>
        <p:nvSpPr>
          <p:cNvPr id="32" name="AutoShape 10"/>
          <p:cNvSpPr>
            <a:spLocks/>
          </p:cNvSpPr>
          <p:nvPr/>
        </p:nvSpPr>
        <p:spPr bwMode="auto">
          <a:xfrm rot="5400000">
            <a:off x="4092252" y="1879128"/>
            <a:ext cx="212725" cy="3495675"/>
          </a:xfrm>
          <a:prstGeom prst="rightBrace">
            <a:avLst>
              <a:gd name="adj1" fmla="val 136940"/>
              <a:gd name="adj2" fmla="val 50000"/>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pic>
        <p:nvPicPr>
          <p:cNvPr id="3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294" y="3679031"/>
            <a:ext cx="1248139" cy="1872208"/>
          </a:xfrm>
          <a:prstGeom prst="rect">
            <a:avLst/>
          </a:prstGeom>
          <a:noFill/>
          <a:ln w="28440">
            <a:solidFill>
              <a:srgbClr val="CCCC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3" y="1452563"/>
            <a:ext cx="1426176" cy="2174402"/>
          </a:xfrm>
          <a:prstGeom prst="rect">
            <a:avLst/>
          </a:prstGeom>
          <a:noFill/>
          <a:ln w="28440">
            <a:solidFill>
              <a:srgbClr val="CCCC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 name="AutoShape 13"/>
          <p:cNvSpPr>
            <a:spLocks/>
          </p:cNvSpPr>
          <p:nvPr/>
        </p:nvSpPr>
        <p:spPr bwMode="auto">
          <a:xfrm rot="5400000">
            <a:off x="7470904" y="1238578"/>
            <a:ext cx="156654" cy="2759026"/>
          </a:xfrm>
          <a:prstGeom prst="rightBrace">
            <a:avLst>
              <a:gd name="adj1" fmla="val 143905"/>
              <a:gd name="adj2" fmla="val 50000"/>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9"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moustiques : de nombreuses espèces</a:t>
            </a:r>
          </a:p>
        </p:txBody>
      </p:sp>
    </p:spTree>
    <p:extLst>
      <p:ext uri="{BB962C8B-B14F-4D97-AF65-F5344CB8AC3E}">
        <p14:creationId xmlns:p14="http://schemas.microsoft.com/office/powerpoint/2010/main" val="34553365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3927475"/>
            <a:ext cx="20701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2463" y="1301750"/>
            <a:ext cx="21336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0313" y="2598738"/>
            <a:ext cx="2252662"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Les moustiques : de nombreuses espèces</a:t>
            </a:r>
          </a:p>
        </p:txBody>
      </p:sp>
      <p:sp>
        <p:nvSpPr>
          <p:cNvPr id="9223" name="AutoShape 2" descr="Résultat de recherche d'images pour &quot;aedes geniculatus&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pic>
        <p:nvPicPr>
          <p:cNvPr id="9224"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1775" y="1455738"/>
            <a:ext cx="21447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ZoneTexte 9"/>
          <p:cNvSpPr txBox="1">
            <a:spLocks noChangeArrowheads="1"/>
          </p:cNvSpPr>
          <p:nvPr/>
        </p:nvSpPr>
        <p:spPr bwMode="auto">
          <a:xfrm>
            <a:off x="5318125" y="2444750"/>
            <a:ext cx="1187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Culex pipiens</a:t>
            </a:r>
          </a:p>
        </p:txBody>
      </p:sp>
      <p:sp>
        <p:nvSpPr>
          <p:cNvPr id="9226" name="ZoneTexte 11"/>
          <p:cNvSpPr txBox="1">
            <a:spLocks noChangeArrowheads="1"/>
          </p:cNvSpPr>
          <p:nvPr/>
        </p:nvSpPr>
        <p:spPr bwMode="auto">
          <a:xfrm>
            <a:off x="5065713" y="4106863"/>
            <a:ext cx="1458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Aedes albopictus</a:t>
            </a:r>
          </a:p>
        </p:txBody>
      </p:sp>
      <p:pic>
        <p:nvPicPr>
          <p:cNvPr id="9227" name="Imag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425" y="4068763"/>
            <a:ext cx="2281238"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ZoneTexte 13"/>
          <p:cNvSpPr txBox="1">
            <a:spLocks noChangeArrowheads="1"/>
          </p:cNvSpPr>
          <p:nvPr/>
        </p:nvSpPr>
        <p:spPr bwMode="auto">
          <a:xfrm>
            <a:off x="479425" y="6069013"/>
            <a:ext cx="1208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solidFill>
                  <a:schemeClr val="tx1"/>
                </a:solidFill>
              </a:rPr>
              <a:t>Aedes</a:t>
            </a:r>
            <a:r>
              <a:rPr lang="fr-FR" altLang="fr-FR" sz="1200" b="1">
                <a:solidFill>
                  <a:schemeClr val="tx1"/>
                </a:solidFill>
              </a:rPr>
              <a:t> </a:t>
            </a:r>
            <a:r>
              <a:rPr lang="fr-FR" altLang="fr-FR" sz="1200" b="1" i="1">
                <a:solidFill>
                  <a:schemeClr val="tx1"/>
                </a:solidFill>
              </a:rPr>
              <a:t>vexans</a:t>
            </a:r>
          </a:p>
        </p:txBody>
      </p:sp>
      <p:pic>
        <p:nvPicPr>
          <p:cNvPr id="9229"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2588" y="1470025"/>
            <a:ext cx="283686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ZoneTexte 5"/>
          <p:cNvSpPr txBox="1">
            <a:spLocks noChangeArrowheads="1"/>
          </p:cNvSpPr>
          <p:nvPr/>
        </p:nvSpPr>
        <p:spPr bwMode="auto">
          <a:xfrm>
            <a:off x="719138" y="3151188"/>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a:t>Aedes</a:t>
            </a:r>
            <a:r>
              <a:rPr lang="fr-FR" altLang="fr-FR" b="1"/>
              <a:t> </a:t>
            </a:r>
            <a:r>
              <a:rPr lang="fr-FR" altLang="fr-FR" sz="1200" b="1" i="1"/>
              <a:t>geniculatus</a:t>
            </a:r>
          </a:p>
        </p:txBody>
      </p:sp>
      <p:pic>
        <p:nvPicPr>
          <p:cNvPr id="9231" name="Imag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62275" y="1301750"/>
            <a:ext cx="1776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Imag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5027613"/>
            <a:ext cx="27400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Imag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80025" y="4775200"/>
            <a:ext cx="258921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ZoneTexte 22"/>
          <p:cNvSpPr txBox="1">
            <a:spLocks noChangeArrowheads="1"/>
          </p:cNvSpPr>
          <p:nvPr/>
        </p:nvSpPr>
        <p:spPr bwMode="auto">
          <a:xfrm>
            <a:off x="5357813" y="6510338"/>
            <a:ext cx="1260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Aedes caspius</a:t>
            </a:r>
          </a:p>
        </p:txBody>
      </p:sp>
    </p:spTree>
    <p:extLst>
      <p:ext uri="{BB962C8B-B14F-4D97-AF65-F5344CB8AC3E}">
        <p14:creationId xmlns:p14="http://schemas.microsoft.com/office/powerpoint/2010/main" val="11665296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moustiques : de nombreuses espèces</a:t>
            </a:r>
          </a:p>
        </p:txBody>
      </p:sp>
      <p:sp>
        <p:nvSpPr>
          <p:cNvPr id="10244" name="AutoShape 2" descr="Résultat de recherche d'images pour &quot;aedes geniculatus&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cxnSp>
        <p:nvCxnSpPr>
          <p:cNvPr id="10245" name="Connecteur droit 18"/>
          <p:cNvCxnSpPr>
            <a:cxnSpLocks noChangeShapeType="1"/>
          </p:cNvCxnSpPr>
          <p:nvPr/>
        </p:nvCxnSpPr>
        <p:spPr bwMode="auto">
          <a:xfrm>
            <a:off x="4895850" y="1474788"/>
            <a:ext cx="0" cy="5834062"/>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6" name="Connecteur droit 2"/>
          <p:cNvCxnSpPr>
            <a:cxnSpLocks noChangeShapeType="1"/>
          </p:cNvCxnSpPr>
          <p:nvPr/>
        </p:nvCxnSpPr>
        <p:spPr bwMode="auto">
          <a:xfrm>
            <a:off x="719138" y="4211638"/>
            <a:ext cx="8788400" cy="0"/>
          </a:xfrm>
          <a:prstGeom prst="line">
            <a:avLst/>
          </a:prstGeom>
          <a:noFill/>
          <a:ln w="158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7" name="ZoneTexte 3"/>
          <p:cNvSpPr txBox="1">
            <a:spLocks noChangeArrowheads="1"/>
          </p:cNvSpPr>
          <p:nvPr/>
        </p:nvSpPr>
        <p:spPr bwMode="auto">
          <a:xfrm>
            <a:off x="1944688" y="1411288"/>
            <a:ext cx="1800225" cy="646331"/>
          </a:xfrm>
          <a:prstGeom prst="rect">
            <a:avLst/>
          </a:prstGeom>
          <a:solidFill>
            <a:srgbClr val="00B0F0"/>
          </a:solidFill>
          <a:ln>
            <a:noFill/>
          </a:ln>
        </p:spPr>
        <p:txBody>
          <a:bodyPr>
            <a:spAutoFit/>
          </a:bodyPr>
          <a:lstStyle/>
          <a:p>
            <a:pPr algn="ctr"/>
            <a:r>
              <a:rPr lang="fr-FR" altLang="fr-FR" b="1" dirty="0">
                <a:solidFill>
                  <a:schemeClr val="tx1"/>
                </a:solidFill>
              </a:rPr>
              <a:t>Eau</a:t>
            </a:r>
          </a:p>
          <a:p>
            <a:pPr algn="ctr"/>
            <a:r>
              <a:rPr lang="fr-FR" altLang="fr-FR" b="1" dirty="0">
                <a:solidFill>
                  <a:schemeClr val="tx1"/>
                </a:solidFill>
              </a:rPr>
              <a:t>permanente</a:t>
            </a:r>
          </a:p>
        </p:txBody>
      </p:sp>
      <p:sp>
        <p:nvSpPr>
          <p:cNvPr id="10248" name="ZoneTexte 22"/>
          <p:cNvSpPr txBox="1">
            <a:spLocks noChangeArrowheads="1"/>
          </p:cNvSpPr>
          <p:nvPr/>
        </p:nvSpPr>
        <p:spPr bwMode="auto">
          <a:xfrm>
            <a:off x="6408738" y="1455738"/>
            <a:ext cx="1800225" cy="646331"/>
          </a:xfrm>
          <a:prstGeom prst="rect">
            <a:avLst/>
          </a:prstGeom>
          <a:solidFill>
            <a:srgbClr val="92D050"/>
          </a:solidFill>
          <a:ln>
            <a:noFill/>
          </a:ln>
        </p:spPr>
        <p:txBody>
          <a:bodyPr>
            <a:spAutoFit/>
          </a:bodyPr>
          <a:lstStyle/>
          <a:p>
            <a:pPr algn="ctr"/>
            <a:r>
              <a:rPr lang="fr-FR" altLang="fr-FR" b="1" dirty="0">
                <a:solidFill>
                  <a:schemeClr val="tx1"/>
                </a:solidFill>
              </a:rPr>
              <a:t>Eau</a:t>
            </a:r>
          </a:p>
          <a:p>
            <a:pPr algn="ctr"/>
            <a:r>
              <a:rPr lang="fr-FR" altLang="fr-FR" b="1" dirty="0">
                <a:solidFill>
                  <a:schemeClr val="tx1"/>
                </a:solidFill>
              </a:rPr>
              <a:t>temporaire</a:t>
            </a:r>
          </a:p>
        </p:txBody>
      </p:sp>
      <p:sp>
        <p:nvSpPr>
          <p:cNvPr id="5" name="ZoneTexte 4"/>
          <p:cNvSpPr txBox="1"/>
          <p:nvPr/>
        </p:nvSpPr>
        <p:spPr>
          <a:xfrm>
            <a:off x="319722" y="2051645"/>
            <a:ext cx="738664" cy="1440160"/>
          </a:xfrm>
          <a:prstGeom prst="rect">
            <a:avLst/>
          </a:prstGeom>
          <a:solidFill>
            <a:srgbClr val="FFC000"/>
          </a:solidFill>
        </p:spPr>
        <p:txBody>
          <a:bodyPr vert="vert270">
            <a:spAutoFit/>
          </a:bodyPr>
          <a:lstStyle/>
          <a:p>
            <a:pPr algn="ctr">
              <a:defRPr/>
            </a:pPr>
            <a:r>
              <a:rPr lang="fr-FR" b="1" dirty="0">
                <a:solidFill>
                  <a:schemeClr val="tx1"/>
                </a:solidFill>
              </a:rPr>
              <a:t>Petits</a:t>
            </a:r>
          </a:p>
          <a:p>
            <a:pPr algn="ctr">
              <a:defRPr/>
            </a:pPr>
            <a:r>
              <a:rPr lang="fr-FR" b="1" dirty="0">
                <a:solidFill>
                  <a:schemeClr val="tx1"/>
                </a:solidFill>
              </a:rPr>
              <a:t>volumes</a:t>
            </a:r>
          </a:p>
        </p:txBody>
      </p:sp>
      <p:sp>
        <p:nvSpPr>
          <p:cNvPr id="25" name="ZoneTexte 24"/>
          <p:cNvSpPr txBox="1"/>
          <p:nvPr/>
        </p:nvSpPr>
        <p:spPr>
          <a:xfrm>
            <a:off x="359792" y="4643933"/>
            <a:ext cx="738664" cy="1656184"/>
          </a:xfrm>
          <a:prstGeom prst="rect">
            <a:avLst/>
          </a:prstGeom>
          <a:solidFill>
            <a:srgbClr val="FF0000"/>
          </a:solidFill>
        </p:spPr>
        <p:txBody>
          <a:bodyPr vert="vert270">
            <a:spAutoFit/>
          </a:bodyPr>
          <a:lstStyle/>
          <a:p>
            <a:pPr algn="ctr">
              <a:defRPr/>
            </a:pPr>
            <a:r>
              <a:rPr lang="fr-FR" b="1" dirty="0">
                <a:solidFill>
                  <a:schemeClr val="tx1"/>
                </a:solidFill>
              </a:rPr>
              <a:t>Grands</a:t>
            </a:r>
          </a:p>
          <a:p>
            <a:pPr algn="ctr">
              <a:defRPr/>
            </a:pPr>
            <a:r>
              <a:rPr lang="fr-FR" b="1" dirty="0">
                <a:solidFill>
                  <a:schemeClr val="tx1"/>
                </a:solidFill>
              </a:rPr>
              <a:t>volumes</a:t>
            </a:r>
          </a:p>
        </p:txBody>
      </p:sp>
      <p:sp>
        <p:nvSpPr>
          <p:cNvPr id="10251" name="ZoneTexte 5"/>
          <p:cNvSpPr txBox="1">
            <a:spLocks noChangeArrowheads="1"/>
          </p:cNvSpPr>
          <p:nvPr/>
        </p:nvSpPr>
        <p:spPr bwMode="auto">
          <a:xfrm>
            <a:off x="1008063" y="2124075"/>
            <a:ext cx="3095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dirty="0">
                <a:solidFill>
                  <a:schemeClr val="tx1"/>
                </a:solidFill>
              </a:rPr>
              <a:t>Culex </a:t>
            </a:r>
            <a:r>
              <a:rPr lang="fr-FR" altLang="fr-FR" sz="1200" b="1" i="1" dirty="0" err="1">
                <a:solidFill>
                  <a:schemeClr val="tx1"/>
                </a:solidFill>
              </a:rPr>
              <a:t>pipiens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Anopheles</a:t>
            </a:r>
            <a:r>
              <a:rPr lang="fr-FR" altLang="fr-FR" sz="1200" b="1" i="1" dirty="0">
                <a:solidFill>
                  <a:schemeClr val="tx1"/>
                </a:solidFill>
              </a:rPr>
              <a:t> </a:t>
            </a:r>
            <a:r>
              <a:rPr lang="fr-FR" altLang="fr-FR" sz="1200" b="1" i="1" dirty="0" err="1">
                <a:solidFill>
                  <a:schemeClr val="tx1"/>
                </a:solidFill>
              </a:rPr>
              <a:t>maculipennis</a:t>
            </a:r>
            <a:endParaRPr lang="fr-FR" altLang="fr-FR" sz="1200" b="1" i="1" dirty="0">
              <a:solidFill>
                <a:schemeClr val="tx1"/>
              </a:solidFill>
            </a:endParaRPr>
          </a:p>
        </p:txBody>
      </p:sp>
      <p:sp>
        <p:nvSpPr>
          <p:cNvPr id="10252" name="ZoneTexte 6"/>
          <p:cNvSpPr txBox="1">
            <a:spLocks noChangeArrowheads="1"/>
          </p:cNvSpPr>
          <p:nvPr/>
        </p:nvSpPr>
        <p:spPr bwMode="auto">
          <a:xfrm>
            <a:off x="5400352" y="2386013"/>
            <a:ext cx="15440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berlandi</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geniculatus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pulcritarsis</a:t>
            </a:r>
            <a:endParaRPr lang="fr-FR" altLang="fr-FR" sz="1200" b="1" i="1" dirty="0">
              <a:solidFill>
                <a:schemeClr val="tx1"/>
              </a:solidFill>
            </a:endParaRPr>
          </a:p>
          <a:p>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albopictus</a:t>
            </a:r>
            <a:endParaRPr lang="fr-FR" altLang="fr-FR" sz="1200" b="1" i="1" dirty="0">
              <a:solidFill>
                <a:schemeClr val="tx1"/>
              </a:solidFill>
            </a:endParaRPr>
          </a:p>
        </p:txBody>
      </p:sp>
      <p:sp>
        <p:nvSpPr>
          <p:cNvPr id="10253" name="ZoneTexte 7"/>
          <p:cNvSpPr txBox="1">
            <a:spLocks noChangeArrowheads="1"/>
          </p:cNvSpPr>
          <p:nvPr/>
        </p:nvSpPr>
        <p:spPr bwMode="auto">
          <a:xfrm>
            <a:off x="5688013" y="4643438"/>
            <a:ext cx="13115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caspius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detritus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dorsalis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rusticus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sticticus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vexans</a:t>
            </a:r>
            <a:endParaRPr lang="fr-FR" altLang="fr-FR" sz="1200" b="1" i="1" dirty="0">
              <a:solidFill>
                <a:schemeClr val="tx1"/>
              </a:solidFill>
            </a:endParaRPr>
          </a:p>
        </p:txBody>
      </p:sp>
      <p:sp>
        <p:nvSpPr>
          <p:cNvPr id="10254" name="ZoneTexte 8"/>
          <p:cNvSpPr txBox="1">
            <a:spLocks noChangeArrowheads="1"/>
          </p:cNvSpPr>
          <p:nvPr/>
        </p:nvSpPr>
        <p:spPr bwMode="auto">
          <a:xfrm>
            <a:off x="7170534" y="4893966"/>
            <a:ext cx="2489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 ou - salés</a:t>
            </a:r>
          </a:p>
        </p:txBody>
      </p:sp>
      <p:sp>
        <p:nvSpPr>
          <p:cNvPr id="10255" name="ZoneTexte 29"/>
          <p:cNvSpPr txBox="1">
            <a:spLocks noChangeArrowheads="1"/>
          </p:cNvSpPr>
          <p:nvPr/>
        </p:nvSpPr>
        <p:spPr bwMode="auto">
          <a:xfrm>
            <a:off x="7170534" y="5309094"/>
            <a:ext cx="2883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doux forestiers</a:t>
            </a:r>
          </a:p>
        </p:txBody>
      </p:sp>
      <p:sp>
        <p:nvSpPr>
          <p:cNvPr id="10256" name="ZoneTexte 30"/>
          <p:cNvSpPr txBox="1">
            <a:spLocks noChangeArrowheads="1"/>
          </p:cNvSpPr>
          <p:nvPr/>
        </p:nvSpPr>
        <p:spPr bwMode="auto">
          <a:xfrm>
            <a:off x="7170534" y="5801437"/>
            <a:ext cx="261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doux ouverts</a:t>
            </a:r>
          </a:p>
        </p:txBody>
      </p:sp>
      <p:sp>
        <p:nvSpPr>
          <p:cNvPr id="10257" name="ZoneTexte 9"/>
          <p:cNvSpPr txBox="1">
            <a:spLocks noChangeArrowheads="1"/>
          </p:cNvSpPr>
          <p:nvPr/>
        </p:nvSpPr>
        <p:spPr bwMode="auto">
          <a:xfrm>
            <a:off x="1152525" y="4870450"/>
            <a:ext cx="25193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a:solidFill>
                  <a:schemeClr val="tx1"/>
                </a:solidFill>
              </a:rPr>
              <a:t>Anopheles claviger</a:t>
            </a:r>
          </a:p>
          <a:p>
            <a:endParaRPr lang="fr-FR" altLang="fr-FR" sz="1200" b="1" i="1">
              <a:solidFill>
                <a:schemeClr val="tx1"/>
              </a:solidFill>
            </a:endParaRPr>
          </a:p>
          <a:p>
            <a:r>
              <a:rPr lang="fr-FR" altLang="fr-FR" sz="1200" b="1" i="1">
                <a:solidFill>
                  <a:schemeClr val="tx1"/>
                </a:solidFill>
              </a:rPr>
              <a:t>Coquilletidia sp.</a:t>
            </a:r>
          </a:p>
          <a:p>
            <a:endParaRPr lang="fr-FR" altLang="fr-FR" sz="1200" b="1" i="1">
              <a:solidFill>
                <a:schemeClr val="tx1"/>
              </a:solidFill>
            </a:endParaRPr>
          </a:p>
          <a:p>
            <a:r>
              <a:rPr lang="fr-FR" altLang="fr-FR" sz="1200" b="1" i="1">
                <a:solidFill>
                  <a:schemeClr val="tx1"/>
                </a:solidFill>
              </a:rPr>
              <a:t>Culiseta annulata</a:t>
            </a:r>
          </a:p>
          <a:p>
            <a:endParaRPr lang="fr-FR" altLang="fr-FR" sz="1200" b="1" i="1">
              <a:solidFill>
                <a:schemeClr val="tx1"/>
              </a:solidFill>
            </a:endParaRPr>
          </a:p>
        </p:txBody>
      </p:sp>
      <p:sp>
        <p:nvSpPr>
          <p:cNvPr id="10258" name="ZoneTexte 32"/>
          <p:cNvSpPr txBox="1">
            <a:spLocks noChangeArrowheads="1"/>
          </p:cNvSpPr>
          <p:nvPr/>
        </p:nvSpPr>
        <p:spPr bwMode="auto">
          <a:xfrm>
            <a:off x="7446963" y="2617788"/>
            <a:ext cx="206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chemeClr val="tx1"/>
                </a:solidFill>
              </a:rPr>
              <a:t>Creux d’arbre</a:t>
            </a:r>
          </a:p>
        </p:txBody>
      </p:sp>
      <p:sp>
        <p:nvSpPr>
          <p:cNvPr id="10259" name="ZoneTexte 10"/>
          <p:cNvSpPr txBox="1">
            <a:spLocks noChangeArrowheads="1"/>
          </p:cNvSpPr>
          <p:nvPr/>
        </p:nvSpPr>
        <p:spPr bwMode="auto">
          <a:xfrm>
            <a:off x="2883461" y="4939762"/>
            <a:ext cx="2088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Eaux oxygénées</a:t>
            </a:r>
          </a:p>
        </p:txBody>
      </p:sp>
      <p:sp>
        <p:nvSpPr>
          <p:cNvPr id="10260" name="ZoneTexte 34"/>
          <p:cNvSpPr txBox="1">
            <a:spLocks noChangeArrowheads="1"/>
          </p:cNvSpPr>
          <p:nvPr/>
        </p:nvSpPr>
        <p:spPr bwMode="auto">
          <a:xfrm>
            <a:off x="2883461" y="5364013"/>
            <a:ext cx="187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dirty="0">
                <a:solidFill>
                  <a:schemeClr val="tx1"/>
                </a:solidFill>
              </a:rPr>
              <a:t>Roselières</a:t>
            </a:r>
          </a:p>
        </p:txBody>
      </p:sp>
      <p:sp>
        <p:nvSpPr>
          <p:cNvPr id="10261" name="ZoneTexte 1"/>
          <p:cNvSpPr txBox="1">
            <a:spLocks noChangeArrowheads="1"/>
          </p:cNvSpPr>
          <p:nvPr/>
        </p:nvSpPr>
        <p:spPr bwMode="auto">
          <a:xfrm>
            <a:off x="1006475" y="3203575"/>
            <a:ext cx="1742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solidFill>
                  <a:schemeClr val="tx1"/>
                </a:solidFill>
              </a:rPr>
              <a:t>Anopheles plumbeus</a:t>
            </a:r>
          </a:p>
        </p:txBody>
      </p:sp>
      <p:sp>
        <p:nvSpPr>
          <p:cNvPr id="10262" name="ZoneTexte 21"/>
          <p:cNvSpPr txBox="1">
            <a:spLocks noChangeArrowheads="1"/>
          </p:cNvSpPr>
          <p:nvPr/>
        </p:nvSpPr>
        <p:spPr bwMode="auto">
          <a:xfrm>
            <a:off x="5435600" y="3025775"/>
            <a:ext cx="1742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Anopheles</a:t>
            </a:r>
            <a:r>
              <a:rPr lang="fr-FR" altLang="fr-FR" sz="1200" b="1" i="1" dirty="0">
                <a:solidFill>
                  <a:schemeClr val="tx1"/>
                </a:solidFill>
              </a:rPr>
              <a:t> </a:t>
            </a:r>
            <a:r>
              <a:rPr lang="fr-FR" altLang="fr-FR" sz="1200" b="1" i="1" dirty="0" err="1">
                <a:solidFill>
                  <a:schemeClr val="tx1"/>
                </a:solidFill>
              </a:rPr>
              <a:t>plumbeus</a:t>
            </a:r>
            <a:endParaRPr lang="fr-FR" altLang="fr-FR" sz="1200" b="1" i="1" dirty="0">
              <a:solidFill>
                <a:schemeClr val="tx1"/>
              </a:solidFill>
            </a:endParaRPr>
          </a:p>
        </p:txBody>
      </p:sp>
      <p:sp>
        <p:nvSpPr>
          <p:cNvPr id="10263" name="ZoneTexte 2"/>
          <p:cNvSpPr txBox="1">
            <a:spLocks noChangeArrowheads="1"/>
          </p:cNvSpPr>
          <p:nvPr/>
        </p:nvSpPr>
        <p:spPr bwMode="auto">
          <a:xfrm>
            <a:off x="2844800" y="3213100"/>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Fosses enterrées</a:t>
            </a:r>
          </a:p>
        </p:txBody>
      </p:sp>
    </p:spTree>
    <p:extLst>
      <p:ext uri="{BB962C8B-B14F-4D97-AF65-F5344CB8AC3E}">
        <p14:creationId xmlns:p14="http://schemas.microsoft.com/office/powerpoint/2010/main" val="8755627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666636" y="1751979"/>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larvaires</a:t>
            </a:r>
          </a:p>
        </p:txBody>
      </p:sp>
      <p:sp>
        <p:nvSpPr>
          <p:cNvPr id="13315" name="ZoneTexte 2"/>
          <p:cNvSpPr txBox="1">
            <a:spLocks noChangeArrowheads="1"/>
          </p:cNvSpPr>
          <p:nvPr/>
        </p:nvSpPr>
        <p:spPr bwMode="auto">
          <a:xfrm>
            <a:off x="6564313" y="1743670"/>
            <a:ext cx="142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de repos</a:t>
            </a:r>
          </a:p>
        </p:txBody>
      </p:sp>
      <p:sp>
        <p:nvSpPr>
          <p:cNvPr id="11" name="ZoneTexte 10"/>
          <p:cNvSpPr txBox="1"/>
          <p:nvPr/>
        </p:nvSpPr>
        <p:spPr>
          <a:xfrm>
            <a:off x="6229162" y="135305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12" name="ZoneTexte 11"/>
          <p:cNvSpPr txBox="1"/>
          <p:nvPr/>
        </p:nvSpPr>
        <p:spPr>
          <a:xfrm>
            <a:off x="1367904" y="135305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pic>
        <p:nvPicPr>
          <p:cNvPr id="1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372" y="466725"/>
            <a:ext cx="810677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a:spLocks noChangeArrowheads="1"/>
          </p:cNvSpPr>
          <p:nvPr/>
        </p:nvSpPr>
        <p:spPr bwMode="auto">
          <a:xfrm>
            <a:off x="287784" y="544513"/>
            <a:ext cx="7983276"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lieux de développement des espèces « </a:t>
            </a:r>
            <a:r>
              <a:rPr lang="fr-FR" altLang="fr-FR" sz="2600" dirty="0">
                <a:solidFill>
                  <a:srgbClr val="FF0000"/>
                </a:solidFill>
              </a:rPr>
              <a:t>rurales</a:t>
            </a:r>
            <a:r>
              <a:rPr lang="fr-FR" altLang="fr-FR" sz="2600" dirty="0">
                <a:solidFill>
                  <a:srgbClr val="000000"/>
                </a:solidFill>
              </a:rPr>
              <a:t> »</a:t>
            </a: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489" y="4931965"/>
            <a:ext cx="211975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1" y="4903861"/>
            <a:ext cx="2135245" cy="161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769" y="2195661"/>
            <a:ext cx="5472608" cy="264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llipse 17"/>
          <p:cNvSpPr/>
          <p:nvPr/>
        </p:nvSpPr>
        <p:spPr bwMode="auto">
          <a:xfrm>
            <a:off x="8396149" y="208151"/>
            <a:ext cx="1684476" cy="1030876"/>
          </a:xfrm>
          <a:prstGeom prst="ellipse">
            <a:avLst/>
          </a:prstGeom>
          <a:solidFill>
            <a:srgbClr val="FF0000">
              <a:alpha val="2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9" name="ZoneTexte 7"/>
          <p:cNvSpPr txBox="1">
            <a:spLocks noChangeArrowheads="1"/>
          </p:cNvSpPr>
          <p:nvPr/>
        </p:nvSpPr>
        <p:spPr bwMode="auto">
          <a:xfrm>
            <a:off x="8625278" y="323453"/>
            <a:ext cx="1311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rusticus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sticticus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vexans</a:t>
            </a:r>
            <a:endParaRPr lang="fr-FR" altLang="fr-FR" sz="1200" b="1" i="1" dirty="0">
              <a:solidFill>
                <a:schemeClr val="tx1"/>
              </a:solidFill>
            </a:endParaRPr>
          </a:p>
          <a:p>
            <a:r>
              <a:rPr lang="fr-FR" altLang="fr-FR" sz="1200" b="1" i="1" dirty="0" err="1"/>
              <a:t>Aedes</a:t>
            </a:r>
            <a:r>
              <a:rPr lang="fr-FR" altLang="fr-FR" sz="1200" b="1" i="1" dirty="0"/>
              <a:t> </a:t>
            </a:r>
            <a:r>
              <a:rPr lang="fr-FR" altLang="fr-FR" sz="1200" b="1" i="1" dirty="0" err="1"/>
              <a:t>caspius</a:t>
            </a:r>
            <a:endParaRPr lang="fr-FR" altLang="fr-FR" sz="1200" b="1" i="1" dirty="0">
              <a:solidFill>
                <a:schemeClr val="tx1"/>
              </a:solidFill>
            </a:endParaRPr>
          </a:p>
        </p:txBody>
      </p:sp>
      <p:pic>
        <p:nvPicPr>
          <p:cNvPr id="21" name="Imag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213" y="2272069"/>
            <a:ext cx="1918725" cy="143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0632" y="3550593"/>
            <a:ext cx="2097104" cy="15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0592" y="2172307"/>
            <a:ext cx="2185069" cy="163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
          <p:cNvSpPr>
            <a:spLocks noChangeArrowheads="1"/>
          </p:cNvSpPr>
          <p:nvPr/>
        </p:nvSpPr>
        <p:spPr bwMode="auto">
          <a:xfrm>
            <a:off x="4548326" y="5495036"/>
            <a:ext cx="488447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Habitats larvaires des espèces très spécifiques</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Très bonne aptitude au vol des adultes </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Fonctionnement des gîtes larvaires synchrone</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Production d’adultes ponctuelle</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cs typeface="Times New Roman" pitchFamily="18" charset="0"/>
              </a:rPr>
              <a:t>Espèces très vulnérantes</a:t>
            </a:r>
          </a:p>
        </p:txBody>
      </p:sp>
    </p:spTree>
    <p:extLst>
      <p:ext uri="{BB962C8B-B14F-4D97-AF65-F5344CB8AC3E}">
        <p14:creationId xmlns:p14="http://schemas.microsoft.com/office/powerpoint/2010/main" val="32779468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666636" y="1751979"/>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larvaires</a:t>
            </a:r>
          </a:p>
        </p:txBody>
      </p:sp>
      <p:sp>
        <p:nvSpPr>
          <p:cNvPr id="13315" name="ZoneTexte 2"/>
          <p:cNvSpPr txBox="1">
            <a:spLocks noChangeArrowheads="1"/>
          </p:cNvSpPr>
          <p:nvPr/>
        </p:nvSpPr>
        <p:spPr bwMode="auto">
          <a:xfrm>
            <a:off x="6564313" y="1743670"/>
            <a:ext cx="142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de repos</a:t>
            </a:r>
          </a:p>
        </p:txBody>
      </p:sp>
      <p:pic>
        <p:nvPicPr>
          <p:cNvPr id="13316"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0512" y="2172306"/>
            <a:ext cx="2905149" cy="217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9799" y="2826891"/>
            <a:ext cx="1918725" cy="143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1505" y="4150954"/>
            <a:ext cx="2097104" cy="15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3414" y="3799234"/>
            <a:ext cx="1708697" cy="137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81" y="2097909"/>
            <a:ext cx="2288206" cy="15301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1" name="Picture 9"/>
          <p:cNvPicPr>
            <a:picLocks noChangeAspect="1" noChangeArrowheads="1"/>
          </p:cNvPicPr>
          <p:nvPr/>
        </p:nvPicPr>
        <p:blipFill>
          <a:blip r:embed="rId8">
            <a:extLst>
              <a:ext uri="{28A0092B-C50C-407E-A947-70E740481C1C}">
                <a14:useLocalDpi xmlns:a14="http://schemas.microsoft.com/office/drawing/2010/main" val="0"/>
              </a:ext>
            </a:extLst>
          </a:blip>
          <a:srcRect r="14952"/>
          <a:stretch>
            <a:fillRect/>
          </a:stretch>
        </p:blipFill>
        <p:spPr bwMode="auto">
          <a:xfrm>
            <a:off x="2487905" y="2267669"/>
            <a:ext cx="1990050" cy="1531565"/>
          </a:xfrm>
          <a:prstGeom prst="rect">
            <a:avLst/>
          </a:prstGeom>
          <a:noFill/>
          <a:ln>
            <a:noFill/>
          </a:ln>
          <a:effectLst/>
          <a:extLst>
            <a:ext uri="{909E8E84-426E-40DD-AFC4-6F175D3DCCD1}">
              <a14:hiddenFill xmlns:a14="http://schemas.microsoft.com/office/drawing/2010/main">
                <a:blipFill dpi="0" rotWithShape="0">
                  <a:blip/>
                  <a:srcRect r="14952"/>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262" y="3603297"/>
            <a:ext cx="2492795" cy="14356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ZoneTexte 10"/>
          <p:cNvSpPr txBox="1"/>
          <p:nvPr/>
        </p:nvSpPr>
        <p:spPr>
          <a:xfrm>
            <a:off x="6229162" y="135305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12" name="ZoneTexte 11"/>
          <p:cNvSpPr txBox="1"/>
          <p:nvPr/>
        </p:nvSpPr>
        <p:spPr>
          <a:xfrm>
            <a:off x="1367904" y="135305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pic>
        <p:nvPicPr>
          <p:cNvPr id="13"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7262" y="466725"/>
            <a:ext cx="8104114"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a:spLocks noChangeArrowheads="1"/>
          </p:cNvSpPr>
          <p:nvPr/>
        </p:nvSpPr>
        <p:spPr bwMode="auto">
          <a:xfrm>
            <a:off x="355673" y="544513"/>
            <a:ext cx="824456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lieux de développement des espèces « </a:t>
            </a:r>
            <a:r>
              <a:rPr lang="fr-FR" altLang="fr-FR" sz="2600" dirty="0">
                <a:solidFill>
                  <a:srgbClr val="FF0000"/>
                </a:solidFill>
              </a:rPr>
              <a:t>urbaines</a:t>
            </a:r>
            <a:r>
              <a:rPr lang="fr-FR" altLang="fr-FR" sz="2600" dirty="0">
                <a:solidFill>
                  <a:srgbClr val="000000"/>
                </a:solidFill>
              </a:rPr>
              <a:t> »</a:t>
            </a:r>
          </a:p>
        </p:txBody>
      </p:sp>
      <p:sp>
        <p:nvSpPr>
          <p:cNvPr id="15" name="Ellipse 14"/>
          <p:cNvSpPr/>
          <p:nvPr/>
        </p:nvSpPr>
        <p:spPr bwMode="auto">
          <a:xfrm>
            <a:off x="8491896" y="413070"/>
            <a:ext cx="1549400" cy="706315"/>
          </a:xfrm>
          <a:prstGeom prst="ellipse">
            <a:avLst/>
          </a:prstGeom>
          <a:solidFill>
            <a:srgbClr val="FF0000">
              <a:alpha val="2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6" name="ZoneTexte 1"/>
          <p:cNvSpPr txBox="1">
            <a:spLocks noChangeArrowheads="1"/>
          </p:cNvSpPr>
          <p:nvPr/>
        </p:nvSpPr>
        <p:spPr bwMode="auto">
          <a:xfrm>
            <a:off x="8537069" y="539477"/>
            <a:ext cx="1459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albopictus</a:t>
            </a:r>
            <a:endParaRPr lang="fr-FR" altLang="fr-FR" sz="1200" b="1" i="1" dirty="0">
              <a:solidFill>
                <a:schemeClr val="tx1"/>
              </a:solidFill>
            </a:endParaRPr>
          </a:p>
          <a:p>
            <a:pPr algn="ctr"/>
            <a:r>
              <a:rPr lang="fr-FR" altLang="fr-FR" sz="1200" b="1" i="1" dirty="0"/>
              <a:t>Culex </a:t>
            </a:r>
            <a:r>
              <a:rPr lang="fr-FR" altLang="fr-FR" sz="1200" b="1" i="1" dirty="0" err="1"/>
              <a:t>sp</a:t>
            </a:r>
            <a:r>
              <a:rPr lang="fr-FR" altLang="fr-FR" sz="1200" b="1" i="1" dirty="0"/>
              <a:t>.</a:t>
            </a:r>
            <a:endParaRPr lang="fr-FR" altLang="fr-FR" sz="1200" b="1" i="1" dirty="0">
              <a:solidFill>
                <a:schemeClr val="tx1"/>
              </a:solidFill>
            </a:endParaRPr>
          </a:p>
        </p:txBody>
      </p:sp>
      <p:sp>
        <p:nvSpPr>
          <p:cNvPr id="17" name="Rectangle 1"/>
          <p:cNvSpPr>
            <a:spLocks noChangeArrowheads="1"/>
          </p:cNvSpPr>
          <p:nvPr/>
        </p:nvSpPr>
        <p:spPr bwMode="auto">
          <a:xfrm>
            <a:off x="1809330" y="5384918"/>
            <a:ext cx="554531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Habitats larvaires de l’espèce diffus et variés</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Mauvaise aptitude au vol des adultes</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Fonctionnement des gîtes larvaires asynchrone</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Production d’adultes permanente</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cs typeface="Times New Roman" pitchFamily="18" charset="0"/>
              </a:rPr>
              <a:t>Espèce très vulnérante</a:t>
            </a:r>
          </a:p>
          <a:p>
            <a:pPr marL="0" marR="0" lvl="0" indent="0" algn="l" defTabSz="914400" rtl="0" eaLnBrk="1" fontAlgn="base" latinLnBrk="0" hangingPunct="1">
              <a:lnSpc>
                <a:spcPct val="100000"/>
              </a:lnSpc>
              <a:spcBef>
                <a:spcPct val="0"/>
              </a:spcBef>
              <a:spcAft>
                <a:spcPct val="0"/>
              </a:spcAft>
              <a:buClrTx/>
              <a:buSzTx/>
              <a:tabLst/>
            </a:pPr>
            <a:r>
              <a:rPr kumimoji="0" lang="fr-FR" altLang="fr-FR" sz="1600" b="0" i="0" u="none" strike="noStrike" cap="none" normalizeH="0" baseline="0" dirty="0">
                <a:ln>
                  <a:noFill/>
                </a:ln>
                <a:solidFill>
                  <a:srgbClr val="1F497D"/>
                </a:solidFill>
                <a:effectLst/>
                <a:cs typeface="Times New Roman" pitchFamily="18" charset="0"/>
              </a:rPr>
              <a:t>Fractionnement</a:t>
            </a:r>
            <a:r>
              <a:rPr kumimoji="0" lang="fr-FR" altLang="fr-FR" sz="1600" b="0" i="0" u="none" strike="noStrike" cap="none" normalizeH="0" dirty="0">
                <a:ln>
                  <a:noFill/>
                </a:ln>
                <a:solidFill>
                  <a:srgbClr val="1F497D"/>
                </a:solidFill>
                <a:effectLst/>
                <a:cs typeface="Times New Roman" pitchFamily="18" charset="0"/>
              </a:rPr>
              <a:t> des repas de sang</a:t>
            </a:r>
            <a:endParaRPr kumimoji="0" lang="fr-FR" altLang="fr-FR"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710938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12"/>
          <p:cNvPicPr>
            <a:picLocks noChangeAspect="1" noChangeArrowheads="1"/>
          </p:cNvPicPr>
          <p:nvPr/>
        </p:nvPicPr>
        <p:blipFill>
          <a:blip r:embed="rId3" cstate="print"/>
          <a:srcRect/>
          <a:stretch>
            <a:fillRect/>
          </a:stretch>
        </p:blipFill>
        <p:spPr bwMode="auto">
          <a:xfrm>
            <a:off x="323528" y="1245839"/>
            <a:ext cx="8134350" cy="4694238"/>
          </a:xfrm>
          <a:prstGeom prst="rect">
            <a:avLst/>
          </a:prstGeom>
          <a:noFill/>
          <a:ln w="9525">
            <a:noFill/>
            <a:miter lim="800000"/>
            <a:headEnd/>
            <a:tailEnd/>
          </a:ln>
        </p:spPr>
      </p:pic>
      <p:pic>
        <p:nvPicPr>
          <p:cNvPr id="20" name="Picture 14" descr="I:\Mes images\Réunion\gite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0512" y="3496297"/>
            <a:ext cx="2988632" cy="22414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I:\Mes images\Réunion\gite 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4378" y="5050715"/>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7" cstate="print"/>
          <a:srcRect/>
          <a:stretch>
            <a:fillRect/>
          </a:stretch>
        </p:blipFill>
        <p:spPr bwMode="auto">
          <a:xfrm>
            <a:off x="4608264" y="3621803"/>
            <a:ext cx="2419260" cy="1572069"/>
          </a:xfrm>
          <a:prstGeom prst="rect">
            <a:avLst/>
          </a:prstGeom>
          <a:noFill/>
          <a:ln w="9525">
            <a:noFill/>
            <a:miter lim="800000"/>
            <a:headEnd/>
            <a:tailEnd/>
          </a:ln>
        </p:spPr>
      </p:pic>
      <p:pic>
        <p:nvPicPr>
          <p:cNvPr id="9" name="Picture 8"/>
          <p:cNvPicPr>
            <a:picLocks noChangeAspect="1" noChangeArrowheads="1"/>
          </p:cNvPicPr>
          <p:nvPr/>
        </p:nvPicPr>
        <p:blipFill>
          <a:blip r:embed="rId8" cstate="print"/>
          <a:srcRect/>
          <a:stretch>
            <a:fillRect/>
          </a:stretch>
        </p:blipFill>
        <p:spPr bwMode="auto">
          <a:xfrm>
            <a:off x="7488584" y="107429"/>
            <a:ext cx="2436812" cy="1539875"/>
          </a:xfrm>
          <a:prstGeom prst="rect">
            <a:avLst/>
          </a:prstGeom>
          <a:noFill/>
          <a:ln w="9525">
            <a:noFill/>
            <a:miter lim="800000"/>
            <a:headEnd/>
            <a:tailEnd/>
          </a:ln>
        </p:spPr>
      </p:pic>
      <p:pic>
        <p:nvPicPr>
          <p:cNvPr id="15"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t="7143"/>
          <a:stretch>
            <a:fillRect/>
          </a:stretch>
        </p:blipFill>
        <p:spPr bwMode="auto">
          <a:xfrm>
            <a:off x="4165424" y="5174999"/>
            <a:ext cx="2971800"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
          <p:cNvSpPr>
            <a:spLocks noChangeArrowheads="1"/>
          </p:cNvSpPr>
          <p:nvPr/>
        </p:nvSpPr>
        <p:spPr bwMode="auto">
          <a:xfrm>
            <a:off x="1005706" y="544513"/>
            <a:ext cx="50850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Le moustique tigre </a:t>
            </a:r>
            <a:r>
              <a:rPr lang="fr-FR" altLang="fr-FR" sz="2600" i="1" dirty="0">
                <a:solidFill>
                  <a:srgbClr val="000000"/>
                </a:solidFill>
              </a:rPr>
              <a:t>– </a:t>
            </a:r>
            <a:r>
              <a:rPr lang="fr-FR" altLang="fr-FR" sz="2600" dirty="0">
                <a:solidFill>
                  <a:srgbClr val="000000"/>
                </a:solidFill>
              </a:rPr>
              <a:t>ses origines</a:t>
            </a:r>
            <a:endParaRPr lang="fr-FR" altLang="fr-FR" sz="2600" dirty="0">
              <a:solidFill>
                <a:srgbClr val="000000"/>
              </a:solidFill>
              <a:latin typeface="Microsoft YaHei" charset="-122"/>
            </a:endParaRPr>
          </a:p>
        </p:txBody>
      </p:sp>
      <p:pic>
        <p:nvPicPr>
          <p:cNvPr id="18" name="Picture 13" descr="I:\Mes images\Réunion\gite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30096" y="3657596"/>
            <a:ext cx="2298267" cy="1723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I:\Mes images\Réunion\gite 1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01704" y="1547589"/>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I:\Mes images\Réunion\gite 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5488" y="3670857"/>
            <a:ext cx="2362200" cy="18891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es images\Réunion\gite 1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64593" y="5291090"/>
            <a:ext cx="2593508" cy="194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964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1549" y="1636848"/>
            <a:ext cx="5932487"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2661" y="1627323"/>
            <a:ext cx="5934075"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e 3"/>
          <p:cNvGrpSpPr>
            <a:grpSpLocks noChangeAspect="1"/>
          </p:cNvGrpSpPr>
          <p:nvPr/>
        </p:nvGrpSpPr>
        <p:grpSpPr bwMode="auto">
          <a:xfrm>
            <a:off x="5569024" y="3451360"/>
            <a:ext cx="1298575" cy="993775"/>
            <a:chOff x="2640312" y="1619597"/>
            <a:chExt cx="4800000" cy="3669842"/>
          </a:xfrm>
        </p:grpSpPr>
        <p:pic>
          <p:nvPicPr>
            <p:cNvPr id="1231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0312" y="1619598"/>
              <a:ext cx="4800000" cy="36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0312" y="1619597"/>
              <a:ext cx="4800000" cy="36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3"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5586" y="4878523"/>
            <a:ext cx="5429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8367" y="4661084"/>
            <a:ext cx="361905" cy="435556"/>
          </a:xfrm>
          <a:prstGeom prst="rect">
            <a:avLst/>
          </a:prstGeom>
          <a:scene3d>
            <a:camera prst="orthographicFront">
              <a:rot lat="0" lon="10800000" rev="0"/>
            </a:camera>
            <a:lightRig rig="threePt" dir="t"/>
          </a:scene3d>
        </p:spPr>
      </p:pic>
      <p:pic>
        <p:nvPicPr>
          <p:cNvPr id="12295" name="Imag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48286" y="4170498"/>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ag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21299" y="4878523"/>
            <a:ext cx="4699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Imag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16599" y="4053023"/>
            <a:ext cx="5492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ZoneTexte 11"/>
          <p:cNvSpPr txBox="1">
            <a:spLocks noChangeArrowheads="1"/>
          </p:cNvSpPr>
          <p:nvPr/>
        </p:nvSpPr>
        <p:spPr bwMode="auto">
          <a:xfrm>
            <a:off x="1907065" y="4276066"/>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éclosion des œufs</a:t>
            </a:r>
          </a:p>
        </p:txBody>
      </p:sp>
      <p:sp>
        <p:nvSpPr>
          <p:cNvPr id="12299" name="ZoneTexte 12"/>
          <p:cNvSpPr txBox="1">
            <a:spLocks noChangeArrowheads="1"/>
          </p:cNvSpPr>
          <p:nvPr/>
        </p:nvSpPr>
        <p:spPr bwMode="auto">
          <a:xfrm>
            <a:off x="1966590" y="4787605"/>
            <a:ext cx="2043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dirty="0">
                <a:solidFill>
                  <a:schemeClr val="tx1"/>
                </a:solidFill>
              </a:rPr>
              <a:t>développement larvaire</a:t>
            </a:r>
          </a:p>
          <a:p>
            <a:pPr algn="ctr"/>
            <a:r>
              <a:rPr lang="fr-FR" altLang="fr-FR" dirty="0">
                <a:solidFill>
                  <a:schemeClr val="tx1"/>
                </a:solidFill>
              </a:rPr>
              <a:t> en 4 stades</a:t>
            </a:r>
          </a:p>
        </p:txBody>
      </p:sp>
      <p:sp>
        <p:nvSpPr>
          <p:cNvPr id="12300" name="ZoneTexte 13"/>
          <p:cNvSpPr txBox="1">
            <a:spLocks noChangeArrowheads="1"/>
          </p:cNvSpPr>
          <p:nvPr/>
        </p:nvSpPr>
        <p:spPr bwMode="auto">
          <a:xfrm>
            <a:off x="5073724" y="5943735"/>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nymphose</a:t>
            </a:r>
          </a:p>
        </p:txBody>
      </p:sp>
      <p:sp>
        <p:nvSpPr>
          <p:cNvPr id="12301" name="ZoneTexte 14"/>
          <p:cNvSpPr txBox="1">
            <a:spLocks noChangeArrowheads="1"/>
          </p:cNvSpPr>
          <p:nvPr/>
        </p:nvSpPr>
        <p:spPr bwMode="auto">
          <a:xfrm>
            <a:off x="7520061" y="4524510"/>
            <a:ext cx="107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émergence</a:t>
            </a:r>
          </a:p>
        </p:txBody>
      </p:sp>
      <p:sp>
        <p:nvSpPr>
          <p:cNvPr id="12302" name="ZoneTexte 1"/>
          <p:cNvSpPr txBox="1">
            <a:spLocks noChangeArrowheads="1"/>
          </p:cNvSpPr>
          <p:nvPr/>
        </p:nvSpPr>
        <p:spPr bwMode="auto">
          <a:xfrm>
            <a:off x="2927424" y="6621598"/>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FF0000"/>
                </a:solidFill>
              </a:rPr>
              <a:t>Diapause hivernale des œufs en région tempérée</a:t>
            </a:r>
          </a:p>
        </p:txBody>
      </p:sp>
      <p:sp>
        <p:nvSpPr>
          <p:cNvPr id="4" name="Forme libre 3"/>
          <p:cNvSpPr/>
          <p:nvPr/>
        </p:nvSpPr>
        <p:spPr>
          <a:xfrm>
            <a:off x="6394524" y="2163898"/>
            <a:ext cx="1109662"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6" name="Forme libre 5"/>
          <p:cNvSpPr/>
          <p:nvPr/>
        </p:nvSpPr>
        <p:spPr>
          <a:xfrm>
            <a:off x="7064449" y="4226060"/>
            <a:ext cx="1109662" cy="1109663"/>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dirty="0"/>
          </a:p>
        </p:txBody>
      </p:sp>
      <p:sp>
        <p:nvSpPr>
          <p:cNvPr id="9" name="Forme libre 8"/>
          <p:cNvSpPr/>
          <p:nvPr/>
        </p:nvSpPr>
        <p:spPr>
          <a:xfrm>
            <a:off x="5310261" y="5500823"/>
            <a:ext cx="1109663"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1" name="Forme libre 10"/>
          <p:cNvSpPr/>
          <p:nvPr/>
        </p:nvSpPr>
        <p:spPr>
          <a:xfrm>
            <a:off x="3556074" y="4226060"/>
            <a:ext cx="1108075" cy="1109663"/>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3" name="Forme libre 12"/>
          <p:cNvSpPr/>
          <p:nvPr/>
        </p:nvSpPr>
        <p:spPr>
          <a:xfrm>
            <a:off x="4225999" y="2163898"/>
            <a:ext cx="1109662"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grpSp>
        <p:nvGrpSpPr>
          <p:cNvPr id="12308" name="Groupe 15"/>
          <p:cNvGrpSpPr>
            <a:grpSpLocks/>
          </p:cNvGrpSpPr>
          <p:nvPr/>
        </p:nvGrpSpPr>
        <p:grpSpPr bwMode="auto">
          <a:xfrm>
            <a:off x="3332236" y="1952760"/>
            <a:ext cx="4687888" cy="4337050"/>
            <a:chOff x="2728514" y="2080136"/>
            <a:chExt cx="4688062" cy="4336833"/>
          </a:xfrm>
        </p:grpSpPr>
        <p:sp>
          <p:nvSpPr>
            <p:cNvPr id="10" name="Flèche en arc 9"/>
            <p:cNvSpPr/>
            <p:nvPr/>
          </p:nvSpPr>
          <p:spPr>
            <a:xfrm flipH="1">
              <a:off x="3253997" y="2259515"/>
              <a:ext cx="4157816" cy="4157454"/>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lèche en arc 11"/>
            <p:cNvSpPr/>
            <p:nvPr/>
          </p:nvSpPr>
          <p:spPr>
            <a:xfrm flipH="1">
              <a:off x="3253997" y="2259515"/>
              <a:ext cx="4157816" cy="4157454"/>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2313" name="Groupe 14"/>
            <p:cNvGrpSpPr>
              <a:grpSpLocks/>
            </p:cNvGrpSpPr>
            <p:nvPr/>
          </p:nvGrpSpPr>
          <p:grpSpPr bwMode="auto">
            <a:xfrm>
              <a:off x="2728514" y="2080136"/>
              <a:ext cx="4688062" cy="4336833"/>
              <a:chOff x="2723693" y="2080136"/>
              <a:chExt cx="4688062" cy="4336833"/>
            </a:xfrm>
          </p:grpSpPr>
          <p:sp>
            <p:nvSpPr>
              <p:cNvPr id="5" name="Flèche en arc 4"/>
              <p:cNvSpPr/>
              <p:nvPr/>
            </p:nvSpPr>
            <p:spPr>
              <a:xfrm flipH="1">
                <a:off x="3042793" y="2218242"/>
                <a:ext cx="4157816" cy="4157454"/>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èche en arc 6"/>
              <p:cNvSpPr/>
              <p:nvPr/>
            </p:nvSpPr>
            <p:spPr>
              <a:xfrm flipH="1">
                <a:off x="2723693" y="2080136"/>
                <a:ext cx="4157817" cy="4157455"/>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lèche en arc 13"/>
              <p:cNvSpPr/>
              <p:nvPr/>
            </p:nvSpPr>
            <p:spPr>
              <a:xfrm flipH="1">
                <a:off x="3253938" y="2259515"/>
                <a:ext cx="4157817" cy="4157454"/>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pic>
        <p:nvPicPr>
          <p:cNvPr id="12309" name="Imag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Rectangle 1"/>
          <p:cNvSpPr>
            <a:spLocks noChangeArrowheads="1"/>
          </p:cNvSpPr>
          <p:nvPr/>
        </p:nvSpPr>
        <p:spPr bwMode="auto">
          <a:xfrm>
            <a:off x="1006475" y="544513"/>
            <a:ext cx="425148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cycle de développement</a:t>
            </a:r>
          </a:p>
        </p:txBody>
      </p:sp>
      <p:sp>
        <p:nvSpPr>
          <p:cNvPr id="16" name="ZoneTexte 15"/>
          <p:cNvSpPr txBox="1"/>
          <p:nvPr/>
        </p:nvSpPr>
        <p:spPr>
          <a:xfrm>
            <a:off x="792627" y="4402868"/>
            <a:ext cx="430887" cy="1873250"/>
          </a:xfrm>
          <a:prstGeom prst="rect">
            <a:avLst/>
          </a:prstGeom>
          <a:solidFill>
            <a:schemeClr val="accent1">
              <a:lumMod val="20000"/>
              <a:lumOff val="80000"/>
            </a:schemeClr>
          </a:solidFill>
        </p:spPr>
        <p:txBody>
          <a:bodyPr vert="vert270" wrap="square" rtlCol="0">
            <a:spAutoFit/>
          </a:bodyPr>
          <a:lstStyle/>
          <a:p>
            <a:pPr algn="ctr"/>
            <a:r>
              <a:rPr lang="fr-FR" sz="1600" b="1" dirty="0">
                <a:solidFill>
                  <a:srgbClr val="0070C0"/>
                </a:solidFill>
              </a:rPr>
              <a:t>Phase aquatique</a:t>
            </a:r>
          </a:p>
        </p:txBody>
      </p:sp>
      <p:sp>
        <p:nvSpPr>
          <p:cNvPr id="35" name="ZoneTexte 34"/>
          <p:cNvSpPr txBox="1"/>
          <p:nvPr/>
        </p:nvSpPr>
        <p:spPr>
          <a:xfrm>
            <a:off x="791840" y="1576861"/>
            <a:ext cx="430887" cy="1873250"/>
          </a:xfrm>
          <a:prstGeom prst="rect">
            <a:avLst/>
          </a:prstGeom>
          <a:solidFill>
            <a:srgbClr val="FFFF99"/>
          </a:solidFill>
        </p:spPr>
        <p:txBody>
          <a:bodyPr vert="vert270" wrap="square" rtlCol="0">
            <a:spAutoFit/>
          </a:bodyPr>
          <a:lstStyle/>
          <a:p>
            <a:pPr algn="ctr"/>
            <a:r>
              <a:rPr lang="fr-FR" sz="1600" b="1" dirty="0">
                <a:solidFill>
                  <a:srgbClr val="0070C0"/>
                </a:solidFill>
              </a:rPr>
              <a:t>Phase aérienne</a:t>
            </a:r>
          </a:p>
        </p:txBody>
      </p:sp>
      <p:sp>
        <p:nvSpPr>
          <p:cNvPr id="33" name="Rectangle 16"/>
          <p:cNvSpPr>
            <a:spLocks noChangeArrowheads="1"/>
          </p:cNvSpPr>
          <p:nvPr/>
        </p:nvSpPr>
        <p:spPr bwMode="auto">
          <a:xfrm>
            <a:off x="1295896" y="2924051"/>
            <a:ext cx="2627312"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dirty="0"/>
              <a:t>ponte sur paroi verticale</a:t>
            </a:r>
          </a:p>
          <a:p>
            <a:pPr>
              <a:lnSpc>
                <a:spcPct val="100000"/>
              </a:lnSpc>
            </a:pPr>
            <a:r>
              <a:rPr lang="fr-FR" altLang="fr-FR" dirty="0"/>
              <a:t>juste au dessus de l’eau</a:t>
            </a:r>
          </a:p>
        </p:txBody>
      </p:sp>
      <p:sp>
        <p:nvSpPr>
          <p:cNvPr id="34" name="Rectangle 11"/>
          <p:cNvSpPr>
            <a:spLocks noChangeArrowheads="1"/>
          </p:cNvSpPr>
          <p:nvPr/>
        </p:nvSpPr>
        <p:spPr bwMode="auto">
          <a:xfrm>
            <a:off x="1527919" y="3650929"/>
            <a:ext cx="23749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dirty="0"/>
              <a:t>submersion des œufs</a:t>
            </a:r>
          </a:p>
        </p:txBody>
      </p:sp>
    </p:spTree>
    <p:extLst>
      <p:ext uri="{BB962C8B-B14F-4D97-AF65-F5344CB8AC3E}">
        <p14:creationId xmlns:p14="http://schemas.microsoft.com/office/powerpoint/2010/main" val="249665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12299" grpId="0"/>
      <p:bldP spid="12300" grpId="0"/>
      <p:bldP spid="12301"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Dengue, Chikungunya, </a:t>
            </a:r>
            <a:r>
              <a:rPr lang="fr-FR" altLang="fr-FR" sz="2800" dirty="0" err="1"/>
              <a:t>Zika</a:t>
            </a:r>
            <a:endParaRPr lang="fr-FR" altLang="fr-FR" sz="28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16" y="1661240"/>
            <a:ext cx="5715000" cy="3505200"/>
          </a:xfrm>
          <a:prstGeom prst="rect">
            <a:avLst/>
          </a:prstGeom>
        </p:spPr>
      </p:pic>
      <p:sp>
        <p:nvSpPr>
          <p:cNvPr id="4" name="Rectangle 3"/>
          <p:cNvSpPr/>
          <p:nvPr/>
        </p:nvSpPr>
        <p:spPr>
          <a:xfrm>
            <a:off x="1907964" y="6084093"/>
            <a:ext cx="6264696" cy="664797"/>
          </a:xfrm>
          <a:prstGeom prst="rect">
            <a:avLst/>
          </a:prstGeom>
        </p:spPr>
        <p:txBody>
          <a:bodyPr wrap="square">
            <a:spAutoFit/>
          </a:bodyPr>
          <a:lstStyle/>
          <a:p>
            <a:pPr algn="ctr"/>
            <a:r>
              <a:rPr lang="fr-FR" sz="2000" dirty="0"/>
              <a:t>Cinétique du virus et des anticorps de type </a:t>
            </a:r>
            <a:r>
              <a:rPr lang="fr-FR" sz="2000" dirty="0" err="1"/>
              <a:t>IgM</a:t>
            </a:r>
            <a:r>
              <a:rPr lang="fr-FR" sz="2000" dirty="0"/>
              <a:t> et </a:t>
            </a:r>
            <a:r>
              <a:rPr lang="fr-FR" sz="2000" dirty="0" err="1"/>
              <a:t>IgG</a:t>
            </a:r>
            <a:r>
              <a:rPr lang="fr-FR" sz="2000" dirty="0"/>
              <a:t> au cours d’une infection par les virus</a:t>
            </a:r>
          </a:p>
        </p:txBody>
      </p:sp>
      <p:sp>
        <p:nvSpPr>
          <p:cNvPr id="5" name="ZoneTexte 4"/>
          <p:cNvSpPr txBox="1"/>
          <p:nvPr/>
        </p:nvSpPr>
        <p:spPr>
          <a:xfrm>
            <a:off x="6696496" y="2123653"/>
            <a:ext cx="2808312" cy="1895775"/>
          </a:xfrm>
          <a:prstGeom prst="rect">
            <a:avLst/>
          </a:prstGeom>
          <a:noFill/>
        </p:spPr>
        <p:txBody>
          <a:bodyPr wrap="square" rtlCol="0">
            <a:spAutoFit/>
          </a:bodyPr>
          <a:lstStyle/>
          <a:p>
            <a:r>
              <a:rPr lang="fr-FR" dirty="0"/>
              <a:t>Symptômes de grippe (fièvre élevée, courbatures) mais en été</a:t>
            </a:r>
          </a:p>
          <a:p>
            <a:r>
              <a:rPr lang="fr-FR" dirty="0"/>
              <a:t>Durent jusqu’à 2 semaines</a:t>
            </a:r>
          </a:p>
          <a:p>
            <a:endParaRPr lang="fr-FR" dirty="0"/>
          </a:p>
          <a:p>
            <a:endParaRPr lang="fr-FR" dirty="0"/>
          </a:p>
        </p:txBody>
      </p:sp>
    </p:spTree>
    <p:extLst>
      <p:ext uri="{BB962C8B-B14F-4D97-AF65-F5344CB8AC3E}">
        <p14:creationId xmlns:p14="http://schemas.microsoft.com/office/powerpoint/2010/main" val="441366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Dynamique saisonnière du moustique tigre</a:t>
            </a:r>
          </a:p>
        </p:txBody>
      </p:sp>
      <p:sp>
        <p:nvSpPr>
          <p:cNvPr id="22530" name="Rectangle 2"/>
          <p:cNvSpPr>
            <a:spLocks noChangeArrowheads="1"/>
          </p:cNvSpPr>
          <p:nvPr/>
        </p:nvSpPr>
        <p:spPr bwMode="auto">
          <a:xfrm>
            <a:off x="0" y="0"/>
            <a:ext cx="10080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2531" name="Rectangle 3"/>
          <p:cNvSpPr>
            <a:spLocks noChangeArrowheads="1"/>
          </p:cNvSpPr>
          <p:nvPr/>
        </p:nvSpPr>
        <p:spPr bwMode="auto">
          <a:xfrm>
            <a:off x="0" y="914400"/>
            <a:ext cx="10080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2532" name="Rectangle 4"/>
          <p:cNvSpPr>
            <a:spLocks noChangeArrowheads="1"/>
          </p:cNvSpPr>
          <p:nvPr/>
        </p:nvSpPr>
        <p:spPr bwMode="auto">
          <a:xfrm>
            <a:off x="22225" y="1104900"/>
            <a:ext cx="18415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tabLst>
                <a:tab pos="0" algn="l"/>
              </a:tabLst>
              <a:defRPr>
                <a:solidFill>
                  <a:srgbClr val="000000"/>
                </a:solidFill>
                <a:latin typeface="Arial" panose="020B0604020202020204" pitchFamily="34" charset="0"/>
                <a:ea typeface="Microsoft YaHei" panose="020B0503020204020204" pitchFamily="34" charset="-122"/>
              </a:defRPr>
            </a:lvl1pPr>
            <a:lvl2pPr>
              <a:tabLst>
                <a:tab pos="0" algn="l"/>
              </a:tabLst>
              <a:defRPr>
                <a:solidFill>
                  <a:srgbClr val="000000"/>
                </a:solidFill>
                <a:latin typeface="Arial" panose="020B0604020202020204" pitchFamily="34" charset="0"/>
                <a:ea typeface="Microsoft YaHei" panose="020B0503020204020204" pitchFamily="34" charset="-122"/>
              </a:defRPr>
            </a:lvl2pPr>
            <a:lvl3pPr>
              <a:tabLst>
                <a:tab pos="0" algn="l"/>
              </a:tabLst>
              <a:defRPr>
                <a:solidFill>
                  <a:srgbClr val="000000"/>
                </a:solidFill>
                <a:latin typeface="Arial" panose="020B0604020202020204" pitchFamily="34" charset="0"/>
                <a:ea typeface="Microsoft YaHei" panose="020B0503020204020204" pitchFamily="34" charset="-122"/>
              </a:defRPr>
            </a:lvl3pPr>
            <a:lvl4pPr>
              <a:tabLst>
                <a:tab pos="0" algn="l"/>
              </a:tabLst>
              <a:defRPr>
                <a:solidFill>
                  <a:srgbClr val="000000"/>
                </a:solidFill>
                <a:latin typeface="Arial" panose="020B0604020202020204" pitchFamily="34" charset="0"/>
                <a:ea typeface="Microsoft YaHei" panose="020B0503020204020204" pitchFamily="34" charset="-122"/>
              </a:defRPr>
            </a:lvl4pPr>
            <a:lvl5pPr>
              <a:tabLst>
                <a:tab pos="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endParaRPr lang="fr-FR" altLang="fr-FR" sz="1100">
              <a:latin typeface="Calibri" panose="020F0502020204030204" pitchFamily="34" charset="0"/>
            </a:endParaRPr>
          </a:p>
          <a:p>
            <a:pPr>
              <a:lnSpc>
                <a:spcPct val="100000"/>
              </a:lnSpc>
            </a:pPr>
            <a:endParaRPr lang="fr-FR" altLang="fr-FR"/>
          </a:p>
        </p:txBody>
      </p:sp>
      <p:sp>
        <p:nvSpPr>
          <p:cNvPr id="22534" name="Rectangle 6"/>
          <p:cNvSpPr>
            <a:spLocks noChangeArrowheads="1"/>
          </p:cNvSpPr>
          <p:nvPr/>
        </p:nvSpPr>
        <p:spPr bwMode="auto">
          <a:xfrm>
            <a:off x="2555875" y="6300788"/>
            <a:ext cx="496887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dirty="0"/>
              <a:t>Maximum de dispersion en août</a:t>
            </a:r>
          </a:p>
          <a:p>
            <a:pPr algn="ctr">
              <a:lnSpc>
                <a:spcPct val="100000"/>
              </a:lnSpc>
            </a:pPr>
            <a:r>
              <a:rPr lang="fr-FR" altLang="fr-FR" dirty="0"/>
              <a:t>Effectif maximal en septembre</a:t>
            </a:r>
          </a:p>
        </p:txBody>
      </p:sp>
      <p:graphicFrame>
        <p:nvGraphicFramePr>
          <p:cNvPr id="9" name="Graphique 8"/>
          <p:cNvGraphicFramePr>
            <a:graphicFrameLocks/>
          </p:cNvGraphicFramePr>
          <p:nvPr>
            <p:extLst/>
          </p:nvPr>
        </p:nvGraphicFramePr>
        <p:xfrm>
          <a:off x="1440146" y="1635918"/>
          <a:ext cx="7200332" cy="4287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5893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44688"/>
            <a:ext cx="2873375" cy="3762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9461" name="Group 5"/>
          <p:cNvGrpSpPr>
            <a:grpSpLocks/>
          </p:cNvGrpSpPr>
          <p:nvPr/>
        </p:nvGrpSpPr>
        <p:grpSpPr bwMode="auto">
          <a:xfrm>
            <a:off x="2185988" y="2690813"/>
            <a:ext cx="6178550" cy="187325"/>
            <a:chOff x="1377" y="1695"/>
            <a:chExt cx="3892" cy="118"/>
          </a:xfrm>
        </p:grpSpPr>
        <p:sp>
          <p:nvSpPr>
            <p:cNvPr id="19462" name="Line 6"/>
            <p:cNvSpPr>
              <a:spLocks noChangeShapeType="1"/>
            </p:cNvSpPr>
            <p:nvPr/>
          </p:nvSpPr>
          <p:spPr bwMode="auto">
            <a:xfrm>
              <a:off x="4309" y="1806"/>
              <a:ext cx="960" cy="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3" name="Line 7"/>
            <p:cNvSpPr>
              <a:spLocks noChangeShapeType="1"/>
            </p:cNvSpPr>
            <p:nvPr/>
          </p:nvSpPr>
          <p:spPr bwMode="auto">
            <a:xfrm flipH="1" flipV="1">
              <a:off x="1376" y="1694"/>
              <a:ext cx="502" cy="56"/>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64" name="Group 8"/>
          <p:cNvGrpSpPr>
            <a:grpSpLocks/>
          </p:cNvGrpSpPr>
          <p:nvPr/>
        </p:nvGrpSpPr>
        <p:grpSpPr bwMode="auto">
          <a:xfrm>
            <a:off x="1560513" y="3175000"/>
            <a:ext cx="6764337" cy="982663"/>
            <a:chOff x="983" y="2000"/>
            <a:chExt cx="4261" cy="619"/>
          </a:xfrm>
        </p:grpSpPr>
        <p:sp>
          <p:nvSpPr>
            <p:cNvPr id="19465" name="Line 9"/>
            <p:cNvSpPr>
              <a:spLocks noChangeShapeType="1"/>
            </p:cNvSpPr>
            <p:nvPr/>
          </p:nvSpPr>
          <p:spPr bwMode="auto">
            <a:xfrm>
              <a:off x="4309" y="2000"/>
              <a:ext cx="935" cy="619"/>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6" name="Line 10"/>
            <p:cNvSpPr>
              <a:spLocks noChangeShapeType="1"/>
            </p:cNvSpPr>
            <p:nvPr/>
          </p:nvSpPr>
          <p:spPr bwMode="auto">
            <a:xfrm flipH="1">
              <a:off x="982" y="2000"/>
              <a:ext cx="896" cy="32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67" name="Group 11"/>
          <p:cNvGrpSpPr>
            <a:grpSpLocks/>
          </p:cNvGrpSpPr>
          <p:nvPr/>
        </p:nvGrpSpPr>
        <p:grpSpPr bwMode="auto">
          <a:xfrm>
            <a:off x="1598613" y="3589338"/>
            <a:ext cx="6529387" cy="811212"/>
            <a:chOff x="1007" y="2261"/>
            <a:chExt cx="4113" cy="511"/>
          </a:xfrm>
        </p:grpSpPr>
        <p:sp>
          <p:nvSpPr>
            <p:cNvPr id="19468" name="Line 12"/>
            <p:cNvSpPr>
              <a:spLocks noChangeShapeType="1"/>
            </p:cNvSpPr>
            <p:nvPr/>
          </p:nvSpPr>
          <p:spPr bwMode="auto">
            <a:xfrm>
              <a:off x="4309" y="2261"/>
              <a:ext cx="811" cy="484"/>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9" name="Line 13"/>
            <p:cNvSpPr>
              <a:spLocks noChangeShapeType="1"/>
            </p:cNvSpPr>
            <p:nvPr/>
          </p:nvSpPr>
          <p:spPr bwMode="auto">
            <a:xfrm flipH="1">
              <a:off x="1006" y="2325"/>
              <a:ext cx="872" cy="44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70" name="Group 14"/>
          <p:cNvGrpSpPr>
            <a:grpSpLocks/>
          </p:cNvGrpSpPr>
          <p:nvPr/>
        </p:nvGrpSpPr>
        <p:grpSpPr bwMode="auto">
          <a:xfrm>
            <a:off x="1560513" y="4167188"/>
            <a:ext cx="6745287" cy="655637"/>
            <a:chOff x="983" y="2625"/>
            <a:chExt cx="4249" cy="413"/>
          </a:xfrm>
        </p:grpSpPr>
        <p:sp>
          <p:nvSpPr>
            <p:cNvPr id="19471" name="Line 15"/>
            <p:cNvSpPr>
              <a:spLocks noChangeShapeType="1"/>
            </p:cNvSpPr>
            <p:nvPr/>
          </p:nvSpPr>
          <p:spPr bwMode="auto">
            <a:xfrm>
              <a:off x="4310" y="2625"/>
              <a:ext cx="922" cy="41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2" name="Line 16"/>
            <p:cNvSpPr>
              <a:spLocks noChangeShapeType="1"/>
            </p:cNvSpPr>
            <p:nvPr/>
          </p:nvSpPr>
          <p:spPr bwMode="auto">
            <a:xfrm flipH="1">
              <a:off x="982" y="2625"/>
              <a:ext cx="896" cy="304"/>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73" name="Group 17"/>
          <p:cNvGrpSpPr>
            <a:grpSpLocks/>
          </p:cNvGrpSpPr>
          <p:nvPr/>
        </p:nvGrpSpPr>
        <p:grpSpPr bwMode="auto">
          <a:xfrm>
            <a:off x="1511300" y="4791075"/>
            <a:ext cx="6842125" cy="395288"/>
            <a:chOff x="952" y="3018"/>
            <a:chExt cx="4310" cy="249"/>
          </a:xfrm>
        </p:grpSpPr>
        <p:sp>
          <p:nvSpPr>
            <p:cNvPr id="19474" name="Line 18"/>
            <p:cNvSpPr>
              <a:spLocks noChangeShapeType="1"/>
            </p:cNvSpPr>
            <p:nvPr/>
          </p:nvSpPr>
          <p:spPr bwMode="auto">
            <a:xfrm>
              <a:off x="4308" y="3018"/>
              <a:ext cx="954" cy="249"/>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9475" name="Group 19"/>
            <p:cNvGrpSpPr>
              <a:grpSpLocks/>
            </p:cNvGrpSpPr>
            <p:nvPr/>
          </p:nvGrpSpPr>
          <p:grpSpPr bwMode="auto">
            <a:xfrm>
              <a:off x="952" y="3021"/>
              <a:ext cx="918" cy="246"/>
              <a:chOff x="952" y="3021"/>
              <a:chExt cx="918" cy="246"/>
            </a:xfrm>
          </p:grpSpPr>
          <p:sp>
            <p:nvSpPr>
              <p:cNvPr id="19476" name="Line 20"/>
              <p:cNvSpPr>
                <a:spLocks noChangeShapeType="1"/>
              </p:cNvSpPr>
              <p:nvPr/>
            </p:nvSpPr>
            <p:spPr bwMode="auto">
              <a:xfrm flipH="1" flipV="1">
                <a:off x="951" y="3139"/>
                <a:ext cx="52" cy="128"/>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7" name="Line 21"/>
              <p:cNvSpPr>
                <a:spLocks noChangeShapeType="1"/>
              </p:cNvSpPr>
              <p:nvPr/>
            </p:nvSpPr>
            <p:spPr bwMode="auto">
              <a:xfrm flipV="1">
                <a:off x="1003" y="3020"/>
                <a:ext cx="867" cy="248"/>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nvGrpSpPr>
          <p:cNvPr id="19478" name="Group 22"/>
          <p:cNvGrpSpPr>
            <a:grpSpLocks/>
          </p:cNvGrpSpPr>
          <p:nvPr/>
        </p:nvGrpSpPr>
        <p:grpSpPr bwMode="auto">
          <a:xfrm>
            <a:off x="1212850" y="5129213"/>
            <a:ext cx="7670800" cy="1214437"/>
            <a:chOff x="764" y="3231"/>
            <a:chExt cx="4832" cy="765"/>
          </a:xfrm>
        </p:grpSpPr>
        <p:grpSp>
          <p:nvGrpSpPr>
            <p:cNvPr id="19479" name="Group 23"/>
            <p:cNvGrpSpPr>
              <a:grpSpLocks/>
            </p:cNvGrpSpPr>
            <p:nvPr/>
          </p:nvGrpSpPr>
          <p:grpSpPr bwMode="auto">
            <a:xfrm>
              <a:off x="4308" y="3297"/>
              <a:ext cx="1288" cy="699"/>
              <a:chOff x="4308" y="3297"/>
              <a:chExt cx="1288" cy="699"/>
            </a:xfrm>
          </p:grpSpPr>
          <p:sp>
            <p:nvSpPr>
              <p:cNvPr id="19480" name="Line 24"/>
              <p:cNvSpPr>
                <a:spLocks noChangeShapeType="1"/>
              </p:cNvSpPr>
              <p:nvPr/>
            </p:nvSpPr>
            <p:spPr bwMode="auto">
              <a:xfrm flipV="1">
                <a:off x="5231" y="3296"/>
                <a:ext cx="365" cy="701"/>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1" name="Line 25"/>
              <p:cNvSpPr>
                <a:spLocks noChangeShapeType="1"/>
              </p:cNvSpPr>
              <p:nvPr/>
            </p:nvSpPr>
            <p:spPr bwMode="auto">
              <a:xfrm>
                <a:off x="4308" y="3874"/>
                <a:ext cx="918" cy="119"/>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82" name="Group 26"/>
            <p:cNvGrpSpPr>
              <a:grpSpLocks/>
            </p:cNvGrpSpPr>
            <p:nvPr/>
          </p:nvGrpSpPr>
          <p:grpSpPr bwMode="auto">
            <a:xfrm>
              <a:off x="764" y="3231"/>
              <a:ext cx="1106" cy="641"/>
              <a:chOff x="764" y="3231"/>
              <a:chExt cx="1106" cy="641"/>
            </a:xfrm>
          </p:grpSpPr>
          <p:sp>
            <p:nvSpPr>
              <p:cNvPr id="19483" name="Line 27"/>
              <p:cNvSpPr>
                <a:spLocks noChangeShapeType="1"/>
              </p:cNvSpPr>
              <p:nvPr/>
            </p:nvSpPr>
            <p:spPr bwMode="auto">
              <a:xfrm flipH="1" flipV="1">
                <a:off x="763" y="3230"/>
                <a:ext cx="115" cy="64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4" name="Line 28"/>
              <p:cNvSpPr>
                <a:spLocks noChangeShapeType="1"/>
              </p:cNvSpPr>
              <p:nvPr/>
            </p:nvSpPr>
            <p:spPr bwMode="auto">
              <a:xfrm flipH="1">
                <a:off x="872" y="3873"/>
                <a:ext cx="999"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nvGrpSpPr>
          <p:cNvPr id="19485" name="Group 29"/>
          <p:cNvGrpSpPr>
            <a:grpSpLocks/>
          </p:cNvGrpSpPr>
          <p:nvPr/>
        </p:nvGrpSpPr>
        <p:grpSpPr bwMode="auto">
          <a:xfrm>
            <a:off x="1492250" y="5321300"/>
            <a:ext cx="6811963" cy="301625"/>
            <a:chOff x="940" y="3352"/>
            <a:chExt cx="4291" cy="190"/>
          </a:xfrm>
        </p:grpSpPr>
        <p:sp>
          <p:nvSpPr>
            <p:cNvPr id="19486" name="Line 30"/>
            <p:cNvSpPr>
              <a:spLocks noChangeShapeType="1"/>
            </p:cNvSpPr>
            <p:nvPr/>
          </p:nvSpPr>
          <p:spPr bwMode="auto">
            <a:xfrm flipV="1">
              <a:off x="4309" y="3456"/>
              <a:ext cx="922" cy="8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7" name="Line 31"/>
            <p:cNvSpPr>
              <a:spLocks noChangeShapeType="1"/>
            </p:cNvSpPr>
            <p:nvPr/>
          </p:nvSpPr>
          <p:spPr bwMode="auto">
            <a:xfrm flipH="1" flipV="1">
              <a:off x="939" y="3351"/>
              <a:ext cx="938" cy="146"/>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aphicFrame>
        <p:nvGraphicFramePr>
          <p:cNvPr id="19488" name="Group 32"/>
          <p:cNvGraphicFramePr>
            <a:graphicFrameLocks noGrp="1"/>
          </p:cNvGraphicFramePr>
          <p:nvPr>
            <p:extLst/>
          </p:nvPr>
        </p:nvGraphicFramePr>
        <p:xfrm>
          <a:off x="2981325" y="2289175"/>
          <a:ext cx="3860800" cy="4056064"/>
        </p:xfrm>
        <a:graphic>
          <a:graphicData uri="http://schemas.openxmlformats.org/drawingml/2006/table">
            <a:tbl>
              <a:tblPr/>
              <a:tblGrid>
                <a:gridCol w="1566863">
                  <a:extLst>
                    <a:ext uri="{9D8B030D-6E8A-4147-A177-3AD203B41FA5}">
                      <a16:colId xmlns:a16="http://schemas.microsoft.com/office/drawing/2014/main" xmlns="" val="20000"/>
                    </a:ext>
                  </a:extLst>
                </a:gridCol>
                <a:gridCol w="2293937">
                  <a:extLst>
                    <a:ext uri="{9D8B030D-6E8A-4147-A177-3AD203B41FA5}">
                      <a16:colId xmlns:a16="http://schemas.microsoft.com/office/drawing/2014/main" xmlns="" val="20001"/>
                    </a:ext>
                  </a:extLst>
                </a:gridCol>
              </a:tblGrid>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1"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Partie du corps</a:t>
                      </a:r>
                    </a:p>
                  </a:txBody>
                  <a:tcPr marL="39600" marR="39600" marT="144000" marB="39600" horzOverflow="overflow">
                    <a:lnL>
                      <a:noFill/>
                    </a:lnL>
                    <a:lnR>
                      <a:noFill/>
                    </a:lnR>
                    <a:lnT>
                      <a:noFill/>
                    </a:lnT>
                    <a:lnB>
                      <a:noFill/>
                    </a:lnB>
                    <a:lnTlToBr>
                      <a:noFill/>
                    </a:lnTlToBr>
                    <a:lnBlToTr>
                      <a:noFill/>
                    </a:lnBlToTr>
                    <a:solidFill>
                      <a:srgbClr val="CCFF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1"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Description</a:t>
                      </a:r>
                    </a:p>
                  </a:txBody>
                  <a:tcPr marL="39600" marR="39600" marT="144000" marB="39600" horzOverflow="overflow">
                    <a:lnL>
                      <a:noFill/>
                    </a:lnL>
                    <a:lnR>
                      <a:noFill/>
                    </a:lnR>
                    <a:lnT>
                      <a:noFill/>
                    </a:lnT>
                    <a:lnB>
                      <a:noFill/>
                    </a:lnB>
                    <a:lnTlToBr>
                      <a:noFill/>
                    </a:lnTlToBr>
                    <a:lnBlToTr>
                      <a:noFill/>
                    </a:lnBlToTr>
                    <a:solidFill>
                      <a:srgbClr val="CCFFFF"/>
                    </a:solidFill>
                  </a:tcPr>
                </a:tc>
                <a:extLst>
                  <a:ext uri="{0D108BD9-81ED-4DB2-BD59-A6C34878D82A}">
                    <a16:rowId xmlns:a16="http://schemas.microsoft.com/office/drawing/2014/main" xmlns="" val="10000"/>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Pattes</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Noires, annelées de blanc</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a16="http://schemas.microsoft.com/office/drawing/2014/main" xmlns="" val="10001"/>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Corps</a:t>
                      </a:r>
                    </a:p>
                  </a:txBody>
                  <a:tcPr marL="39600" marR="39600" marT="144000" marB="39600" horzOverflow="overflow">
                    <a:lnL>
                      <a:noFill/>
                    </a:lnL>
                    <a:lnR>
                      <a:noFill/>
                    </a:lnR>
                    <a:lnT>
                      <a:noFill/>
                    </a:lnT>
                    <a:lnB>
                      <a:noFill/>
                    </a:lnB>
                    <a:lnTlToBr>
                      <a:noFill/>
                    </a:lnTlToBr>
                    <a:lnBlToTr>
                      <a:noFill/>
                    </a:lnBlToTr>
                    <a:solidFill>
                      <a:srgbClr val="FFCC99"/>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Noir, taché de blanc</a:t>
                      </a:r>
                    </a:p>
                  </a:txBody>
                  <a:tcPr marL="39600" marR="39600" marT="144000" marB="39600" horzOverflow="overflow">
                    <a:lnL>
                      <a:noFill/>
                    </a:lnL>
                    <a:lnR>
                      <a:noFill/>
                    </a:lnR>
                    <a:lnT>
                      <a:noFill/>
                    </a:lnT>
                    <a:lnB>
                      <a:noFill/>
                    </a:lnB>
                    <a:lnTlToBr>
                      <a:noFill/>
                    </a:lnTlToBr>
                    <a:lnBlToTr>
                      <a:noFill/>
                    </a:lnBlToTr>
                    <a:solidFill>
                      <a:srgbClr val="FFCC99"/>
                    </a:solidFill>
                  </a:tcPr>
                </a:tc>
                <a:extLst>
                  <a:ext uri="{0D108BD9-81ED-4DB2-BD59-A6C34878D82A}">
                    <a16:rowId xmlns:a16="http://schemas.microsoft.com/office/drawing/2014/main" xmlns="" val="10002"/>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Thorax</a:t>
                      </a:r>
                    </a:p>
                  </a:txBody>
                  <a:tcPr marL="39600" marR="39600" marT="144000" marB="39600" horzOverflow="overflow">
                    <a:lnL>
                      <a:noFill/>
                    </a:lnL>
                    <a:lnR>
                      <a:noFill/>
                    </a:lnR>
                    <a:lnT>
                      <a:noFill/>
                    </a:lnT>
                    <a:lnB>
                      <a:noFill/>
                    </a:lnB>
                    <a:lnTlToBr>
                      <a:noFill/>
                    </a:lnTlToBr>
                    <a:lnBlToTr>
                      <a:noFill/>
                    </a:lnBlToTr>
                    <a:solidFill>
                      <a:srgbClr val="CCCC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 traversé par une ligne médiane blanche</a:t>
                      </a:r>
                    </a:p>
                  </a:txBody>
                  <a:tcPr marL="39600" marR="39600" marT="144000" marB="39600" horzOverflow="overflow">
                    <a:lnL>
                      <a:noFill/>
                    </a:lnL>
                    <a:lnR>
                      <a:noFill/>
                    </a:lnR>
                    <a:lnT>
                      <a:noFill/>
                    </a:lnT>
                    <a:lnB>
                      <a:noFill/>
                    </a:lnB>
                    <a:lnTlToBr>
                      <a:noFill/>
                    </a:lnTlToBr>
                    <a:lnBlToTr>
                      <a:noFill/>
                    </a:lnBlToTr>
                    <a:solidFill>
                      <a:srgbClr val="CCCCFF"/>
                    </a:solidFill>
                  </a:tcPr>
                </a:tc>
                <a:extLst>
                  <a:ext uri="{0D108BD9-81ED-4DB2-BD59-A6C34878D82A}">
                    <a16:rowId xmlns:a16="http://schemas.microsoft.com/office/drawing/2014/main" xmlns="" val="10003"/>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Tête</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 traversée par une ligne médiane blanche</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a16="http://schemas.microsoft.com/office/drawing/2014/main" xmlns="" val="10004"/>
                  </a:ext>
                </a:extLst>
              </a:tr>
              <a:tr h="857162">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Palpes (organes sensoriels</a:t>
                      </a:r>
                      <a:b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b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à la base de la trompe)</a:t>
                      </a:r>
                    </a:p>
                  </a:txBody>
                  <a:tcPr marL="39600" marR="39600" marT="144000" marB="39600" horzOverflow="overflow">
                    <a:lnL>
                      <a:noFill/>
                    </a:lnL>
                    <a:lnR>
                      <a:noFill/>
                    </a:lnR>
                    <a:lnT>
                      <a:noFill/>
                    </a:lnT>
                    <a:lnB>
                      <a:noFill/>
                    </a:lnB>
                    <a:lnTlToBr>
                      <a:noFill/>
                    </a:lnTlToBr>
                    <a:lnBlToTr>
                      <a:noFill/>
                    </a:lnBlToTr>
                    <a:solidFill>
                      <a:srgbClr val="FFCC99"/>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Noirs, terminés par une partie blanche</a:t>
                      </a:r>
                    </a:p>
                  </a:txBody>
                  <a:tcPr marL="39600" marR="39600" marT="144000" marB="39600" horzOverflow="overflow">
                    <a:lnL>
                      <a:noFill/>
                    </a:lnL>
                    <a:lnR>
                      <a:noFill/>
                    </a:lnR>
                    <a:lnT>
                      <a:noFill/>
                    </a:lnT>
                    <a:lnB>
                      <a:noFill/>
                    </a:lnB>
                    <a:lnTlToBr>
                      <a:noFill/>
                    </a:lnTlToBr>
                    <a:lnBlToTr>
                      <a:noFill/>
                    </a:lnBlToTr>
                    <a:solidFill>
                      <a:srgbClr val="FFCC99"/>
                    </a:solidFill>
                  </a:tcPr>
                </a:tc>
                <a:extLst>
                  <a:ext uri="{0D108BD9-81ED-4DB2-BD59-A6C34878D82A}">
                    <a16:rowId xmlns:a16="http://schemas.microsoft.com/office/drawing/2014/main" xmlns="" val="10005"/>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Trompe (organe piqueur)</a:t>
                      </a:r>
                    </a:p>
                  </a:txBody>
                  <a:tcPr marL="39600" marR="39600" marT="144000" marB="39600" horzOverflow="overflow">
                    <a:lnL>
                      <a:noFill/>
                    </a:lnL>
                    <a:lnR>
                      <a:noFill/>
                    </a:lnR>
                    <a:lnT>
                      <a:noFill/>
                    </a:lnT>
                    <a:lnB>
                      <a:noFill/>
                    </a:lnB>
                    <a:lnTlToBr>
                      <a:noFill/>
                    </a:lnTlToBr>
                    <a:lnBlToTr>
                      <a:noFill/>
                    </a:lnBlToTr>
                    <a:solidFill>
                      <a:srgbClr val="CCCC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a:t>
                      </a:r>
                    </a:p>
                  </a:txBody>
                  <a:tcPr marL="39600" marR="39600" marT="144000" marB="39600" horzOverflow="overflow">
                    <a:lnL>
                      <a:noFill/>
                    </a:lnL>
                    <a:lnR>
                      <a:noFill/>
                    </a:lnR>
                    <a:lnT>
                      <a:noFill/>
                    </a:lnT>
                    <a:lnB>
                      <a:noFill/>
                    </a:lnB>
                    <a:lnTlToBr>
                      <a:noFill/>
                    </a:lnTlToBr>
                    <a:lnBlToTr>
                      <a:noFill/>
                    </a:lnBlToTr>
                    <a:solidFill>
                      <a:srgbClr val="CCCCFF"/>
                    </a:solidFill>
                  </a:tcPr>
                </a:tc>
                <a:extLst>
                  <a:ext uri="{0D108BD9-81ED-4DB2-BD59-A6C34878D82A}">
                    <a16:rowId xmlns:a16="http://schemas.microsoft.com/office/drawing/2014/main" xmlns="" val="10006"/>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Antennes</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Noires</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a16="http://schemas.microsoft.com/office/drawing/2014/main" xmlns="" val="10007"/>
                  </a:ext>
                </a:extLst>
              </a:tr>
            </a:tbl>
          </a:graphicData>
        </a:graphic>
      </p:graphicFrame>
      <p:sp>
        <p:nvSpPr>
          <p:cNvPr id="19505" name="Rectangle 49"/>
          <p:cNvSpPr>
            <a:spLocks noChangeArrowheads="1"/>
          </p:cNvSpPr>
          <p:nvPr/>
        </p:nvSpPr>
        <p:spPr bwMode="auto">
          <a:xfrm>
            <a:off x="863600" y="395288"/>
            <a:ext cx="9001248"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Reconnaissance du moustique tigre : </a:t>
            </a:r>
            <a:r>
              <a:rPr lang="fr-FR" altLang="fr-FR" sz="2800" i="1" dirty="0" err="1"/>
              <a:t>Aedes</a:t>
            </a:r>
            <a:r>
              <a:rPr lang="fr-FR" altLang="fr-FR" sz="2800" dirty="0"/>
              <a:t> </a:t>
            </a:r>
            <a:r>
              <a:rPr lang="fr-FR" altLang="fr-FR" sz="2800" i="1" dirty="0" err="1"/>
              <a:t>albopictus</a:t>
            </a:r>
            <a:endParaRPr lang="fr-FR" altLang="fr-FR" sz="2800" i="1" dirty="0"/>
          </a:p>
        </p:txBody>
      </p:sp>
    </p:spTree>
    <p:extLst>
      <p:ext uri="{BB962C8B-B14F-4D97-AF65-F5344CB8AC3E}">
        <p14:creationId xmlns:p14="http://schemas.microsoft.com/office/powerpoint/2010/main" val="8671806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94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94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94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94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9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01663"/>
            <a:ext cx="9807575" cy="6115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Ellipse 2"/>
          <p:cNvSpPr/>
          <p:nvPr/>
        </p:nvSpPr>
        <p:spPr bwMode="auto">
          <a:xfrm>
            <a:off x="7128544" y="2843733"/>
            <a:ext cx="2160240" cy="2160240"/>
          </a:xfrm>
          <a:prstGeom prst="ellipse">
            <a:avLst/>
          </a:prstGeom>
          <a:noFill/>
          <a:ln w="571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5" name="Rectangle 2"/>
          <p:cNvSpPr>
            <a:spLocks noChangeArrowheads="1"/>
          </p:cNvSpPr>
          <p:nvPr/>
        </p:nvSpPr>
        <p:spPr bwMode="auto">
          <a:xfrm>
            <a:off x="647700" y="6315075"/>
            <a:ext cx="714375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49680" rIns="99360" bIns="49680"/>
          <a:lstStyle>
            <a:lvl1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b="1" dirty="0">
                <a:solidFill>
                  <a:srgbClr val="FFFFFF"/>
                </a:solidFill>
                <a:cs typeface="Arial Unicode MS" panose="020B0604020202020204" pitchFamily="34" charset="-128"/>
              </a:rPr>
              <a:t>Moustique tigre à sa taille réelle : moins d'un centimètre</a:t>
            </a:r>
          </a:p>
        </p:txBody>
      </p:sp>
      <p:sp>
        <p:nvSpPr>
          <p:cNvPr id="6" name="ZoneTexte 5"/>
          <p:cNvSpPr txBox="1"/>
          <p:nvPr/>
        </p:nvSpPr>
        <p:spPr>
          <a:xfrm>
            <a:off x="863848" y="1907629"/>
            <a:ext cx="3312368" cy="1122871"/>
          </a:xfrm>
          <a:prstGeom prst="rect">
            <a:avLst/>
          </a:prstGeom>
          <a:noFill/>
        </p:spPr>
        <p:txBody>
          <a:bodyPr wrap="square" rtlCol="0">
            <a:spAutoFit/>
          </a:bodyPr>
          <a:lstStyle/>
          <a:p>
            <a:r>
              <a:rPr lang="fr-FR" b="1" dirty="0">
                <a:solidFill>
                  <a:schemeClr val="bg1"/>
                </a:solidFill>
              </a:rPr>
              <a:t>Le corps du moustique est bien plus petit que la terre sur une pièce de 1 centime d’euro</a:t>
            </a:r>
          </a:p>
        </p:txBody>
      </p:sp>
      <p:grpSp>
        <p:nvGrpSpPr>
          <p:cNvPr id="7" name="Groupe 6"/>
          <p:cNvGrpSpPr/>
          <p:nvPr/>
        </p:nvGrpSpPr>
        <p:grpSpPr>
          <a:xfrm>
            <a:off x="7128544" y="3646838"/>
            <a:ext cx="2160240" cy="372390"/>
            <a:chOff x="7128544" y="3646838"/>
            <a:chExt cx="2160240" cy="372390"/>
          </a:xfrm>
        </p:grpSpPr>
        <p:cxnSp>
          <p:nvCxnSpPr>
            <p:cNvPr id="8" name="Connecteur droit avec flèche 7"/>
            <p:cNvCxnSpPr/>
            <p:nvPr/>
          </p:nvCxnSpPr>
          <p:spPr bwMode="auto">
            <a:xfrm>
              <a:off x="7128544" y="4019228"/>
              <a:ext cx="2160240" cy="0"/>
            </a:xfrm>
            <a:prstGeom prst="straightConnector1">
              <a:avLst/>
            </a:prstGeom>
            <a:solidFill>
              <a:srgbClr val="00B8FF"/>
            </a:solidFill>
            <a:ln w="539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ZoneTexte 8"/>
            <p:cNvSpPr txBox="1"/>
            <p:nvPr/>
          </p:nvSpPr>
          <p:spPr>
            <a:xfrm>
              <a:off x="7808912" y="3646838"/>
              <a:ext cx="799505" cy="349968"/>
            </a:xfrm>
            <a:prstGeom prst="rect">
              <a:avLst/>
            </a:prstGeom>
            <a:solidFill>
              <a:schemeClr val="accent1"/>
            </a:solidFill>
          </p:spPr>
          <p:txBody>
            <a:bodyPr wrap="square" rtlCol="0">
              <a:spAutoFit/>
            </a:bodyPr>
            <a:lstStyle/>
            <a:p>
              <a:r>
                <a:rPr lang="fr-FR" dirty="0"/>
                <a:t>6 mm</a:t>
              </a:r>
            </a:p>
          </p:txBody>
        </p:sp>
      </p:grpSp>
      <p:grpSp>
        <p:nvGrpSpPr>
          <p:cNvPr id="10" name="Groupe 9"/>
          <p:cNvGrpSpPr/>
          <p:nvPr/>
        </p:nvGrpSpPr>
        <p:grpSpPr>
          <a:xfrm>
            <a:off x="4536256" y="5940077"/>
            <a:ext cx="5328592" cy="360040"/>
            <a:chOff x="4536256" y="5940077"/>
            <a:chExt cx="5328592" cy="360040"/>
          </a:xfrm>
        </p:grpSpPr>
        <p:cxnSp>
          <p:nvCxnSpPr>
            <p:cNvPr id="11" name="Connecteur droit avec flèche 10"/>
            <p:cNvCxnSpPr/>
            <p:nvPr/>
          </p:nvCxnSpPr>
          <p:spPr bwMode="auto">
            <a:xfrm>
              <a:off x="4536256" y="6300117"/>
              <a:ext cx="5328592" cy="0"/>
            </a:xfrm>
            <a:prstGeom prst="straightConnector1">
              <a:avLst/>
            </a:prstGeom>
            <a:solidFill>
              <a:srgbClr val="00B8FF"/>
            </a:solidFill>
            <a:ln w="539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ZoneTexte 11"/>
            <p:cNvSpPr txBox="1"/>
            <p:nvPr/>
          </p:nvSpPr>
          <p:spPr>
            <a:xfrm>
              <a:off x="6732500" y="5940077"/>
              <a:ext cx="936104" cy="349968"/>
            </a:xfrm>
            <a:prstGeom prst="rect">
              <a:avLst/>
            </a:prstGeom>
            <a:solidFill>
              <a:schemeClr val="accent1"/>
            </a:solidFill>
          </p:spPr>
          <p:txBody>
            <a:bodyPr wrap="square" rtlCol="0">
              <a:spAutoFit/>
            </a:bodyPr>
            <a:lstStyle/>
            <a:p>
              <a:r>
                <a:rPr lang="fr-FR" dirty="0"/>
                <a:t>16 mm</a:t>
              </a:r>
            </a:p>
          </p:txBody>
        </p:sp>
      </p:grpSp>
    </p:spTree>
    <p:extLst>
      <p:ext uri="{BB962C8B-B14F-4D97-AF65-F5344CB8AC3E}">
        <p14:creationId xmlns:p14="http://schemas.microsoft.com/office/powerpoint/2010/main" val="35281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1" nodeType="clickEffect">
                                  <p:stCondLst>
                                    <p:cond delay="0"/>
                                  </p:stCondLst>
                                  <p:childTnLst>
                                    <p:animMotion origin="layout" path="M -3.22835E-6 -0.00042 L -0.11748 0.17262 C -0.17023 0.25157 -0.30441 0.26543 -0.36 0.19866 L -0.48504 0.04704 " pathEditMode="relative" rAng="7920000" ptsTypes="AAAA">
                                      <p:cBhvr>
                                        <p:cTn id="14" dur="2000" fill="hold"/>
                                        <p:tgtEl>
                                          <p:spTgt spid="3"/>
                                        </p:tgtEl>
                                        <p:attrNameLst>
                                          <p:attrName>ppt_x</p:attrName>
                                          <p:attrName>ppt_y</p:attrName>
                                        </p:attrNameLst>
                                      </p:cBhvr>
                                      <p:rCtr x="-24283" y="2415"/>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7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200" y="4905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
          <p:cNvSpPr>
            <a:spLocks noChangeArrowheads="1"/>
          </p:cNvSpPr>
          <p:nvPr/>
        </p:nvSpPr>
        <p:spPr bwMode="auto">
          <a:xfrm>
            <a:off x="1006475" y="544513"/>
            <a:ext cx="57546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Tout ce qui vole n’est pas moustique !</a:t>
            </a:r>
          </a:p>
        </p:txBody>
      </p:sp>
      <p:sp>
        <p:nvSpPr>
          <p:cNvPr id="5124" name="ZoneTexte 2"/>
          <p:cNvSpPr txBox="1">
            <a:spLocks noChangeArrowheads="1"/>
          </p:cNvSpPr>
          <p:nvPr/>
        </p:nvSpPr>
        <p:spPr bwMode="auto">
          <a:xfrm>
            <a:off x="1273175" y="1331913"/>
            <a:ext cx="8481809"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b="1" dirty="0">
                <a:solidFill>
                  <a:schemeClr val="tx1"/>
                </a:solidFill>
              </a:rPr>
              <a:t>Ils</a:t>
            </a:r>
            <a:r>
              <a:rPr lang="fr-FR" altLang="fr-FR" b="1" dirty="0"/>
              <a:t> </a:t>
            </a:r>
            <a:r>
              <a:rPr lang="fr-FR" altLang="fr-FR" b="1" dirty="0">
                <a:solidFill>
                  <a:schemeClr val="tx1"/>
                </a:solidFill>
              </a:rPr>
              <a:t>impressionnent par leur taille ou leur ressemblance avec les moustiques</a:t>
            </a:r>
          </a:p>
          <a:p>
            <a:pPr eaLnBrk="1">
              <a:lnSpc>
                <a:spcPct val="93000"/>
              </a:lnSpc>
              <a:buClr>
                <a:srgbClr val="000000"/>
              </a:buClr>
              <a:buSzPct val="100000"/>
              <a:buFont typeface="Times New Roman" pitchFamily="18" charset="0"/>
              <a:buNone/>
            </a:pPr>
            <a:r>
              <a:rPr lang="fr-FR" altLang="fr-FR" b="1" dirty="0">
                <a:solidFill>
                  <a:schemeClr val="tx1"/>
                </a:solidFill>
              </a:rPr>
              <a:t>mais ne piquent pas : </a:t>
            </a:r>
          </a:p>
        </p:txBody>
      </p:sp>
      <p:pic>
        <p:nvPicPr>
          <p:cNvPr id="5126"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096020"/>
            <a:ext cx="2928938"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Imag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2250" y="1976957"/>
            <a:ext cx="30432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AutoShape 5" descr="Résultat de recherche d'images pour &quot;ichneumon&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93000"/>
              </a:lnSpc>
              <a:buClr>
                <a:srgbClr val="000000"/>
              </a:buClr>
              <a:buSzPct val="100000"/>
              <a:buFont typeface="Times New Roman" pitchFamily="18" charset="0"/>
              <a:buNone/>
            </a:pPr>
            <a:endParaRPr lang="fr-FR" altLang="fr-FR"/>
          </a:p>
        </p:txBody>
      </p:sp>
      <p:pic>
        <p:nvPicPr>
          <p:cNvPr id="5129"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3463" y="5072582"/>
            <a:ext cx="34242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ZoneTexte 14"/>
          <p:cNvSpPr txBox="1">
            <a:spLocks noChangeArrowheads="1"/>
          </p:cNvSpPr>
          <p:nvPr/>
        </p:nvSpPr>
        <p:spPr bwMode="auto">
          <a:xfrm>
            <a:off x="936625" y="5072582"/>
            <a:ext cx="1511399"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itchFamily="18" charset="0"/>
              <a:buNone/>
            </a:pPr>
            <a:r>
              <a:rPr lang="fr-FR" altLang="fr-FR" b="1" dirty="0" err="1">
                <a:solidFill>
                  <a:schemeClr val="bg1"/>
                </a:solidFill>
              </a:rPr>
              <a:t>Dixella</a:t>
            </a:r>
            <a:r>
              <a:rPr lang="fr-FR" altLang="fr-FR" b="1" dirty="0">
                <a:solidFill>
                  <a:schemeClr val="bg1"/>
                </a:solidFill>
              </a:rPr>
              <a:t> </a:t>
            </a:r>
            <a:r>
              <a:rPr lang="fr-FR" altLang="fr-FR" b="1" dirty="0" err="1">
                <a:solidFill>
                  <a:schemeClr val="bg1"/>
                </a:solidFill>
              </a:rPr>
              <a:t>sp</a:t>
            </a:r>
            <a:r>
              <a:rPr lang="fr-FR" altLang="fr-FR" b="1" dirty="0"/>
              <a:t>.</a:t>
            </a:r>
            <a:endParaRPr lang="fr-FR" altLang="fr-FR" dirty="0"/>
          </a:p>
          <a:p>
            <a:pPr eaLnBrk="1">
              <a:lnSpc>
                <a:spcPct val="93000"/>
              </a:lnSpc>
              <a:buClr>
                <a:srgbClr val="000000"/>
              </a:buClr>
              <a:buSzPct val="100000"/>
              <a:buFont typeface="Times New Roman" pitchFamily="18" charset="0"/>
              <a:buNone/>
            </a:pPr>
            <a:endParaRPr lang="fr-FR" altLang="fr-FR" dirty="0">
              <a:solidFill>
                <a:schemeClr val="tx1"/>
              </a:solidFill>
            </a:endParaRPr>
          </a:p>
        </p:txBody>
      </p:sp>
      <p:sp>
        <p:nvSpPr>
          <p:cNvPr id="5131" name="ZoneTexte 15"/>
          <p:cNvSpPr txBox="1">
            <a:spLocks noChangeArrowheads="1"/>
          </p:cNvSpPr>
          <p:nvPr/>
        </p:nvSpPr>
        <p:spPr bwMode="auto">
          <a:xfrm>
            <a:off x="4044950" y="4928615"/>
            <a:ext cx="2054225" cy="112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itchFamily="18" charset="0"/>
              <a:buNone/>
            </a:pPr>
            <a:r>
              <a:rPr lang="fr-FR" altLang="fr-FR" b="1" i="1" dirty="0" err="1">
                <a:solidFill>
                  <a:schemeClr val="bg1"/>
                </a:solidFill>
              </a:rPr>
              <a:t>Nephrotoma</a:t>
            </a:r>
            <a:r>
              <a:rPr lang="fr-FR" altLang="fr-FR" b="1" i="1" dirty="0">
                <a:solidFill>
                  <a:schemeClr val="bg1"/>
                </a:solidFill>
              </a:rPr>
              <a:t> </a:t>
            </a:r>
            <a:r>
              <a:rPr lang="fr-FR" altLang="fr-FR" b="1" i="1" dirty="0" err="1">
                <a:solidFill>
                  <a:schemeClr val="bg1"/>
                </a:solidFill>
              </a:rPr>
              <a:t>cracata</a:t>
            </a:r>
            <a:r>
              <a:rPr lang="fr-FR" altLang="fr-FR" b="1" i="1" dirty="0">
                <a:solidFill>
                  <a:schemeClr val="bg1"/>
                </a:solidFill>
              </a:rPr>
              <a:t> </a:t>
            </a:r>
            <a:r>
              <a:rPr lang="fr-FR" altLang="fr-FR" b="1" dirty="0">
                <a:solidFill>
                  <a:schemeClr val="bg1"/>
                </a:solidFill>
              </a:rPr>
              <a:t>(espèce de tipule)</a:t>
            </a:r>
          </a:p>
          <a:p>
            <a:pPr eaLnBrk="1">
              <a:lnSpc>
                <a:spcPct val="93000"/>
              </a:lnSpc>
              <a:buClr>
                <a:srgbClr val="000000"/>
              </a:buClr>
              <a:buSzPct val="100000"/>
              <a:buFont typeface="Times New Roman" pitchFamily="18" charset="0"/>
              <a:buNone/>
            </a:pPr>
            <a:endParaRPr lang="fr-FR" altLang="fr-FR" dirty="0">
              <a:solidFill>
                <a:schemeClr val="tx1"/>
              </a:solidFill>
            </a:endParaRPr>
          </a:p>
        </p:txBody>
      </p:sp>
      <p:sp>
        <p:nvSpPr>
          <p:cNvPr id="5132" name="ZoneTexte 18"/>
          <p:cNvSpPr txBox="1">
            <a:spLocks noChangeArrowheads="1"/>
          </p:cNvSpPr>
          <p:nvPr/>
        </p:nvSpPr>
        <p:spPr bwMode="auto">
          <a:xfrm>
            <a:off x="6192838" y="7006157"/>
            <a:ext cx="11382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b="1">
                <a:solidFill>
                  <a:schemeClr val="tx1"/>
                </a:solidFill>
              </a:rPr>
              <a:t>Ichneumon</a:t>
            </a:r>
          </a:p>
        </p:txBody>
      </p:sp>
      <p:pic>
        <p:nvPicPr>
          <p:cNvPr id="5133"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54875" y="2127770"/>
            <a:ext cx="2595563"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ZoneTexte 2"/>
          <p:cNvSpPr txBox="1">
            <a:spLocks noChangeArrowheads="1"/>
          </p:cNvSpPr>
          <p:nvPr/>
        </p:nvSpPr>
        <p:spPr bwMode="auto">
          <a:xfrm>
            <a:off x="7645400" y="5064645"/>
            <a:ext cx="70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chemeClr val="tx1"/>
                </a:solidFill>
              </a:rPr>
              <a:t>Tipule</a:t>
            </a:r>
          </a:p>
        </p:txBody>
      </p:sp>
      <p:pic>
        <p:nvPicPr>
          <p:cNvPr id="5135" name="Imag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1288" y="1069975"/>
            <a:ext cx="8112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Imag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71960" y="5793307"/>
            <a:ext cx="340677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ZoneTexte 4"/>
          <p:cNvSpPr txBox="1">
            <a:spLocks noChangeArrowheads="1"/>
          </p:cNvSpPr>
          <p:nvPr/>
        </p:nvSpPr>
        <p:spPr bwMode="auto">
          <a:xfrm>
            <a:off x="3470572" y="7144270"/>
            <a:ext cx="123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chemeClr val="tx1"/>
                </a:solidFill>
              </a:rPr>
              <a:t>Chironomes</a:t>
            </a:r>
          </a:p>
        </p:txBody>
      </p:sp>
    </p:spTree>
    <p:extLst>
      <p:ext uri="{BB962C8B-B14F-4D97-AF65-F5344CB8AC3E}">
        <p14:creationId xmlns:p14="http://schemas.microsoft.com/office/powerpoint/2010/main" val="4174940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331913"/>
            <a:ext cx="4716463" cy="482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403350"/>
            <a:ext cx="4286250" cy="321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Rectangle 3"/>
          <p:cNvSpPr>
            <a:spLocks noChangeArrowheads="1"/>
          </p:cNvSpPr>
          <p:nvPr/>
        </p:nvSpPr>
        <p:spPr bwMode="auto">
          <a:xfrm>
            <a:off x="1244600" y="6227763"/>
            <a:ext cx="33797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a:t>Nephrotoma crocata (Tipulidae)</a:t>
            </a:r>
          </a:p>
        </p:txBody>
      </p:sp>
      <p:sp>
        <p:nvSpPr>
          <p:cNvPr id="21508" name="Rectangle 4"/>
          <p:cNvSpPr>
            <a:spLocks noChangeArrowheads="1"/>
          </p:cNvSpPr>
          <p:nvPr/>
        </p:nvSpPr>
        <p:spPr bwMode="auto">
          <a:xfrm>
            <a:off x="6408738" y="4632325"/>
            <a:ext cx="30956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a:t>Ichneumonidae femelle</a:t>
            </a:r>
          </a:p>
        </p:txBody>
      </p:sp>
      <p:sp>
        <p:nvSpPr>
          <p:cNvPr id="21509"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Ne les confondez pas avec le moustique tigre !</a:t>
            </a:r>
          </a:p>
        </p:txBody>
      </p:sp>
    </p:spTree>
    <p:extLst>
      <p:ext uri="{BB962C8B-B14F-4D97-AF65-F5344CB8AC3E}">
        <p14:creationId xmlns:p14="http://schemas.microsoft.com/office/powerpoint/2010/main" val="2307678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856" y="274042"/>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935856" y="328017"/>
            <a:ext cx="53270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Le moustique tigre – le reconnaitre</a:t>
            </a:r>
            <a:endParaRPr lang="fr-FR" altLang="fr-FR" sz="2600" i="1" dirty="0">
              <a:solidFill>
                <a:srgbClr val="000000"/>
              </a:solidFill>
              <a:latin typeface="Microsoft YaHei" pitchFamily="34" charset="-122"/>
            </a:endParaRPr>
          </a:p>
        </p:txBody>
      </p:sp>
      <p:grpSp>
        <p:nvGrpSpPr>
          <p:cNvPr id="6" name="Groupe 5"/>
          <p:cNvGrpSpPr/>
          <p:nvPr/>
        </p:nvGrpSpPr>
        <p:grpSpPr>
          <a:xfrm>
            <a:off x="1944687" y="1387601"/>
            <a:ext cx="5832475" cy="5832475"/>
            <a:chOff x="1944688" y="1619250"/>
            <a:chExt cx="5832475" cy="5832475"/>
          </a:xfrm>
        </p:grpSpPr>
        <p:pic>
          <p:nvPicPr>
            <p:cNvPr id="7"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4688" y="1619250"/>
              <a:ext cx="58324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7"/>
            <p:cNvGrpSpPr/>
            <p:nvPr/>
          </p:nvGrpSpPr>
          <p:grpSpPr>
            <a:xfrm>
              <a:off x="2508198" y="2195661"/>
              <a:ext cx="4239779" cy="3546003"/>
              <a:chOff x="2508198" y="2195661"/>
              <a:chExt cx="4239779" cy="3546003"/>
            </a:xfrm>
          </p:grpSpPr>
          <p:sp>
            <p:nvSpPr>
              <p:cNvPr id="9" name="Ellipse 8"/>
              <p:cNvSpPr/>
              <p:nvPr/>
            </p:nvSpPr>
            <p:spPr>
              <a:xfrm>
                <a:off x="2508198" y="4303839"/>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A</a:t>
                </a:r>
                <a:endParaRPr lang="fr-FR" sz="1100">
                  <a:effectLst/>
                  <a:ea typeface="Calibri" panose="020F0502020204030204" pitchFamily="34" charset="0"/>
                  <a:cs typeface="Times New Roman" panose="02020603050405020304" pitchFamily="18" charset="0"/>
                </a:endParaRPr>
              </a:p>
            </p:txBody>
          </p:sp>
          <p:sp>
            <p:nvSpPr>
              <p:cNvPr id="10" name="Ellipse 9"/>
              <p:cNvSpPr/>
              <p:nvPr/>
            </p:nvSpPr>
            <p:spPr>
              <a:xfrm>
                <a:off x="4104208" y="219566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B</a:t>
                </a:r>
                <a:endParaRPr lang="fr-FR" sz="1100">
                  <a:effectLst/>
                  <a:ea typeface="Calibri" panose="020F0502020204030204" pitchFamily="34" charset="0"/>
                  <a:cs typeface="Times New Roman" panose="02020603050405020304" pitchFamily="18" charset="0"/>
                </a:endParaRPr>
              </a:p>
            </p:txBody>
          </p:sp>
          <p:sp>
            <p:nvSpPr>
              <p:cNvPr id="11" name="Ellipse 10"/>
              <p:cNvSpPr/>
              <p:nvPr/>
            </p:nvSpPr>
            <p:spPr>
              <a:xfrm>
                <a:off x="5443889" y="2812540"/>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C </a:t>
                </a:r>
                <a:endParaRPr lang="fr-FR" sz="1100">
                  <a:effectLst/>
                  <a:ea typeface="Calibri" panose="020F0502020204030204" pitchFamily="34" charset="0"/>
                  <a:cs typeface="Times New Roman" panose="02020603050405020304" pitchFamily="18" charset="0"/>
                </a:endParaRPr>
              </a:p>
            </p:txBody>
          </p:sp>
          <p:sp>
            <p:nvSpPr>
              <p:cNvPr id="12" name="Ellipse 11"/>
              <p:cNvSpPr/>
              <p:nvPr/>
            </p:nvSpPr>
            <p:spPr>
              <a:xfrm>
                <a:off x="6509898" y="326048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D</a:t>
                </a:r>
                <a:endParaRPr lang="fr-FR" sz="1100">
                  <a:effectLst/>
                  <a:ea typeface="Calibri" panose="020F0502020204030204" pitchFamily="34" charset="0"/>
                  <a:cs typeface="Times New Roman" panose="02020603050405020304" pitchFamily="18" charset="0"/>
                </a:endParaRPr>
              </a:p>
            </p:txBody>
          </p:sp>
          <p:sp>
            <p:nvSpPr>
              <p:cNvPr id="13" name="Ellipse 12"/>
              <p:cNvSpPr/>
              <p:nvPr/>
            </p:nvSpPr>
            <p:spPr>
              <a:xfrm>
                <a:off x="6380141" y="543602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E</a:t>
                </a:r>
                <a:endParaRPr lang="fr-FR" sz="1100">
                  <a:effectLst/>
                  <a:ea typeface="Calibri" panose="020F0502020204030204" pitchFamily="34" charset="0"/>
                  <a:cs typeface="Times New Roman" panose="02020603050405020304" pitchFamily="18" charset="0"/>
                </a:endParaRPr>
              </a:p>
            </p:txBody>
          </p:sp>
          <p:sp>
            <p:nvSpPr>
              <p:cNvPr id="14" name="Ellipse 13"/>
              <p:cNvSpPr/>
              <p:nvPr/>
            </p:nvSpPr>
            <p:spPr>
              <a:xfrm>
                <a:off x="4524940" y="5503539"/>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F</a:t>
                </a:r>
                <a:endParaRPr lang="fr-FR" sz="1100">
                  <a:effectLst/>
                  <a:ea typeface="Calibri" panose="020F0502020204030204" pitchFamily="34" charset="0"/>
                  <a:cs typeface="Times New Roman" panose="02020603050405020304" pitchFamily="18" charset="0"/>
                </a:endParaRPr>
              </a:p>
            </p:txBody>
          </p:sp>
          <p:sp>
            <p:nvSpPr>
              <p:cNvPr id="15" name="Ellipse 14"/>
              <p:cNvSpPr/>
              <p:nvPr/>
            </p:nvSpPr>
            <p:spPr>
              <a:xfrm>
                <a:off x="4773068" y="4239768"/>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G</a:t>
                </a:r>
                <a:endParaRPr lang="fr-FR" sz="11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14380226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Exercice de reconnaissance du moustique tigre</a:t>
            </a:r>
          </a:p>
        </p:txBody>
      </p:sp>
      <p:sp>
        <p:nvSpPr>
          <p:cNvPr id="2" name="ZoneTexte 1"/>
          <p:cNvSpPr txBox="1"/>
          <p:nvPr/>
        </p:nvSpPr>
        <p:spPr>
          <a:xfrm>
            <a:off x="1187760" y="2411685"/>
            <a:ext cx="7705105" cy="1294585"/>
          </a:xfrm>
          <a:prstGeom prst="rect">
            <a:avLst/>
          </a:prstGeom>
          <a:noFill/>
        </p:spPr>
        <p:txBody>
          <a:bodyPr wrap="square" rtlCol="0">
            <a:spAutoFit/>
          </a:bodyPr>
          <a:lstStyle/>
          <a:p>
            <a:r>
              <a:rPr lang="fr-FR" sz="2800" b="1" dirty="0"/>
              <a:t>Savoir reconnaître parmi d’autres insectes :</a:t>
            </a:r>
          </a:p>
          <a:p>
            <a:pPr marL="285750" indent="-285750">
              <a:buFont typeface="Arial" panose="020B0604020202020204" pitchFamily="34" charset="0"/>
              <a:buChar char="•"/>
            </a:pPr>
            <a:r>
              <a:rPr lang="fr-FR" sz="2800" b="1" dirty="0"/>
              <a:t>les moustiques</a:t>
            </a:r>
          </a:p>
          <a:p>
            <a:pPr marL="285750" indent="-285750">
              <a:buFont typeface="Arial" panose="020B0604020202020204" pitchFamily="34" charset="0"/>
              <a:buChar char="•"/>
            </a:pPr>
            <a:r>
              <a:rPr lang="fr-FR" sz="2800" b="1" dirty="0"/>
              <a:t>le moustique tigre</a:t>
            </a:r>
          </a:p>
        </p:txBody>
      </p:sp>
    </p:spTree>
    <p:extLst>
      <p:ext uri="{BB962C8B-B14F-4D97-AF65-F5344CB8AC3E}">
        <p14:creationId xmlns:p14="http://schemas.microsoft.com/office/powerpoint/2010/main" val="2992135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la dengue</a:t>
            </a:r>
          </a:p>
        </p:txBody>
      </p:sp>
      <p:sp>
        <p:nvSpPr>
          <p:cNvPr id="5" name="Rectangle 4"/>
          <p:cNvSpPr/>
          <p:nvPr/>
        </p:nvSpPr>
        <p:spPr>
          <a:xfrm>
            <a:off x="287784" y="1403573"/>
            <a:ext cx="6408712" cy="2668679"/>
          </a:xfrm>
          <a:prstGeom prst="rect">
            <a:avLst/>
          </a:prstGeom>
        </p:spPr>
        <p:txBody>
          <a:bodyPr wrap="square">
            <a:spAutoFit/>
          </a:bodyPr>
          <a:lstStyle/>
          <a:p>
            <a:r>
              <a:rPr lang="fr-FR" b="1" dirty="0">
                <a:solidFill>
                  <a:srgbClr val="FF0000"/>
                </a:solidFill>
              </a:rPr>
              <a:t>Formes asymptomatiques </a:t>
            </a:r>
            <a:r>
              <a:rPr lang="fr-FR" dirty="0"/>
              <a:t>: 30 à 50 % des cas.</a:t>
            </a:r>
          </a:p>
          <a:p>
            <a:endParaRPr lang="fr-FR" dirty="0"/>
          </a:p>
          <a:p>
            <a:r>
              <a:rPr lang="fr-FR" b="1" dirty="0">
                <a:solidFill>
                  <a:srgbClr val="FF0000"/>
                </a:solidFill>
              </a:rPr>
              <a:t>Symptômes</a:t>
            </a:r>
            <a:r>
              <a:rPr lang="fr-FR" dirty="0"/>
              <a:t> : fièvre élevée d’apparition brutale persistant pendant 3 à 7 jours pouvant s’associer à des symptômes non-spécifiques tels que céphalées, douleurs rétro-orbitaires, </a:t>
            </a:r>
            <a:r>
              <a:rPr lang="fr-FR" dirty="0" err="1"/>
              <a:t>arthromyalgies</a:t>
            </a:r>
            <a:r>
              <a:rPr lang="fr-FR" dirty="0"/>
              <a:t> et, de façon inconstante, une éruption </a:t>
            </a:r>
            <a:r>
              <a:rPr lang="fr-FR" dirty="0" err="1"/>
              <a:t>maculo</a:t>
            </a:r>
            <a:r>
              <a:rPr lang="fr-FR" dirty="0"/>
              <a:t>-papuleuse. </a:t>
            </a:r>
          </a:p>
          <a:p>
            <a:endParaRPr lang="fr-FR" dirty="0"/>
          </a:p>
          <a:p>
            <a:r>
              <a:rPr lang="fr-FR" b="1" dirty="0">
                <a:solidFill>
                  <a:srgbClr val="FF0000"/>
                </a:solidFill>
              </a:rPr>
              <a:t>Evolution</a:t>
            </a:r>
            <a:r>
              <a:rPr lang="fr-FR" dirty="0">
                <a:solidFill>
                  <a:srgbClr val="FF0000"/>
                </a:solidFill>
              </a:rPr>
              <a:t> </a:t>
            </a:r>
            <a:r>
              <a:rPr lang="fr-FR" dirty="0"/>
              <a:t>: l’issue est généralement favorable sans séquelle en 10 à 15 jours.</a:t>
            </a:r>
          </a:p>
        </p:txBody>
      </p:sp>
      <p:pic>
        <p:nvPicPr>
          <p:cNvPr id="7" name="Image 6" descr="Afficher l'image d'origine"/>
          <p:cNvPicPr/>
          <p:nvPr/>
        </p:nvPicPr>
        <p:blipFill>
          <a:blip r:embed="rId3">
            <a:extLst>
              <a:ext uri="{28A0092B-C50C-407E-A947-70E740481C1C}">
                <a14:useLocalDpi xmlns:a14="http://schemas.microsoft.com/office/drawing/2010/main" val="0"/>
              </a:ext>
            </a:extLst>
          </a:blip>
          <a:srcRect/>
          <a:stretch>
            <a:fillRect/>
          </a:stretch>
        </p:blipFill>
        <p:spPr bwMode="auto">
          <a:xfrm>
            <a:off x="6840512" y="1330923"/>
            <a:ext cx="3029639" cy="3029639"/>
          </a:xfrm>
          <a:prstGeom prst="rect">
            <a:avLst/>
          </a:prstGeom>
          <a:noFill/>
          <a:ln>
            <a:noFill/>
          </a:ln>
        </p:spPr>
      </p:pic>
      <p:sp>
        <p:nvSpPr>
          <p:cNvPr id="6" name="Rectangle 5"/>
          <p:cNvSpPr/>
          <p:nvPr/>
        </p:nvSpPr>
        <p:spPr>
          <a:xfrm>
            <a:off x="287784" y="4433212"/>
            <a:ext cx="9283254" cy="1380506"/>
          </a:xfrm>
          <a:prstGeom prst="rect">
            <a:avLst/>
          </a:prstGeom>
        </p:spPr>
        <p:txBody>
          <a:bodyPr wrap="square">
            <a:spAutoFit/>
          </a:bodyPr>
          <a:lstStyle/>
          <a:p>
            <a:r>
              <a:rPr lang="fr-FR" b="1" dirty="0">
                <a:solidFill>
                  <a:srgbClr val="FF0000"/>
                </a:solidFill>
              </a:rPr>
              <a:t>Les complications </a:t>
            </a:r>
            <a:r>
              <a:rPr lang="fr-FR" dirty="0"/>
              <a:t>: la dengue hémorragique. Ces formes se rencontrent dans moins de 1 % des cas. Lorsque la fièvre commence à diminuer (d'habitude 3-7 jours après le début des symptômes), des signes qui doivent faire suspecter une forme de la maladie sévère peuvent apparaître : douleur abdominale, vomissements, hypothermie, manifestations hémorragiques sévères.</a:t>
            </a:r>
          </a:p>
        </p:txBody>
      </p:sp>
    </p:spTree>
    <p:extLst>
      <p:ext uri="{BB962C8B-B14F-4D97-AF65-F5344CB8AC3E}">
        <p14:creationId xmlns:p14="http://schemas.microsoft.com/office/powerpoint/2010/main" val="39167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le </a:t>
            </a:r>
            <a:r>
              <a:rPr lang="fr-FR" altLang="fr-FR" sz="2800" dirty="0" err="1"/>
              <a:t>chikungunya</a:t>
            </a:r>
            <a:endParaRPr lang="fr-FR" altLang="fr-FR" sz="2800" dirty="0"/>
          </a:p>
        </p:txBody>
      </p:sp>
      <p:pic>
        <p:nvPicPr>
          <p:cNvPr id="7" name="Image 6" descr="Emd-5577.jpg"/>
          <p:cNvPicPr/>
          <p:nvPr/>
        </p:nvPicPr>
        <p:blipFill>
          <a:blip r:embed="rId3">
            <a:extLst>
              <a:ext uri="{28A0092B-C50C-407E-A947-70E740481C1C}">
                <a14:useLocalDpi xmlns:a14="http://schemas.microsoft.com/office/drawing/2010/main" val="0"/>
              </a:ext>
            </a:extLst>
          </a:blip>
          <a:srcRect/>
          <a:stretch>
            <a:fillRect/>
          </a:stretch>
        </p:blipFill>
        <p:spPr bwMode="auto">
          <a:xfrm>
            <a:off x="6408464" y="1224455"/>
            <a:ext cx="3387997" cy="3364096"/>
          </a:xfrm>
          <a:prstGeom prst="rect">
            <a:avLst/>
          </a:prstGeom>
          <a:noFill/>
          <a:ln>
            <a:noFill/>
          </a:ln>
          <a:scene3d>
            <a:camera prst="orthographicFront"/>
            <a:lightRig rig="threePt" dir="t"/>
          </a:scene3d>
          <a:sp3d z="38100"/>
        </p:spPr>
      </p:pic>
      <p:sp>
        <p:nvSpPr>
          <p:cNvPr id="4" name="Rectangle 3"/>
          <p:cNvSpPr/>
          <p:nvPr/>
        </p:nvSpPr>
        <p:spPr>
          <a:xfrm>
            <a:off x="288001" y="1403573"/>
            <a:ext cx="6120464" cy="2926314"/>
          </a:xfrm>
          <a:prstGeom prst="rect">
            <a:avLst/>
          </a:prstGeom>
        </p:spPr>
        <p:txBody>
          <a:bodyPr wrap="square">
            <a:spAutoFit/>
          </a:bodyPr>
          <a:lstStyle/>
          <a:p>
            <a:r>
              <a:rPr lang="fr-FR" b="1" dirty="0">
                <a:solidFill>
                  <a:srgbClr val="FF0000"/>
                </a:solidFill>
              </a:rPr>
              <a:t>Formes asymptomatiques </a:t>
            </a:r>
            <a:r>
              <a:rPr lang="fr-FR" dirty="0"/>
              <a:t>: 5 à 40 % des cas.</a:t>
            </a:r>
          </a:p>
          <a:p>
            <a:endParaRPr lang="fr-FR" dirty="0"/>
          </a:p>
          <a:p>
            <a:r>
              <a:rPr lang="fr-FR" b="1" dirty="0">
                <a:solidFill>
                  <a:srgbClr val="FF0000"/>
                </a:solidFill>
              </a:rPr>
              <a:t>Symptômes</a:t>
            </a:r>
            <a:r>
              <a:rPr lang="fr-FR" dirty="0"/>
              <a:t> : généralement, une fièvre élevée apparaît brutalement après une période d’incubation 2 à 3 jours en moyenne après la piqûre. La fièvre est accompagnée de douleurs articulaires souvent sévères qui peuvent toucher toutes les articulations.</a:t>
            </a:r>
          </a:p>
          <a:p>
            <a:endParaRPr lang="fr-FR" dirty="0"/>
          </a:p>
          <a:p>
            <a:r>
              <a:rPr lang="fr-FR" b="1" dirty="0">
                <a:solidFill>
                  <a:srgbClr val="FF0000"/>
                </a:solidFill>
              </a:rPr>
              <a:t>Evolution</a:t>
            </a:r>
            <a:r>
              <a:rPr lang="fr-FR" dirty="0">
                <a:solidFill>
                  <a:srgbClr val="FF0000"/>
                </a:solidFill>
              </a:rPr>
              <a:t> </a:t>
            </a:r>
            <a:r>
              <a:rPr lang="fr-FR" dirty="0"/>
              <a:t>: elle est habituellement rapide, avec disparition de la fièvre en 2 à 7 jours, des signes cutanés en 2 à 3 jours et des signes articulaires en quelques semaines. </a:t>
            </a:r>
          </a:p>
        </p:txBody>
      </p:sp>
      <p:sp>
        <p:nvSpPr>
          <p:cNvPr id="5" name="Rectangle 4"/>
          <p:cNvSpPr/>
          <p:nvPr/>
        </p:nvSpPr>
        <p:spPr>
          <a:xfrm>
            <a:off x="281608" y="4692310"/>
            <a:ext cx="9289032" cy="1380506"/>
          </a:xfrm>
          <a:prstGeom prst="rect">
            <a:avLst/>
          </a:prstGeom>
        </p:spPr>
        <p:txBody>
          <a:bodyPr wrap="square">
            <a:spAutoFit/>
          </a:bodyPr>
          <a:lstStyle/>
          <a:p>
            <a:r>
              <a:rPr lang="fr-FR" b="1" dirty="0">
                <a:solidFill>
                  <a:srgbClr val="FF0000"/>
                </a:solidFill>
              </a:rPr>
              <a:t>Les complications </a:t>
            </a:r>
            <a:r>
              <a:rPr lang="fr-FR" dirty="0"/>
              <a:t>: si l’évolution de la maladie est souvent sans séquelle, l'infection peut néanmoins évoluer vers une phase chronique, marquée par des douleurs articulaires persistantes. Après l’épidémie de 2005-2006 à la Réunion, deux ans après le début de leur infection, plus de la moitié des patients (55%) ne sont pas totalement guéris et ont une qualité de vie détériorée, avec des douleurs persistantes ou survenant par poussées. </a:t>
            </a:r>
          </a:p>
        </p:txBody>
      </p:sp>
    </p:spTree>
    <p:extLst>
      <p:ext uri="{BB962C8B-B14F-4D97-AF65-F5344CB8AC3E}">
        <p14:creationId xmlns:p14="http://schemas.microsoft.com/office/powerpoint/2010/main" val="249625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le </a:t>
            </a:r>
            <a:r>
              <a:rPr lang="fr-FR" altLang="fr-FR" sz="2800" dirty="0" err="1"/>
              <a:t>zika</a:t>
            </a:r>
            <a:endParaRPr lang="fr-FR" altLang="fr-FR" sz="2800" dirty="0"/>
          </a:p>
        </p:txBody>
      </p:sp>
      <p:sp>
        <p:nvSpPr>
          <p:cNvPr id="4" name="Rectangle 3"/>
          <p:cNvSpPr/>
          <p:nvPr/>
        </p:nvSpPr>
        <p:spPr>
          <a:xfrm>
            <a:off x="287785" y="1331565"/>
            <a:ext cx="6048672" cy="3183949"/>
          </a:xfrm>
          <a:prstGeom prst="rect">
            <a:avLst/>
          </a:prstGeom>
        </p:spPr>
        <p:txBody>
          <a:bodyPr wrap="square">
            <a:spAutoFit/>
          </a:bodyPr>
          <a:lstStyle/>
          <a:p>
            <a:r>
              <a:rPr lang="fr-FR" b="1" dirty="0">
                <a:solidFill>
                  <a:srgbClr val="FF0000"/>
                </a:solidFill>
              </a:rPr>
              <a:t>Formes asymptomatiques </a:t>
            </a:r>
            <a:r>
              <a:rPr lang="fr-FR" dirty="0"/>
              <a:t>: entre 70 et 80 % d’asymptomatiques. Dans la très grande majorité des cas, l'infection passe inaperçue.</a:t>
            </a:r>
          </a:p>
          <a:p>
            <a:endParaRPr lang="fr-FR" dirty="0"/>
          </a:p>
          <a:p>
            <a:r>
              <a:rPr lang="fr-FR" b="1" dirty="0">
                <a:solidFill>
                  <a:srgbClr val="FF0000"/>
                </a:solidFill>
              </a:rPr>
              <a:t>Symptômes</a:t>
            </a:r>
            <a:r>
              <a:rPr lang="fr-FR" dirty="0"/>
              <a:t> :</a:t>
            </a:r>
          </a:p>
          <a:p>
            <a:endParaRPr lang="fr-FR" dirty="0"/>
          </a:p>
          <a:p>
            <a:endParaRPr lang="fr-FR" dirty="0"/>
          </a:p>
          <a:p>
            <a:endParaRPr lang="fr-FR" dirty="0"/>
          </a:p>
          <a:p>
            <a:endParaRPr lang="fr-FR" dirty="0"/>
          </a:p>
          <a:p>
            <a:endParaRPr lang="fr-FR" dirty="0"/>
          </a:p>
          <a:p>
            <a:r>
              <a:rPr lang="fr-FR" b="1" dirty="0">
                <a:solidFill>
                  <a:srgbClr val="FF0000"/>
                </a:solidFill>
              </a:rPr>
              <a:t>Evolution</a:t>
            </a:r>
            <a:r>
              <a:rPr lang="fr-FR" dirty="0">
                <a:solidFill>
                  <a:srgbClr val="FF0000"/>
                </a:solidFill>
              </a:rPr>
              <a:t> </a:t>
            </a:r>
            <a:r>
              <a:rPr lang="fr-FR" dirty="0"/>
              <a:t>: le plus souvent, l'infection est sans conséquences.</a:t>
            </a:r>
          </a:p>
        </p:txBody>
      </p:sp>
      <p:sp>
        <p:nvSpPr>
          <p:cNvPr id="5" name="Rectangle 4"/>
          <p:cNvSpPr/>
          <p:nvPr/>
        </p:nvSpPr>
        <p:spPr>
          <a:xfrm>
            <a:off x="1801787" y="2339677"/>
            <a:ext cx="4318645" cy="1380506"/>
          </a:xfrm>
          <a:prstGeom prst="rect">
            <a:avLst/>
          </a:prstGeom>
        </p:spPr>
        <p:txBody>
          <a:bodyPr wrap="square">
            <a:spAutoFit/>
          </a:bodyPr>
          <a:lstStyle/>
          <a:p>
            <a:pPr marL="285750" indent="-285750">
              <a:buFont typeface="Arial" panose="020B0604020202020204" pitchFamily="34" charset="0"/>
              <a:buChar char="•"/>
            </a:pPr>
            <a:r>
              <a:rPr lang="fr-FR" dirty="0"/>
              <a:t>un syndrome grippal : fatigue, maux de tête, fièvre, courbatures</a:t>
            </a:r>
          </a:p>
          <a:p>
            <a:pPr marL="285750" indent="-285750">
              <a:buFont typeface="Arial" panose="020B0604020202020204" pitchFamily="34" charset="0"/>
              <a:buChar char="•"/>
            </a:pPr>
            <a:r>
              <a:rPr lang="fr-FR" dirty="0"/>
              <a:t>des éruptions cutanées</a:t>
            </a:r>
          </a:p>
          <a:p>
            <a:pPr marL="285750" indent="-285750">
              <a:buFont typeface="Arial" panose="020B0604020202020204" pitchFamily="34" charset="0"/>
              <a:buChar char="•"/>
            </a:pPr>
            <a:r>
              <a:rPr lang="fr-FR" dirty="0"/>
              <a:t>une conjonctivite</a:t>
            </a:r>
          </a:p>
          <a:p>
            <a:pPr marL="285750" indent="-285750">
              <a:buFont typeface="Arial" panose="020B0604020202020204" pitchFamily="34" charset="0"/>
              <a:buChar char="•"/>
            </a:pPr>
            <a:r>
              <a:rPr lang="fr-FR" dirty="0"/>
              <a:t>une douleur derrière les yeux</a:t>
            </a:r>
          </a:p>
        </p:txBody>
      </p:sp>
      <p:pic>
        <p:nvPicPr>
          <p:cNvPr id="11" name="Image 10" descr="Le virus Zika est un flavivirus, un virus à ARN simple brin. © AuntSpray, Shutterstoc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6456" y="1314832"/>
            <a:ext cx="3690034" cy="2948270"/>
          </a:xfrm>
          <a:prstGeom prst="rect">
            <a:avLst/>
          </a:prstGeom>
          <a:noFill/>
          <a:ln>
            <a:noFill/>
          </a:ln>
        </p:spPr>
      </p:pic>
      <p:sp>
        <p:nvSpPr>
          <p:cNvPr id="6" name="Rectangle 5"/>
          <p:cNvSpPr/>
          <p:nvPr/>
        </p:nvSpPr>
        <p:spPr>
          <a:xfrm>
            <a:off x="287785" y="4515514"/>
            <a:ext cx="9649072" cy="2153410"/>
          </a:xfrm>
          <a:prstGeom prst="rect">
            <a:avLst/>
          </a:prstGeom>
        </p:spPr>
        <p:txBody>
          <a:bodyPr wrap="square">
            <a:spAutoFit/>
          </a:bodyPr>
          <a:lstStyle/>
          <a:p>
            <a:r>
              <a:rPr lang="fr-FR" b="1" dirty="0">
                <a:solidFill>
                  <a:srgbClr val="FF0000"/>
                </a:solidFill>
              </a:rPr>
              <a:t>Les complications </a:t>
            </a:r>
            <a:r>
              <a:rPr lang="fr-FR" dirty="0"/>
              <a:t>: on a relevé des cas de complications neurologiques pouvant entraîner un syndrome de Guillain Barré (faiblesse voire paralysie, débutant aux extrémités inférieures, avec extension progressive ascendante).</a:t>
            </a:r>
          </a:p>
          <a:p>
            <a:r>
              <a:rPr lang="fr-FR" dirty="0"/>
              <a:t>Les conséquences les plus graves concernent les femmes enceintes et leur bébé : une femme enceinte atteinte par le virus </a:t>
            </a:r>
            <a:r>
              <a:rPr lang="fr-FR" dirty="0" err="1"/>
              <a:t>Zika</a:t>
            </a:r>
            <a:r>
              <a:rPr lang="fr-FR" dirty="0"/>
              <a:t> peut donner naissance à un enfant atteint de microcéphalie, c'est-à-dire avec un périmètre crânien inférieur à la normale (moins de 33 cm) et d'anomalies du développement cérébral. S'il survit, l'enfant aura un retard mental irréversible.</a:t>
            </a:r>
          </a:p>
        </p:txBody>
      </p:sp>
    </p:spTree>
    <p:extLst>
      <p:ext uri="{BB962C8B-B14F-4D97-AF65-F5344CB8AC3E}">
        <p14:creationId xmlns:p14="http://schemas.microsoft.com/office/powerpoint/2010/main" val="32921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71" name="Image 491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78188" y="1907629"/>
            <a:ext cx="849956" cy="808994"/>
          </a:xfrm>
          <a:prstGeom prst="rect">
            <a:avLst/>
          </a:prstGeom>
        </p:spPr>
      </p:pic>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sp>
        <p:nvSpPr>
          <p:cNvPr id="54" name="ZoneTexte 53"/>
          <p:cNvSpPr txBox="1"/>
          <p:nvPr/>
        </p:nvSpPr>
        <p:spPr>
          <a:xfrm>
            <a:off x="2594396" y="1395771"/>
            <a:ext cx="1791690" cy="349968"/>
          </a:xfrm>
          <a:prstGeom prst="rect">
            <a:avLst/>
          </a:prstGeom>
          <a:solidFill>
            <a:srgbClr val="FFFF00"/>
          </a:solidFill>
        </p:spPr>
        <p:txBody>
          <a:bodyPr wrap="square" rtlCol="0">
            <a:spAutoFit/>
          </a:bodyPr>
          <a:lstStyle/>
          <a:p>
            <a:pPr algn="ctr"/>
            <a:r>
              <a:rPr lang="fr-FR" dirty="0"/>
              <a:t>Moustique sain</a:t>
            </a:r>
          </a:p>
        </p:txBody>
      </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spTree>
    <p:extLst>
      <p:ext uri="{BB962C8B-B14F-4D97-AF65-F5344CB8AC3E}">
        <p14:creationId xmlns:p14="http://schemas.microsoft.com/office/powerpoint/2010/main" val="3915665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3.46457E-6 -3.88492E-6 L -0.05748 -3.88492E-6 C -0.08315 -3.88492E-6 -0.11481 0.04515 -0.11481 0.0819 L -0.11481 0.16401 " pathEditMode="relative" rAng="0" ptsTypes="AAAA">
                                      <p:cBhvr>
                                        <p:cTn id="6" dur="2000" fill="hold"/>
                                        <p:tgtEl>
                                          <p:spTgt spid="49171"/>
                                        </p:tgtEl>
                                        <p:attrNameLst>
                                          <p:attrName>ppt_x</p:attrName>
                                          <p:attrName>ppt_y</p:attrName>
                                        </p:attrNameLst>
                                      </p:cBhvr>
                                      <p:rCtr x="-5748" y="8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6355</TotalTime>
  <Words>2692</Words>
  <Application>Microsoft Office PowerPoint</Application>
  <PresentationFormat>Personnalisé</PresentationFormat>
  <Paragraphs>511</Paragraphs>
  <Slides>56</Slides>
  <Notes>31</Notes>
  <HiddenSlides>0</HiddenSlides>
  <MMClips>1</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56</vt:i4>
      </vt:variant>
    </vt:vector>
  </HeadingPairs>
  <TitlesOfParts>
    <vt:vector size="68" baseType="lpstr">
      <vt:lpstr>Arial Unicode MS</vt:lpstr>
      <vt:lpstr>Microsoft YaHei</vt:lpstr>
      <vt:lpstr>Arial</vt:lpstr>
      <vt:lpstr>Arial Narrow</vt:lpstr>
      <vt:lpstr>Calibri</vt:lpstr>
      <vt:lpstr>Lucida Sans Unicode</vt:lpstr>
      <vt:lpstr>Segoe UI</vt:lpstr>
      <vt:lpstr>StarSymbol</vt:lpstr>
      <vt:lpstr>Times New Roman</vt:lpstr>
      <vt:lpstr>Wingdings</vt:lpstr>
      <vt:lpstr>Thème Office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besnard</dc:creator>
  <cp:lastModifiedBy>GILLES BESNARD</cp:lastModifiedBy>
  <cp:revision>452</cp:revision>
  <cp:lastPrinted>2016-04-13T16:43:38Z</cp:lastPrinted>
  <dcterms:created xsi:type="dcterms:W3CDTF">2014-05-27T14:41:29Z</dcterms:created>
  <dcterms:modified xsi:type="dcterms:W3CDTF">2018-11-27T14:48:38Z</dcterms:modified>
</cp:coreProperties>
</file>