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4"/>
  </p:notesMasterIdLst>
  <p:sldIdLst>
    <p:sldId id="256" r:id="rId2"/>
    <p:sldId id="400" r:id="rId3"/>
    <p:sldId id="403" r:id="rId4"/>
    <p:sldId id="263" r:id="rId5"/>
    <p:sldId id="262" r:id="rId6"/>
    <p:sldId id="264" r:id="rId7"/>
    <p:sldId id="265" r:id="rId8"/>
    <p:sldId id="396" r:id="rId9"/>
    <p:sldId id="399" r:id="rId10"/>
    <p:sldId id="266" r:id="rId11"/>
    <p:sldId id="267" r:id="rId12"/>
    <p:sldId id="268" r:id="rId13"/>
    <p:sldId id="269" r:id="rId14"/>
    <p:sldId id="385" r:id="rId15"/>
    <p:sldId id="413" r:id="rId16"/>
    <p:sldId id="270" r:id="rId17"/>
    <p:sldId id="274" r:id="rId18"/>
    <p:sldId id="271" r:id="rId19"/>
    <p:sldId id="416" r:id="rId20"/>
    <p:sldId id="273" r:id="rId21"/>
    <p:sldId id="375" r:id="rId22"/>
    <p:sldId id="404" r:id="rId23"/>
    <p:sldId id="408" r:id="rId24"/>
    <p:sldId id="331" r:id="rId25"/>
    <p:sldId id="393" r:id="rId26"/>
    <p:sldId id="394" r:id="rId27"/>
    <p:sldId id="395" r:id="rId28"/>
    <p:sldId id="377" r:id="rId29"/>
    <p:sldId id="378" r:id="rId30"/>
    <p:sldId id="379" r:id="rId31"/>
    <p:sldId id="414" r:id="rId32"/>
    <p:sldId id="402" r:id="rId33"/>
    <p:sldId id="380" r:id="rId34"/>
    <p:sldId id="381" r:id="rId35"/>
    <p:sldId id="383" r:id="rId36"/>
    <p:sldId id="275" r:id="rId37"/>
    <p:sldId id="276" r:id="rId38"/>
    <p:sldId id="405" r:id="rId39"/>
    <p:sldId id="320" r:id="rId40"/>
    <p:sldId id="321" r:id="rId41"/>
    <p:sldId id="423" r:id="rId42"/>
    <p:sldId id="281" r:id="rId43"/>
    <p:sldId id="282" r:id="rId44"/>
    <p:sldId id="350" r:id="rId45"/>
    <p:sldId id="417" r:id="rId46"/>
    <p:sldId id="352" r:id="rId47"/>
    <p:sldId id="415" r:id="rId48"/>
    <p:sldId id="422" r:id="rId49"/>
    <p:sldId id="406" r:id="rId50"/>
    <p:sldId id="384" r:id="rId51"/>
    <p:sldId id="315" r:id="rId52"/>
    <p:sldId id="316" r:id="rId53"/>
    <p:sldId id="386" r:id="rId54"/>
    <p:sldId id="317" r:id="rId55"/>
    <p:sldId id="318" r:id="rId56"/>
    <p:sldId id="337" r:id="rId57"/>
    <p:sldId id="407" r:id="rId58"/>
    <p:sldId id="283" r:id="rId59"/>
    <p:sldId id="355" r:id="rId60"/>
    <p:sldId id="358" r:id="rId61"/>
    <p:sldId id="401" r:id="rId62"/>
    <p:sldId id="356" r:id="rId63"/>
    <p:sldId id="367" r:id="rId64"/>
    <p:sldId id="419" r:id="rId65"/>
    <p:sldId id="421" r:id="rId66"/>
    <p:sldId id="420" r:id="rId67"/>
    <p:sldId id="364" r:id="rId68"/>
    <p:sldId id="366" r:id="rId69"/>
    <p:sldId id="368" r:id="rId70"/>
    <p:sldId id="418" r:id="rId71"/>
    <p:sldId id="360" r:id="rId72"/>
    <p:sldId id="323" r:id="rId73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LLES BESNARD" initials="GB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29"/>
    <a:srgbClr val="FFD03B"/>
    <a:srgbClr val="FFF579"/>
    <a:srgbClr val="CCDA51"/>
    <a:srgbClr val="FFC000"/>
    <a:srgbClr val="85FFE0"/>
    <a:srgbClr val="CCEEDF"/>
    <a:srgbClr val="ADADEB"/>
    <a:srgbClr val="95EAC7"/>
    <a:srgbClr val="5BE0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31" autoAdjust="0"/>
    <p:restoredTop sz="91829" autoAdjust="0"/>
  </p:normalViewPr>
  <p:slideViewPr>
    <p:cSldViewPr>
      <p:cViewPr varScale="1">
        <p:scale>
          <a:sx n="101" d="100"/>
          <a:sy n="101" d="100"/>
        </p:scale>
        <p:origin x="1134" y="12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837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1504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RV-DATA\commun\Aedes%20albopictus\2015\Pi&#232;ges%20albo\releve_pp_albo-2005-2015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censvrfs0009\ServicesMPL$\UNITES\DSS_224\CNEV\Saisines\gites%20lies%20au%20bati\donnees%20enquete%20ad%20hoc%20et%20lifeplus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\\censvrfs0009\ServicesMPL$\UNITES\DSS_224\CNEV\Saisines\gites%20lies%20au%20bati\donnees%20enquete%20ad%20hoc%20et%20lifeplus.xlsx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Evolution du nombre de pièges positifs et du nombre d'œufs 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Feuil1!$G$4</c:f>
              <c:strCache>
                <c:ptCount val="1"/>
                <c:pt idx="0">
                  <c:v>Nb de pièges positifs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Feuil1!$F$5:$F$12</c:f>
              <c:numCache>
                <c:formatCode>mmm</c:formatCode>
                <c:ptCount val="8"/>
                <c:pt idx="0">
                  <c:v>92</c:v>
                </c:pt>
                <c:pt idx="1">
                  <c:v>122</c:v>
                </c:pt>
                <c:pt idx="2">
                  <c:v>153</c:v>
                </c:pt>
                <c:pt idx="3">
                  <c:v>183</c:v>
                </c:pt>
                <c:pt idx="4">
                  <c:v>214</c:v>
                </c:pt>
                <c:pt idx="5">
                  <c:v>245</c:v>
                </c:pt>
                <c:pt idx="6">
                  <c:v>275</c:v>
                </c:pt>
                <c:pt idx="7">
                  <c:v>306</c:v>
                </c:pt>
              </c:numCache>
            </c:numRef>
          </c:cat>
          <c:val>
            <c:numRef>
              <c:f>Feuil1!$G$5:$G$12</c:f>
              <c:numCache>
                <c:formatCode>General</c:formatCode>
                <c:ptCount val="8"/>
                <c:pt idx="1">
                  <c:v>2</c:v>
                </c:pt>
                <c:pt idx="2">
                  <c:v>61</c:v>
                </c:pt>
                <c:pt idx="3">
                  <c:v>188</c:v>
                </c:pt>
                <c:pt idx="4">
                  <c:v>349</c:v>
                </c:pt>
                <c:pt idx="5">
                  <c:v>340</c:v>
                </c:pt>
                <c:pt idx="6">
                  <c:v>166</c:v>
                </c:pt>
                <c:pt idx="7">
                  <c:v>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93322408"/>
        <c:axId val="893320448"/>
      </c:barChart>
      <c:lineChart>
        <c:grouping val="standard"/>
        <c:varyColors val="0"/>
        <c:ser>
          <c:idx val="1"/>
          <c:order val="1"/>
          <c:tx>
            <c:strRef>
              <c:f>Feuil1!$H$4</c:f>
              <c:strCache>
                <c:ptCount val="1"/>
                <c:pt idx="0">
                  <c:v>Nb d'œufs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Feuil1!$F$5:$F$12</c:f>
              <c:numCache>
                <c:formatCode>mmm</c:formatCode>
                <c:ptCount val="8"/>
                <c:pt idx="0">
                  <c:v>92</c:v>
                </c:pt>
                <c:pt idx="1">
                  <c:v>122</c:v>
                </c:pt>
                <c:pt idx="2">
                  <c:v>153</c:v>
                </c:pt>
                <c:pt idx="3">
                  <c:v>183</c:v>
                </c:pt>
                <c:pt idx="4">
                  <c:v>214</c:v>
                </c:pt>
                <c:pt idx="5">
                  <c:v>245</c:v>
                </c:pt>
                <c:pt idx="6">
                  <c:v>275</c:v>
                </c:pt>
                <c:pt idx="7">
                  <c:v>306</c:v>
                </c:pt>
              </c:numCache>
            </c:numRef>
          </c:cat>
          <c:val>
            <c:numRef>
              <c:f>Feuil1!$H$5:$H$12</c:f>
              <c:numCache>
                <c:formatCode>General</c:formatCode>
                <c:ptCount val="8"/>
                <c:pt idx="1">
                  <c:v>65</c:v>
                </c:pt>
                <c:pt idx="2">
                  <c:v>3835</c:v>
                </c:pt>
                <c:pt idx="3">
                  <c:v>11879</c:v>
                </c:pt>
                <c:pt idx="4">
                  <c:v>30921</c:v>
                </c:pt>
                <c:pt idx="5">
                  <c:v>40402</c:v>
                </c:pt>
                <c:pt idx="6">
                  <c:v>17312</c:v>
                </c:pt>
                <c:pt idx="7">
                  <c:v>3141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3320840"/>
        <c:axId val="893322016"/>
      </c:lineChart>
      <c:dateAx>
        <c:axId val="893322408"/>
        <c:scaling>
          <c:orientation val="minMax"/>
        </c:scaling>
        <c:delete val="0"/>
        <c:axPos val="b"/>
        <c:numFmt formatCode="mmm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93320448"/>
        <c:crosses val="autoZero"/>
        <c:auto val="1"/>
        <c:lblOffset val="100"/>
        <c:baseTimeUnit val="months"/>
      </c:dateAx>
      <c:valAx>
        <c:axId val="893320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000" b="0" i="0" u="none" strike="noStrike" baseline="0">
                    <a:effectLst/>
                  </a:rPr>
                  <a:t>Nb de pièges positifs</a:t>
                </a:r>
                <a:r>
                  <a:rPr lang="fr-FR" sz="1000" b="0" i="0" u="none" strike="noStrike" baseline="0"/>
                  <a:t> </a:t>
                </a:r>
                <a:endParaRPr lang="fr-FR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93322408"/>
        <c:crosses val="autoZero"/>
        <c:crossBetween val="between"/>
      </c:valAx>
      <c:dateAx>
        <c:axId val="893320840"/>
        <c:scaling>
          <c:orientation val="minMax"/>
        </c:scaling>
        <c:delete val="1"/>
        <c:axPos val="b"/>
        <c:numFmt formatCode="mmm" sourceLinked="1"/>
        <c:majorTickMark val="out"/>
        <c:minorTickMark val="none"/>
        <c:tickLblPos val="nextTo"/>
        <c:crossAx val="893322016"/>
        <c:crosses val="autoZero"/>
        <c:auto val="1"/>
        <c:lblOffset val="100"/>
        <c:baseTimeUnit val="months"/>
      </c:dateAx>
      <c:valAx>
        <c:axId val="89332201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000" b="0" i="0" u="none" strike="noStrike" baseline="0">
                    <a:effectLst/>
                  </a:rPr>
                  <a:t>Nb d'œufs</a:t>
                </a:r>
                <a:r>
                  <a:rPr lang="fr-FR" sz="1000" b="0" i="0" u="none" strike="noStrike" baseline="0"/>
                  <a:t> </a:t>
                </a:r>
                <a:endParaRPr lang="fr-FR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93320840"/>
        <c:crosses val="max"/>
        <c:crossBetween val="between"/>
      </c:valAx>
      <c:spPr>
        <a:noFill/>
        <a:ln w="25400">
          <a:noFill/>
        </a:ln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/>
              <a:t>Présence</a:t>
            </a:r>
            <a:r>
              <a:rPr lang="en-US" dirty="0"/>
              <a:t> de </a:t>
            </a:r>
            <a:r>
              <a:rPr lang="en-US" dirty="0" err="1"/>
              <a:t>moustiques</a:t>
            </a:r>
            <a:r>
              <a:rPr lang="en-US" dirty="0"/>
              <a:t> </a:t>
            </a:r>
            <a:r>
              <a:rPr lang="en-US" dirty="0" err="1"/>
              <a:t>dans</a:t>
            </a:r>
            <a:r>
              <a:rPr lang="en-US" dirty="0"/>
              <a:t> les </a:t>
            </a:r>
            <a:r>
              <a:rPr lang="en-US" dirty="0" err="1"/>
              <a:t>avaloirs</a:t>
            </a:r>
            <a:r>
              <a:rPr lang="en-US" dirty="0"/>
              <a:t> </a:t>
            </a:r>
            <a:r>
              <a:rPr lang="en-US" dirty="0" err="1"/>
              <a:t>pluviaux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eau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overlay val="0"/>
      <c:txPr>
        <a:bodyPr/>
        <a:lstStyle/>
        <a:p>
          <a:pPr rtl="0">
            <a:defRPr/>
          </a:pPr>
          <a:endParaRPr lang="fr-FR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err="1"/>
              <a:t>Présence</a:t>
            </a:r>
            <a:r>
              <a:rPr lang="en-US" dirty="0"/>
              <a:t> de </a:t>
            </a:r>
            <a:r>
              <a:rPr lang="en-US" dirty="0" err="1"/>
              <a:t>moustiques</a:t>
            </a:r>
            <a:r>
              <a:rPr lang="en-US" dirty="0"/>
              <a:t> </a:t>
            </a:r>
            <a:r>
              <a:rPr lang="en-US" dirty="0" err="1"/>
              <a:t>dans</a:t>
            </a:r>
            <a:r>
              <a:rPr lang="en-US" dirty="0"/>
              <a:t> les </a:t>
            </a:r>
            <a:r>
              <a:rPr lang="en-US" dirty="0" err="1"/>
              <a:t>avaloirs</a:t>
            </a:r>
            <a:r>
              <a:rPr lang="en-US" dirty="0"/>
              <a:t> </a:t>
            </a:r>
            <a:r>
              <a:rPr lang="en-US" dirty="0" err="1"/>
              <a:t>pluviaux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eau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5125635426500827E-3"/>
          <c:y val="0.30108270798194142"/>
          <c:w val="0.61130740973983055"/>
          <c:h val="0.62738189022768509"/>
        </c:manualLayout>
      </c:layout>
      <c:pie3DChart>
        <c:varyColors val="1"/>
        <c:ser>
          <c:idx val="0"/>
          <c:order val="0"/>
          <c:tx>
            <c:v>Présence de moustiques dans les avaloirs pluviaux</c:v>
          </c:tx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Feuil1!$A$3:$A$5</c:f>
              <c:strCache>
                <c:ptCount val="3"/>
                <c:pt idx="0">
                  <c:v>Négatif</c:v>
                </c:pt>
                <c:pt idx="1">
                  <c:v>Autres moustiques</c:v>
                </c:pt>
                <c:pt idx="2">
                  <c:v>Aedes albopictus</c:v>
                </c:pt>
              </c:strCache>
            </c:strRef>
          </c:cat>
          <c:val>
            <c:numRef>
              <c:f>Feuil1!$B$3:$B$5</c:f>
              <c:numCache>
                <c:formatCode>General</c:formatCode>
                <c:ptCount val="3"/>
                <c:pt idx="0">
                  <c:v>12</c:v>
                </c:pt>
                <c:pt idx="1">
                  <c:v>26</c:v>
                </c:pt>
                <c:pt idx="2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151180318905799"/>
          <c:y val="0.41101704187750188"/>
          <c:w val="0.38158318217643999"/>
          <c:h val="0.45561393851861576"/>
        </c:manualLayout>
      </c:layout>
      <c:overlay val="0"/>
      <c:txPr>
        <a:bodyPr/>
        <a:lstStyle/>
        <a:p>
          <a:pPr rtl="0">
            <a:defRPr sz="1200" b="1"/>
          </a:pPr>
          <a:endParaRPr lang="fr-FR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Présence de moustiques dans les terrasses à plots en eau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3047350618050455"/>
          <c:w val="0.66636105704295212"/>
          <c:h val="0.64588442004707503"/>
        </c:manualLayout>
      </c:layout>
      <c:pie3DChart>
        <c:varyColors val="1"/>
        <c:ser>
          <c:idx val="0"/>
          <c:order val="0"/>
          <c:dLbls>
            <c:dLbl>
              <c:idx val="1"/>
              <c:layout>
                <c:manualLayout>
                  <c:x val="-4.6951327088099445E-2"/>
                  <c:y val="-0.195232239114425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Feuil1!$A$13:$A$15</c:f>
              <c:strCache>
                <c:ptCount val="3"/>
                <c:pt idx="0">
                  <c:v>Négatif</c:v>
                </c:pt>
                <c:pt idx="1">
                  <c:v>Autres moustiques</c:v>
                </c:pt>
                <c:pt idx="2">
                  <c:v>Aedes albopictus</c:v>
                </c:pt>
              </c:strCache>
            </c:strRef>
          </c:cat>
          <c:val>
            <c:numRef>
              <c:f>Feuil1!$B$13:$B$15</c:f>
              <c:numCache>
                <c:formatCode>General</c:formatCode>
                <c:ptCount val="3"/>
                <c:pt idx="0">
                  <c:v>10</c:v>
                </c:pt>
                <c:pt idx="1">
                  <c:v>1</c:v>
                </c:pt>
                <c:pt idx="2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  <c:txPr>
        <a:bodyPr/>
        <a:lstStyle/>
        <a:p>
          <a:pPr rtl="0">
            <a:defRPr sz="1200" b="1"/>
          </a:pPr>
          <a:endParaRPr lang="fr-FR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Présence de moustiques dans les coffrets techniques en eau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6113479140381544E-2"/>
          <c:y val="0.29337334684810817"/>
          <c:w val="0.68999154109389382"/>
          <c:h val="0.64588442004707503"/>
        </c:manualLayout>
      </c:layout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Feuil1!$A$8:$A$10</c:f>
              <c:strCache>
                <c:ptCount val="3"/>
                <c:pt idx="0">
                  <c:v>Négatif</c:v>
                </c:pt>
                <c:pt idx="1">
                  <c:v>Autres moustiques</c:v>
                </c:pt>
                <c:pt idx="2">
                  <c:v>Aedes albopictus</c:v>
                </c:pt>
              </c:strCache>
            </c:strRef>
          </c:cat>
          <c:val>
            <c:numRef>
              <c:f>Feuil1!$B$8:$B$10</c:f>
              <c:numCache>
                <c:formatCode>General</c:formatCode>
                <c:ptCount val="3"/>
                <c:pt idx="0">
                  <c:v>15</c:v>
                </c:pt>
                <c:pt idx="1">
                  <c:v>3</c:v>
                </c:pt>
                <c:pt idx="2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  <c:txPr>
        <a:bodyPr/>
        <a:lstStyle/>
        <a:p>
          <a:pPr rtl="0">
            <a:defRPr sz="1200" b="1"/>
          </a:pPr>
          <a:endParaRPr lang="fr-FR"/>
        </a:p>
      </c:txPr>
    </c:legend>
    <c:plotVisOnly val="1"/>
    <c:dispBlanksAs val="zero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fr-FR" altLang="fr-F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fr-FR" altLang="fr-F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fr-FR" altLang="fr-FR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fld id="{E7EE4F59-D5ED-4553-BA1D-288EECCCC30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540712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40B1D56-0F72-4C9E-8DEF-DEF6D62CF7DB}" type="slidenum">
              <a:rPr lang="fr-FR" altLang="fr-FR"/>
              <a:pPr/>
              <a:t>1</a:t>
            </a:fld>
            <a:endParaRPr lang="fr-FR" altLang="fr-FR"/>
          </a:p>
        </p:txBody>
      </p:sp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47290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475257-F75E-4257-8756-CA7A1EEB2EBC}" type="slidenum">
              <a:rPr lang="fr-FR" altLang="fr-FR"/>
              <a:pPr/>
              <a:t>12</a:t>
            </a:fld>
            <a:endParaRPr lang="fr-FR" altLang="fr-FR"/>
          </a:p>
        </p:txBody>
      </p:sp>
      <p:sp>
        <p:nvSpPr>
          <p:cNvPr id="860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6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88297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3A39924-307D-40A7-BD0D-FEBAA49C347E}" type="slidenum">
              <a:rPr lang="fr-FR" altLang="fr-FR"/>
              <a:pPr/>
              <a:t>13</a:t>
            </a:fld>
            <a:endParaRPr lang="fr-FR" altLang="fr-FR"/>
          </a:p>
        </p:txBody>
      </p:sp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6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50599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3A39924-307D-40A7-BD0D-FEBAA49C347E}" type="slidenum">
              <a:rPr lang="fr-FR" altLang="fr-FR"/>
              <a:pPr/>
              <a:t>14</a:t>
            </a:fld>
            <a:endParaRPr lang="fr-FR" altLang="fr-FR"/>
          </a:p>
        </p:txBody>
      </p:sp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6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229666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Marais, creux d’arbre,</a:t>
            </a:r>
            <a:r>
              <a:rPr lang="fr-FR" baseline="0" dirty="0" smtClean="0"/>
              <a:t> déversoir d’orage</a:t>
            </a:r>
          </a:p>
          <a:p>
            <a:r>
              <a:rPr lang="fr-FR" baseline="0" dirty="0" smtClean="0"/>
              <a:t>Regards techniques, avaloirs d’eau pluviale, toitures terrasses, bidons de recueil d’eau, déchets divers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7EE4F59-D5ED-4553-BA1D-288EECCCC30D}" type="slidenum">
              <a:rPr lang="fr-FR" altLang="fr-FR" smtClean="0"/>
              <a:pPr/>
              <a:t>15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42909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01A653F-52BB-4F2D-B19A-A3AB35713A86}" type="slidenum">
              <a:rPr lang="fr-FR" altLang="fr-FR"/>
              <a:pPr/>
              <a:t>16</a:t>
            </a:fld>
            <a:endParaRPr lang="fr-FR" altLang="fr-FR"/>
          </a:p>
        </p:txBody>
      </p:sp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6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447774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DC24A0A-959A-4E10-B0AC-E0AA8D4704F3}" type="slidenum">
              <a:rPr lang="fr-FR" altLang="fr-FR"/>
              <a:pPr/>
              <a:t>17</a:t>
            </a:fld>
            <a:endParaRPr lang="fr-FR" altLang="fr-FR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6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dirty="0" smtClean="0"/>
              <a:t>Nb Pièges</a:t>
            </a:r>
            <a:r>
              <a:rPr lang="fr-FR" altLang="fr-FR" baseline="0" dirty="0" smtClean="0"/>
              <a:t> positifs = Nb lieux où existent des Moustiques tigres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3108413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271338E-8F67-43F5-9DE1-F354CBCB75D9}" type="slidenum">
              <a:rPr lang="fr-FR" altLang="fr-FR"/>
              <a:pPr/>
              <a:t>18</a:t>
            </a:fld>
            <a:endParaRPr lang="fr-FR" altLang="fr-FR"/>
          </a:p>
        </p:txBody>
      </p:sp>
      <p:sp>
        <p:nvSpPr>
          <p:cNvPr id="89089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</a:pPr>
            <a:fld id="{B2C6328E-FC7A-4CC2-91AD-27B3D101C59A}" type="slidenum">
              <a:rPr lang="fr-FR" altLang="fr-FR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</a:pPr>
              <a:t>18</a:t>
            </a:fld>
            <a:endParaRPr lang="fr-FR" altLang="fr-FR" sz="1400">
              <a:latin typeface="Times New Roman" panose="02020603050405020304" pitchFamily="18" charset="0"/>
            </a:endParaRPr>
          </a:p>
        </p:txBody>
      </p:sp>
      <p:sp>
        <p:nvSpPr>
          <p:cNvPr id="89090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770094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A249A48-3852-4468-8B3A-8142664CB9B5}" type="slidenum">
              <a:rPr lang="fr-FR" altLang="fr-FR"/>
              <a:pPr/>
              <a:t>20</a:t>
            </a:fld>
            <a:endParaRPr lang="fr-FR" altLang="fr-FR"/>
          </a:p>
        </p:txBody>
      </p:sp>
      <p:sp>
        <p:nvSpPr>
          <p:cNvPr id="911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6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652251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30A718A-D485-4E32-894B-9F869A1F5935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fr-FR" altLang="fr-FR" sz="1400" smtClean="0"/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dirty="0" smtClean="0"/>
              <a:t>06</a:t>
            </a:r>
            <a:r>
              <a:rPr lang="fr-FR" altLang="fr-FR" baseline="0" dirty="0" smtClean="0"/>
              <a:t> Alpes maritime	83 Var</a:t>
            </a:r>
          </a:p>
          <a:p>
            <a:r>
              <a:rPr lang="fr-FR" altLang="fr-FR" baseline="0" dirty="0" smtClean="0"/>
              <a:t>13 Bouches du Rhône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fr-FR" altLang="fr-FR" baseline="0" dirty="0" smtClean="0"/>
              <a:t>34 Hérault	13 Bouches du Rhône	83 Var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fr-FR" altLang="fr-FR" baseline="0" dirty="0" smtClean="0"/>
              <a:t>30	Gard</a:t>
            </a:r>
          </a:p>
        </p:txBody>
      </p:sp>
    </p:spTree>
    <p:extLst>
      <p:ext uri="{BB962C8B-B14F-4D97-AF65-F5344CB8AC3E}">
        <p14:creationId xmlns:p14="http://schemas.microsoft.com/office/powerpoint/2010/main" val="38785067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30A718A-D485-4E32-894B-9F869A1F5935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fr-FR" altLang="fr-FR" sz="1400" smtClean="0"/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dirty="0" smtClean="0"/>
              <a:t>06</a:t>
            </a:r>
            <a:r>
              <a:rPr lang="fr-FR" altLang="fr-FR" baseline="0" dirty="0" smtClean="0"/>
              <a:t> Alpes maritime	83 Var</a:t>
            </a:r>
          </a:p>
          <a:p>
            <a:r>
              <a:rPr lang="fr-FR" altLang="fr-FR" baseline="0" dirty="0" smtClean="0"/>
              <a:t>13 Bouches du Rhône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fr-FR" altLang="fr-FR" baseline="0" dirty="0" smtClean="0"/>
              <a:t>34 Hérault	13 Bouches du Rhône	83 Var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fr-FR" altLang="fr-FR" baseline="0" dirty="0" smtClean="0"/>
              <a:t>30	Gard</a:t>
            </a:r>
          </a:p>
        </p:txBody>
      </p:sp>
    </p:spTree>
    <p:extLst>
      <p:ext uri="{BB962C8B-B14F-4D97-AF65-F5344CB8AC3E}">
        <p14:creationId xmlns:p14="http://schemas.microsoft.com/office/powerpoint/2010/main" val="882079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moustiques = nuisance </a:t>
            </a:r>
          </a:p>
          <a:p>
            <a:r>
              <a:rPr lang="fr-FR" dirty="0" smtClean="0"/>
              <a:t>mais également depuis l’arrivée du moustique tigre </a:t>
            </a:r>
          </a:p>
          <a:p>
            <a:r>
              <a:rPr lang="fr-FR" dirty="0" smtClean="0"/>
              <a:t>Moustique = risque de maladie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7EE4F59-D5ED-4553-BA1D-288EECCCC30D}" type="slidenum">
              <a:rPr lang="fr-FR" altLang="fr-FR" smtClean="0"/>
              <a:pPr/>
              <a:t>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803057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7882456-961C-45D0-8916-200BE7755D23}" type="slidenum">
              <a:rPr lang="fr-FR" altLang="fr-FR"/>
              <a:pPr/>
              <a:t>24</a:t>
            </a:fld>
            <a:endParaRPr lang="fr-FR" altLang="fr-FR"/>
          </a:p>
        </p:txBody>
      </p:sp>
      <p:sp>
        <p:nvSpPr>
          <p:cNvPr id="952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621059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7882456-961C-45D0-8916-200BE7755D23}" type="slidenum">
              <a:rPr lang="fr-FR" altLang="fr-FR"/>
              <a:pPr/>
              <a:t>25</a:t>
            </a:fld>
            <a:endParaRPr lang="fr-FR" altLang="fr-FR"/>
          </a:p>
        </p:txBody>
      </p:sp>
      <p:sp>
        <p:nvSpPr>
          <p:cNvPr id="952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278965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7882456-961C-45D0-8916-200BE7755D23}" type="slidenum">
              <a:rPr lang="fr-FR" altLang="fr-FR"/>
              <a:pPr/>
              <a:t>26</a:t>
            </a:fld>
            <a:endParaRPr lang="fr-FR" altLang="fr-FR"/>
          </a:p>
        </p:txBody>
      </p:sp>
      <p:sp>
        <p:nvSpPr>
          <p:cNvPr id="952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849170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7882456-961C-45D0-8916-200BE7755D23}" type="slidenum">
              <a:rPr lang="fr-FR" altLang="fr-FR"/>
              <a:pPr/>
              <a:t>27</a:t>
            </a:fld>
            <a:endParaRPr lang="fr-FR" altLang="fr-FR"/>
          </a:p>
        </p:txBody>
      </p:sp>
      <p:sp>
        <p:nvSpPr>
          <p:cNvPr id="952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601305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2AC8413-7CC2-41F7-AC6C-F7B08C5A9762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fr-FR" altLang="fr-FR" sz="1400" smtClean="0"/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5944950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2AC8413-7CC2-41F7-AC6C-F7B08C5A9762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fr-FR" altLang="fr-FR" sz="1400" smtClean="0"/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1590663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2AC8413-7CC2-41F7-AC6C-F7B08C5A9762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fr-FR" altLang="fr-FR" sz="1400" smtClean="0"/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8798779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Irez-vous en vacances dans une autre région de France ?</a:t>
            </a:r>
          </a:p>
          <a:p>
            <a:r>
              <a:rPr lang="fr-FR" dirty="0" smtClean="0"/>
              <a:t>Êtes-vous</a:t>
            </a:r>
            <a:r>
              <a:rPr lang="fr-FR" baseline="0" dirty="0" smtClean="0"/>
              <a:t> vacciner contre la grippe ?</a:t>
            </a:r>
          </a:p>
          <a:p>
            <a:r>
              <a:rPr lang="fr-FR" baseline="0" dirty="0" smtClean="0"/>
              <a:t>Prenez vous moins votre voiture 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7EE4F59-D5ED-4553-BA1D-288EECCCC30D}" type="slidenum">
              <a:rPr lang="fr-FR" altLang="fr-FR" smtClean="0"/>
              <a:pPr/>
              <a:t>31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492177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30A718A-D485-4E32-894B-9F869A1F5935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fr-FR" altLang="fr-FR" sz="1400" smtClean="0"/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dirty="0" smtClean="0"/>
              <a:t>06</a:t>
            </a:r>
            <a:r>
              <a:rPr lang="fr-FR" altLang="fr-FR" baseline="0" dirty="0" smtClean="0"/>
              <a:t> Alpes maritime	83 Var</a:t>
            </a:r>
          </a:p>
          <a:p>
            <a:r>
              <a:rPr lang="fr-FR" altLang="fr-FR" baseline="0" dirty="0" smtClean="0"/>
              <a:t>13 Bouches du Rhône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fr-FR" altLang="fr-FR" baseline="0" dirty="0" smtClean="0"/>
              <a:t>34 Hérault	13 Bouches du Rhône	83 Var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fr-FR" altLang="fr-FR" baseline="0" dirty="0" smtClean="0"/>
              <a:t>30	Gard</a:t>
            </a:r>
          </a:p>
        </p:txBody>
      </p:sp>
    </p:spTree>
    <p:extLst>
      <p:ext uri="{BB962C8B-B14F-4D97-AF65-F5344CB8AC3E}">
        <p14:creationId xmlns:p14="http://schemas.microsoft.com/office/powerpoint/2010/main" val="5166333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56DAB99-0914-4CBA-857B-00365636ECBA}" type="slidenum">
              <a:rPr lang="fr-FR" altLang="fr-FR"/>
              <a:pPr/>
              <a:t>33</a:t>
            </a:fld>
            <a:endParaRPr lang="fr-FR" altLang="fr-FR"/>
          </a:p>
        </p:txBody>
      </p:sp>
      <p:sp>
        <p:nvSpPr>
          <p:cNvPr id="931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26128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30A718A-D485-4E32-894B-9F869A1F5935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fr-FR" altLang="fr-FR" sz="1400" smtClean="0"/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dirty="0" smtClean="0"/>
              <a:t>06</a:t>
            </a:r>
            <a:r>
              <a:rPr lang="fr-FR" altLang="fr-FR" baseline="0" dirty="0" smtClean="0"/>
              <a:t> Alpes maritime	83 Var</a:t>
            </a:r>
          </a:p>
          <a:p>
            <a:r>
              <a:rPr lang="fr-FR" altLang="fr-FR" baseline="0" dirty="0" smtClean="0"/>
              <a:t>13 Bouches du Rhône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fr-FR" altLang="fr-FR" baseline="0" dirty="0" smtClean="0"/>
              <a:t>34 Hérault	13 Bouches du Rhône	83 Var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fr-FR" altLang="fr-FR" baseline="0" dirty="0" smtClean="0"/>
              <a:t>30	Gard</a:t>
            </a:r>
          </a:p>
        </p:txBody>
      </p:sp>
    </p:spTree>
    <p:extLst>
      <p:ext uri="{BB962C8B-B14F-4D97-AF65-F5344CB8AC3E}">
        <p14:creationId xmlns:p14="http://schemas.microsoft.com/office/powerpoint/2010/main" val="22164782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7882456-961C-45D0-8916-200BE7755D23}" type="slidenum">
              <a:rPr lang="fr-FR" altLang="fr-FR"/>
              <a:pPr/>
              <a:t>34</a:t>
            </a:fld>
            <a:endParaRPr lang="fr-FR" altLang="fr-FR"/>
          </a:p>
        </p:txBody>
      </p:sp>
      <p:sp>
        <p:nvSpPr>
          <p:cNvPr id="952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999075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7882456-961C-45D0-8916-200BE7755D23}" type="slidenum">
              <a:rPr lang="fr-FR" altLang="fr-FR"/>
              <a:pPr/>
              <a:t>35</a:t>
            </a:fld>
            <a:endParaRPr lang="fr-FR" altLang="fr-FR"/>
          </a:p>
        </p:txBody>
      </p:sp>
      <p:sp>
        <p:nvSpPr>
          <p:cNvPr id="952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214532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56DAB99-0914-4CBA-857B-00365636ECBA}" type="slidenum">
              <a:rPr lang="fr-FR" altLang="fr-FR"/>
              <a:pPr/>
              <a:t>36</a:t>
            </a:fld>
            <a:endParaRPr lang="fr-FR" altLang="fr-FR"/>
          </a:p>
        </p:txBody>
      </p:sp>
      <p:sp>
        <p:nvSpPr>
          <p:cNvPr id="931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652180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DDCDB19-E41B-4AE4-972D-3EA838162DEF}" type="slidenum">
              <a:rPr lang="fr-FR" altLang="fr-FR"/>
              <a:pPr/>
              <a:t>37</a:t>
            </a:fld>
            <a:endParaRPr lang="fr-FR" altLang="fr-FR"/>
          </a:p>
        </p:txBody>
      </p:sp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30460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30A718A-D485-4E32-894B-9F869A1F5935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fr-FR" altLang="fr-FR" sz="1400" smtClean="0"/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dirty="0" smtClean="0"/>
              <a:t>06</a:t>
            </a:r>
            <a:r>
              <a:rPr lang="fr-FR" altLang="fr-FR" baseline="0" dirty="0" smtClean="0"/>
              <a:t> Alpes maritime	83 Var</a:t>
            </a:r>
          </a:p>
          <a:p>
            <a:r>
              <a:rPr lang="fr-FR" altLang="fr-FR" baseline="0" dirty="0" smtClean="0"/>
              <a:t>13 Bouches du Rhône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fr-FR" altLang="fr-FR" baseline="0" dirty="0" smtClean="0"/>
              <a:t>34 Hérault	13 Bouches du Rhône	83 Var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fr-FR" altLang="fr-FR" baseline="0" dirty="0" smtClean="0"/>
              <a:t>30	Gard</a:t>
            </a:r>
          </a:p>
        </p:txBody>
      </p:sp>
    </p:spTree>
    <p:extLst>
      <p:ext uri="{BB962C8B-B14F-4D97-AF65-F5344CB8AC3E}">
        <p14:creationId xmlns:p14="http://schemas.microsoft.com/office/powerpoint/2010/main" val="40197971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EFA56A4-6665-4964-92E7-BFE48D76A003}" type="slidenum">
              <a:rPr lang="fr-FR" altLang="fr-FR"/>
              <a:pPr/>
              <a:t>39</a:t>
            </a:fld>
            <a:endParaRPr lang="fr-FR" altLang="fr-FR"/>
          </a:p>
        </p:txBody>
      </p:sp>
      <p:sp>
        <p:nvSpPr>
          <p:cNvPr id="139265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</a:pPr>
            <a:fld id="{3F759DBA-85E2-429C-B5E5-D54CACC07B72}" type="slidenum">
              <a:rPr lang="fr-FR" altLang="fr-FR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</a:pPr>
              <a:t>39</a:t>
            </a:fld>
            <a:endParaRPr lang="fr-FR" altLang="fr-FR" sz="1400">
              <a:latin typeface="Times New Roman" panose="02020603050405020304" pitchFamily="18" charset="0"/>
            </a:endParaRPr>
          </a:p>
        </p:txBody>
      </p:sp>
      <p:sp>
        <p:nvSpPr>
          <p:cNvPr id="13926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926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724338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6F098BF-8B46-473C-BE19-E7EB2EA19F17}" type="slidenum">
              <a:rPr lang="fr-FR" altLang="fr-FR"/>
              <a:pPr/>
              <a:t>40</a:t>
            </a:fld>
            <a:endParaRPr lang="fr-FR" altLang="fr-FR"/>
          </a:p>
        </p:txBody>
      </p:sp>
      <p:sp>
        <p:nvSpPr>
          <p:cNvPr id="140289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</a:pPr>
            <a:fld id="{8A246006-110D-4141-B743-44FCC800948F}" type="slidenum">
              <a:rPr lang="fr-FR" altLang="fr-FR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</a:pPr>
              <a:t>40</a:t>
            </a:fld>
            <a:endParaRPr lang="fr-FR" altLang="fr-FR" sz="1400">
              <a:latin typeface="Times New Roman" panose="02020603050405020304" pitchFamily="18" charset="0"/>
            </a:endParaRPr>
          </a:p>
        </p:txBody>
      </p:sp>
      <p:sp>
        <p:nvSpPr>
          <p:cNvPr id="140290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029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037246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DFB3853-F214-4D5E-AA45-03ACCBC822FA}" type="slidenum">
              <a:rPr lang="fr-FR" altLang="fr-FR"/>
              <a:pPr/>
              <a:t>42</a:t>
            </a:fld>
            <a:endParaRPr lang="fr-FR" altLang="fr-FR"/>
          </a:p>
        </p:txBody>
      </p:sp>
      <p:sp>
        <p:nvSpPr>
          <p:cNvPr id="99329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</a:pPr>
            <a:fld id="{3147F59A-EF44-4944-951B-EBD02BA34B08}" type="slidenum">
              <a:rPr lang="fr-FR" altLang="fr-FR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</a:pPr>
              <a:t>42</a:t>
            </a:fld>
            <a:endParaRPr lang="fr-FR" altLang="fr-FR" sz="1400">
              <a:latin typeface="Times New Roman" panose="02020603050405020304" pitchFamily="18" charset="0"/>
            </a:endParaRPr>
          </a:p>
        </p:txBody>
      </p:sp>
      <p:sp>
        <p:nvSpPr>
          <p:cNvPr id="99330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430086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085B170-9129-4294-9ED9-3E26D8E7F4F3}" type="slidenum">
              <a:rPr lang="fr-FR" altLang="fr-FR"/>
              <a:pPr/>
              <a:t>43</a:t>
            </a:fld>
            <a:endParaRPr lang="fr-FR" altLang="fr-FR"/>
          </a:p>
        </p:txBody>
      </p:sp>
      <p:sp>
        <p:nvSpPr>
          <p:cNvPr id="100353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</a:pPr>
            <a:fld id="{583928BC-C7BF-4E2E-979F-D70B0CE09058}" type="slidenum">
              <a:rPr lang="fr-FR" altLang="fr-FR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</a:pPr>
              <a:t>43</a:t>
            </a:fld>
            <a:endParaRPr lang="fr-FR" altLang="fr-FR" sz="1400">
              <a:latin typeface="Times New Roman" panose="02020603050405020304" pitchFamily="18" charset="0"/>
            </a:endParaRPr>
          </a:p>
        </p:txBody>
      </p:sp>
      <p:sp>
        <p:nvSpPr>
          <p:cNvPr id="100354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035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353121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C51BA71-4D54-47CB-B0CE-CBD7B4F1A45E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44</a:t>
            </a:fld>
            <a:endParaRPr lang="fr-FR" altLang="fr-FR" sz="1400" smtClean="0"/>
          </a:p>
        </p:txBody>
      </p:sp>
      <p:sp>
        <p:nvSpPr>
          <p:cNvPr id="440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dirty="0" smtClean="0"/>
              <a:t>Il n’y a plus de pièges dans les </a:t>
            </a:r>
            <a:r>
              <a:rPr lang="fr-FR" altLang="fr-FR" dirty="0" err="1" smtClean="0"/>
              <a:t>dépts</a:t>
            </a:r>
            <a:r>
              <a:rPr lang="fr-FR" altLang="fr-FR" dirty="0" smtClean="0"/>
              <a:t> sur la Cote d’Azur de menton à Marseille sauf un réseau de surveillance localisé sur Toulon et Nice</a:t>
            </a:r>
          </a:p>
        </p:txBody>
      </p:sp>
    </p:spTree>
    <p:extLst>
      <p:ext uri="{BB962C8B-B14F-4D97-AF65-F5344CB8AC3E}">
        <p14:creationId xmlns:p14="http://schemas.microsoft.com/office/powerpoint/2010/main" val="781713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3CDFBFC-F943-4C92-B45E-0906D9316E67}" type="slidenum">
              <a:rPr lang="fr-FR" altLang="fr-FR"/>
              <a:pPr/>
              <a:t>4</a:t>
            </a:fld>
            <a:endParaRPr lang="fr-FR" altLang="fr-FR"/>
          </a:p>
        </p:txBody>
      </p:sp>
      <p:sp>
        <p:nvSpPr>
          <p:cNvPr id="808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6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45831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7EE4F59-D5ED-4553-BA1D-288EECCCC30D}" type="slidenum">
              <a:rPr lang="fr-FR" altLang="fr-FR" smtClean="0"/>
              <a:pPr/>
              <a:t>45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1654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B8E4FE9-FBCF-4D30-804F-D3C4F214CFED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46</a:t>
            </a:fld>
            <a:endParaRPr lang="fr-FR" altLang="fr-FR" sz="1400" smtClean="0"/>
          </a:p>
        </p:txBody>
      </p:sp>
      <p:sp>
        <p:nvSpPr>
          <p:cNvPr id="481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0017466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30A718A-D485-4E32-894B-9F869A1F5935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49</a:t>
            </a:fld>
            <a:endParaRPr lang="fr-FR" altLang="fr-FR" sz="1400" smtClean="0"/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dirty="0" smtClean="0"/>
              <a:t>06</a:t>
            </a:r>
            <a:r>
              <a:rPr lang="fr-FR" altLang="fr-FR" baseline="0" dirty="0" smtClean="0"/>
              <a:t> Alpes maritime	83 Var</a:t>
            </a:r>
          </a:p>
          <a:p>
            <a:r>
              <a:rPr lang="fr-FR" altLang="fr-FR" baseline="0" dirty="0" smtClean="0"/>
              <a:t>13 Bouches du Rhône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fr-FR" altLang="fr-FR" baseline="0" dirty="0" smtClean="0"/>
              <a:t>34 Hérault	13 Bouches du Rhône	83 Var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fr-FR" altLang="fr-FR" baseline="0" dirty="0" smtClean="0"/>
              <a:t>30	Gard</a:t>
            </a:r>
          </a:p>
        </p:txBody>
      </p:sp>
    </p:spTree>
    <p:extLst>
      <p:ext uri="{BB962C8B-B14F-4D97-AF65-F5344CB8AC3E}">
        <p14:creationId xmlns:p14="http://schemas.microsoft.com/office/powerpoint/2010/main" val="7018033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A6264E1-9AFF-414B-85F0-0D2FBD364872}" type="slidenum">
              <a:rPr lang="fr-FR" altLang="fr-FR"/>
              <a:pPr/>
              <a:t>50</a:t>
            </a:fld>
            <a:endParaRPr lang="fr-FR" altLang="fr-FR"/>
          </a:p>
        </p:txBody>
      </p:sp>
      <p:sp>
        <p:nvSpPr>
          <p:cNvPr id="134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6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4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372940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A6264E1-9AFF-414B-85F0-0D2FBD364872}" type="slidenum">
              <a:rPr lang="fr-FR" altLang="fr-FR"/>
              <a:pPr/>
              <a:t>51</a:t>
            </a:fld>
            <a:endParaRPr lang="fr-FR" altLang="fr-FR"/>
          </a:p>
        </p:txBody>
      </p:sp>
      <p:sp>
        <p:nvSpPr>
          <p:cNvPr id="134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6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4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7525997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5F80FBD-3CA3-4DCC-B931-7CA7BF4D5D1B}" type="slidenum">
              <a:rPr lang="fr-FR" altLang="fr-FR"/>
              <a:pPr/>
              <a:t>52</a:t>
            </a:fld>
            <a:endParaRPr lang="fr-FR" altLang="fr-FR"/>
          </a:p>
        </p:txBody>
      </p:sp>
      <p:sp>
        <p:nvSpPr>
          <p:cNvPr id="135169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</a:pPr>
            <a:fld id="{6B0FFD17-4432-4F73-9B17-59F8744128EB}" type="slidenum">
              <a:rPr lang="fr-FR" altLang="fr-FR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</a:pPr>
              <a:t>52</a:t>
            </a:fld>
            <a:endParaRPr lang="fr-FR" altLang="fr-FR" sz="1400">
              <a:latin typeface="Times New Roman" panose="02020603050405020304" pitchFamily="18" charset="0"/>
            </a:endParaRPr>
          </a:p>
        </p:txBody>
      </p:sp>
      <p:sp>
        <p:nvSpPr>
          <p:cNvPr id="135170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517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698884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5F80FBD-3CA3-4DCC-B931-7CA7BF4D5D1B}" type="slidenum">
              <a:rPr lang="fr-FR" altLang="fr-FR"/>
              <a:pPr/>
              <a:t>53</a:t>
            </a:fld>
            <a:endParaRPr lang="fr-FR" altLang="fr-FR"/>
          </a:p>
        </p:txBody>
      </p:sp>
      <p:sp>
        <p:nvSpPr>
          <p:cNvPr id="135169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</a:pPr>
            <a:fld id="{6B0FFD17-4432-4F73-9B17-59F8744128EB}" type="slidenum">
              <a:rPr lang="fr-FR" altLang="fr-FR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</a:pPr>
              <a:t>53</a:t>
            </a:fld>
            <a:endParaRPr lang="fr-FR" altLang="fr-FR" sz="1400">
              <a:latin typeface="Times New Roman" panose="02020603050405020304" pitchFamily="18" charset="0"/>
            </a:endParaRPr>
          </a:p>
        </p:txBody>
      </p:sp>
      <p:sp>
        <p:nvSpPr>
          <p:cNvPr id="135170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517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813095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C9B82F-439A-4D2D-AC63-5D144D064D19}" type="slidenum">
              <a:rPr lang="fr-FR" altLang="fr-FR"/>
              <a:pPr/>
              <a:t>54</a:t>
            </a:fld>
            <a:endParaRPr lang="fr-FR" altLang="fr-FR"/>
          </a:p>
        </p:txBody>
      </p:sp>
      <p:sp>
        <p:nvSpPr>
          <p:cNvPr id="136193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</a:pPr>
            <a:fld id="{65005092-647E-4186-BB1E-EC5D65B315CF}" type="slidenum">
              <a:rPr lang="fr-FR" altLang="fr-FR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</a:pPr>
              <a:t>54</a:t>
            </a:fld>
            <a:endParaRPr lang="fr-FR" altLang="fr-FR" sz="1400">
              <a:latin typeface="Times New Roman" panose="02020603050405020304" pitchFamily="18" charset="0"/>
            </a:endParaRPr>
          </a:p>
        </p:txBody>
      </p:sp>
      <p:sp>
        <p:nvSpPr>
          <p:cNvPr id="136194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619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6754919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70B0F92-8C98-4D53-8F38-3D666B87DAB9}" type="slidenum">
              <a:rPr lang="fr-FR" altLang="fr-FR"/>
              <a:pPr/>
              <a:t>55</a:t>
            </a:fld>
            <a:endParaRPr lang="fr-FR" altLang="fr-FR"/>
          </a:p>
        </p:txBody>
      </p:sp>
      <p:sp>
        <p:nvSpPr>
          <p:cNvPr id="13721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</a:pPr>
            <a:fld id="{8D2F1359-21D6-4858-8BE2-B07C6F6B3960}" type="slidenum">
              <a:rPr lang="fr-FR" altLang="fr-FR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</a:pPr>
              <a:t>55</a:t>
            </a:fld>
            <a:endParaRPr lang="fr-FR" altLang="fr-FR" sz="1400">
              <a:latin typeface="Times New Roman" panose="02020603050405020304" pitchFamily="18" charset="0"/>
            </a:endParaRPr>
          </a:p>
        </p:txBody>
      </p:sp>
      <p:sp>
        <p:nvSpPr>
          <p:cNvPr id="137218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7219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36258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30A718A-D485-4E32-894B-9F869A1F5935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57</a:t>
            </a:fld>
            <a:endParaRPr lang="fr-FR" altLang="fr-FR" sz="1400" smtClean="0"/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dirty="0" smtClean="0"/>
              <a:t>06</a:t>
            </a:r>
            <a:r>
              <a:rPr lang="fr-FR" altLang="fr-FR" baseline="0" dirty="0" smtClean="0"/>
              <a:t> Alpes maritime	83 Var</a:t>
            </a:r>
          </a:p>
          <a:p>
            <a:r>
              <a:rPr lang="fr-FR" altLang="fr-FR" baseline="0" dirty="0" smtClean="0"/>
              <a:t>13 Bouches du Rhône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fr-FR" altLang="fr-FR" baseline="0" dirty="0" smtClean="0"/>
              <a:t>34 Hérault	13 Bouches du Rhône	83 Var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fr-FR" altLang="fr-FR" baseline="0" dirty="0" smtClean="0"/>
              <a:t>30	Gard</a:t>
            </a:r>
          </a:p>
        </p:txBody>
      </p:sp>
    </p:spTree>
    <p:extLst>
      <p:ext uri="{BB962C8B-B14F-4D97-AF65-F5344CB8AC3E}">
        <p14:creationId xmlns:p14="http://schemas.microsoft.com/office/powerpoint/2010/main" val="2686542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1B7215A-CCEB-4A25-BAAE-7BAA88D26929}" type="slidenum">
              <a:rPr lang="fr-FR" altLang="fr-FR"/>
              <a:pPr/>
              <a:t>5</a:t>
            </a:fld>
            <a:endParaRPr lang="fr-FR" altLang="fr-FR"/>
          </a:p>
        </p:txBody>
      </p:sp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732384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AA252C5-11DC-4DBD-95D4-F077DCE4C825}" type="slidenum">
              <a:rPr lang="fr-FR" altLang="fr-FR"/>
              <a:pPr/>
              <a:t>58</a:t>
            </a:fld>
            <a:endParaRPr lang="fr-FR" altLang="fr-FR"/>
          </a:p>
        </p:txBody>
      </p:sp>
      <p:sp>
        <p:nvSpPr>
          <p:cNvPr id="10137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</a:pPr>
            <a:fld id="{6455D9D0-4007-4AF4-8324-C12285DB3D30}" type="slidenum">
              <a:rPr lang="fr-FR" altLang="fr-FR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</a:pPr>
              <a:t>58</a:t>
            </a:fld>
            <a:endParaRPr lang="fr-FR" altLang="fr-FR" sz="1400">
              <a:latin typeface="Times New Roman" panose="02020603050405020304" pitchFamily="18" charset="0"/>
            </a:endParaRPr>
          </a:p>
        </p:txBody>
      </p:sp>
      <p:sp>
        <p:nvSpPr>
          <p:cNvPr id="101378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79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3620657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A093EDE-0C51-436A-9EA9-401A17D9E86F}" type="slidenum">
              <a:rPr lang="fr-FR" altLang="fr-FR"/>
              <a:pPr/>
              <a:t>59</a:t>
            </a:fld>
            <a:endParaRPr lang="fr-FR" altLang="fr-FR"/>
          </a:p>
        </p:txBody>
      </p:sp>
      <p:sp>
        <p:nvSpPr>
          <p:cNvPr id="132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6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2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9923914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A093EDE-0C51-436A-9EA9-401A17D9E86F}" type="slidenum">
              <a:rPr lang="fr-FR" altLang="fr-FR"/>
              <a:pPr/>
              <a:t>60</a:t>
            </a:fld>
            <a:endParaRPr lang="fr-FR" altLang="fr-FR"/>
          </a:p>
        </p:txBody>
      </p:sp>
      <p:sp>
        <p:nvSpPr>
          <p:cNvPr id="132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6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2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0137778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A093EDE-0C51-436A-9EA9-401A17D9E86F}" type="slidenum">
              <a:rPr lang="fr-FR" altLang="fr-FR"/>
              <a:pPr/>
              <a:t>61</a:t>
            </a:fld>
            <a:endParaRPr lang="fr-FR" altLang="fr-FR"/>
          </a:p>
        </p:txBody>
      </p:sp>
      <p:sp>
        <p:nvSpPr>
          <p:cNvPr id="132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6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2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1621986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A093EDE-0C51-436A-9EA9-401A17D9E86F}" type="slidenum">
              <a:rPr lang="fr-FR" altLang="fr-FR"/>
              <a:pPr/>
              <a:t>62</a:t>
            </a:fld>
            <a:endParaRPr lang="fr-FR" altLang="fr-FR"/>
          </a:p>
        </p:txBody>
      </p:sp>
      <p:sp>
        <p:nvSpPr>
          <p:cNvPr id="132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6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2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1721524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A093EDE-0C51-436A-9EA9-401A17D9E86F}" type="slidenum">
              <a:rPr lang="fr-FR" altLang="fr-FR"/>
              <a:pPr/>
              <a:t>63</a:t>
            </a:fld>
            <a:endParaRPr lang="fr-FR" altLang="fr-FR"/>
          </a:p>
        </p:txBody>
      </p:sp>
      <p:sp>
        <p:nvSpPr>
          <p:cNvPr id="132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6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2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542254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A093EDE-0C51-436A-9EA9-401A17D9E86F}" type="slidenum">
              <a:rPr lang="fr-FR" altLang="fr-FR"/>
              <a:pPr/>
              <a:t>71</a:t>
            </a:fld>
            <a:endParaRPr lang="fr-FR" altLang="fr-FR"/>
          </a:p>
        </p:txBody>
      </p:sp>
      <p:sp>
        <p:nvSpPr>
          <p:cNvPr id="132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6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2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7929710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99929B-AFF4-4AB7-AAA2-B3FC2BC8CE0E}" type="slidenum">
              <a:rPr lang="fr-FR" altLang="fr-FR"/>
              <a:pPr/>
              <a:t>72</a:t>
            </a:fld>
            <a:endParaRPr lang="fr-FR" altLang="fr-FR"/>
          </a:p>
        </p:txBody>
      </p:sp>
      <p:sp>
        <p:nvSpPr>
          <p:cNvPr id="1423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6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23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06150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086B8A7-4C20-48E6-A2C8-5000E82BDD86}" type="slidenum">
              <a:rPr lang="fr-FR" altLang="fr-FR"/>
              <a:pPr/>
              <a:t>6</a:t>
            </a:fld>
            <a:endParaRPr lang="fr-FR" altLang="fr-FR"/>
          </a:p>
        </p:txBody>
      </p:sp>
      <p:sp>
        <p:nvSpPr>
          <p:cNvPr id="819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6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22617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DAE769B-930F-477E-AB7F-D9EA42CF25A2}" type="slidenum">
              <a:rPr lang="fr-FR" altLang="fr-FR"/>
              <a:pPr/>
              <a:t>7</a:t>
            </a:fld>
            <a:endParaRPr lang="fr-FR" altLang="fr-FR"/>
          </a:p>
        </p:txBody>
      </p:sp>
      <p:sp>
        <p:nvSpPr>
          <p:cNvPr id="829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6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01980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5A54EBE-1663-4316-87F1-4A0E3286EA66}" type="slidenum">
              <a:rPr lang="fr-FR" altLang="fr-FR"/>
              <a:pPr/>
              <a:t>10</a:t>
            </a:fld>
            <a:endParaRPr lang="fr-FR" altLang="fr-FR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6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77195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A8A7CDB-E350-47BF-94F9-54D8FD8A9A6C}" type="slidenum">
              <a:rPr lang="fr-FR" altLang="fr-FR"/>
              <a:pPr/>
              <a:t>11</a:t>
            </a:fld>
            <a:endParaRPr lang="fr-FR" altLang="fr-FR"/>
          </a:p>
        </p:txBody>
      </p:sp>
      <p:sp>
        <p:nvSpPr>
          <p:cNvPr id="849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6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45380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6122FE5-E84F-4074-9C97-8A5776458E8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6890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6FA550A-8FA3-4577-96AC-F0585F209A2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66459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07263" y="301625"/>
            <a:ext cx="2266950" cy="58499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1625" cy="58499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0D29B5B-173A-4CBD-A060-4515F678A5E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2230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08063" y="306237"/>
            <a:ext cx="8568531" cy="1259946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08063" y="1763925"/>
            <a:ext cx="4200260" cy="499428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376334" y="1763925"/>
            <a:ext cx="4200260" cy="241314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5376334" y="4345064"/>
            <a:ext cx="4200260" cy="241314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1008063" y="6891204"/>
            <a:ext cx="2184135" cy="50397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696229" y="6887704"/>
            <a:ext cx="3276203" cy="50397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altLang="fr-FR"/>
              <a:t>EID Rhône-Alpes - stage ADEGE 2007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7476464" y="6887704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fld id="{C87CC6F9-F752-424D-AAFB-DB66248F622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90575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E8736B9-47C6-4574-AD44-683476EBF33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24268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AB18212-E7F2-4437-97E3-A94B9D1BBB9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39102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3830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59288" cy="43830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30076C2-7422-4192-9539-4302AE8026F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21921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59ED71D-8ED5-4401-AA16-89E41EEA2CE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3822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5DC80D8-D87A-4D5F-A613-9569ADD0860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25660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846E546-F211-4E2F-940A-B19C4CB10FA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95504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E6AF596-8C4D-4E38-A7A2-9C79B7C37FB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3086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8BE8169-7A8E-489F-BD04-ED3079C5E45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26137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805613"/>
            <a:ext cx="1439862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900113" y="1187450"/>
            <a:ext cx="9180512" cy="1588"/>
          </a:xfrm>
          <a:prstGeom prst="line">
            <a:avLst/>
          </a:prstGeom>
          <a:noFill/>
          <a:ln w="36000" cap="flat">
            <a:solidFill>
              <a:srgbClr val="CCDA5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8720138" y="6218238"/>
            <a:ext cx="1284287" cy="1265237"/>
            <a:chOff x="5493" y="3917"/>
            <a:chExt cx="809" cy="797"/>
          </a:xfrm>
        </p:grpSpPr>
        <p:sp>
          <p:nvSpPr>
            <p:cNvPr id="1028" name="Rectangle 4"/>
            <p:cNvSpPr>
              <a:spLocks noChangeArrowheads="1"/>
            </p:cNvSpPr>
            <p:nvPr/>
          </p:nvSpPr>
          <p:spPr bwMode="auto">
            <a:xfrm rot="10800000">
              <a:off x="6003" y="4298"/>
              <a:ext cx="61" cy="61"/>
            </a:xfrm>
            <a:prstGeom prst="rect">
              <a:avLst/>
            </a:prstGeom>
            <a:solidFill>
              <a:srgbClr val="CCDA51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29" name="Rectangle 5"/>
            <p:cNvSpPr>
              <a:spLocks noChangeArrowheads="1"/>
            </p:cNvSpPr>
            <p:nvPr/>
          </p:nvSpPr>
          <p:spPr bwMode="auto">
            <a:xfrm rot="10800000">
              <a:off x="6015" y="4198"/>
              <a:ext cx="52" cy="52"/>
            </a:xfrm>
            <a:prstGeom prst="rect">
              <a:avLst/>
            </a:prstGeom>
            <a:solidFill>
              <a:srgbClr val="CCDA51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30" name="Rectangle 6"/>
            <p:cNvSpPr>
              <a:spLocks noChangeArrowheads="1"/>
            </p:cNvSpPr>
            <p:nvPr/>
          </p:nvSpPr>
          <p:spPr bwMode="auto">
            <a:xfrm rot="10800000">
              <a:off x="6139" y="4005"/>
              <a:ext cx="43" cy="43"/>
            </a:xfrm>
            <a:prstGeom prst="rect">
              <a:avLst/>
            </a:prstGeom>
            <a:solidFill>
              <a:srgbClr val="CCDA51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31" name="Rectangle 7"/>
            <p:cNvSpPr>
              <a:spLocks noChangeArrowheads="1"/>
            </p:cNvSpPr>
            <p:nvPr/>
          </p:nvSpPr>
          <p:spPr bwMode="auto">
            <a:xfrm rot="10800000">
              <a:off x="6195" y="4609"/>
              <a:ext cx="107" cy="106"/>
            </a:xfrm>
            <a:prstGeom prst="rect">
              <a:avLst/>
            </a:prstGeom>
            <a:solidFill>
              <a:srgbClr val="CCDA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32" name="Rectangle 8"/>
            <p:cNvSpPr>
              <a:spLocks noChangeArrowheads="1"/>
            </p:cNvSpPr>
            <p:nvPr/>
          </p:nvSpPr>
          <p:spPr bwMode="auto">
            <a:xfrm rot="10800000">
              <a:off x="6087" y="4503"/>
              <a:ext cx="88" cy="88"/>
            </a:xfrm>
            <a:prstGeom prst="rect">
              <a:avLst/>
            </a:prstGeom>
            <a:solidFill>
              <a:srgbClr val="CCDA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33" name="Rectangle 9"/>
            <p:cNvSpPr>
              <a:spLocks noChangeArrowheads="1"/>
            </p:cNvSpPr>
            <p:nvPr/>
          </p:nvSpPr>
          <p:spPr bwMode="auto">
            <a:xfrm rot="10800000">
              <a:off x="6106" y="4287"/>
              <a:ext cx="70" cy="70"/>
            </a:xfrm>
            <a:prstGeom prst="rect">
              <a:avLst/>
            </a:prstGeom>
            <a:solidFill>
              <a:srgbClr val="CCDA5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34" name="Rectangle 10"/>
            <p:cNvSpPr>
              <a:spLocks noChangeArrowheads="1"/>
            </p:cNvSpPr>
            <p:nvPr/>
          </p:nvSpPr>
          <p:spPr bwMode="auto">
            <a:xfrm rot="10800000">
              <a:off x="6115" y="4185"/>
              <a:ext cx="61" cy="61"/>
            </a:xfrm>
            <a:prstGeom prst="rect">
              <a:avLst/>
            </a:prstGeom>
            <a:solidFill>
              <a:srgbClr val="CCDA51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35" name="Rectangle 11"/>
            <p:cNvSpPr>
              <a:spLocks noChangeArrowheads="1"/>
            </p:cNvSpPr>
            <p:nvPr/>
          </p:nvSpPr>
          <p:spPr bwMode="auto">
            <a:xfrm rot="10800000">
              <a:off x="6125" y="4089"/>
              <a:ext cx="52" cy="52"/>
            </a:xfrm>
            <a:prstGeom prst="rect">
              <a:avLst/>
            </a:prstGeom>
            <a:solidFill>
              <a:srgbClr val="CCDA51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36" name="Rectangle 12"/>
            <p:cNvSpPr>
              <a:spLocks noChangeArrowheads="1"/>
            </p:cNvSpPr>
            <p:nvPr/>
          </p:nvSpPr>
          <p:spPr bwMode="auto">
            <a:xfrm rot="10800000">
              <a:off x="6205" y="4385"/>
              <a:ext cx="88" cy="88"/>
            </a:xfrm>
            <a:prstGeom prst="rect">
              <a:avLst/>
            </a:prstGeom>
            <a:solidFill>
              <a:srgbClr val="CCDA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37" name="Rectangle 13"/>
            <p:cNvSpPr>
              <a:spLocks noChangeArrowheads="1"/>
            </p:cNvSpPr>
            <p:nvPr/>
          </p:nvSpPr>
          <p:spPr bwMode="auto">
            <a:xfrm rot="10800000">
              <a:off x="6214" y="4178"/>
              <a:ext cx="70" cy="70"/>
            </a:xfrm>
            <a:prstGeom prst="rect">
              <a:avLst/>
            </a:prstGeom>
            <a:solidFill>
              <a:srgbClr val="CCDA5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38" name="Rectangle 14"/>
            <p:cNvSpPr>
              <a:spLocks noChangeArrowheads="1"/>
            </p:cNvSpPr>
            <p:nvPr/>
          </p:nvSpPr>
          <p:spPr bwMode="auto">
            <a:xfrm rot="10800000">
              <a:off x="6218" y="4082"/>
              <a:ext cx="61" cy="61"/>
            </a:xfrm>
            <a:prstGeom prst="rect">
              <a:avLst/>
            </a:prstGeom>
            <a:solidFill>
              <a:srgbClr val="CCDA51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39" name="Rectangle 15"/>
            <p:cNvSpPr>
              <a:spLocks noChangeArrowheads="1"/>
            </p:cNvSpPr>
            <p:nvPr/>
          </p:nvSpPr>
          <p:spPr bwMode="auto">
            <a:xfrm rot="10800000">
              <a:off x="6223" y="3991"/>
              <a:ext cx="52" cy="52"/>
            </a:xfrm>
            <a:prstGeom prst="rect">
              <a:avLst/>
            </a:prstGeom>
            <a:solidFill>
              <a:srgbClr val="CCDA51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40" name="Rectangle 16"/>
            <p:cNvSpPr>
              <a:spLocks noChangeArrowheads="1"/>
            </p:cNvSpPr>
            <p:nvPr/>
          </p:nvSpPr>
          <p:spPr bwMode="auto">
            <a:xfrm rot="10800000">
              <a:off x="6209" y="4279"/>
              <a:ext cx="80" cy="79"/>
            </a:xfrm>
            <a:prstGeom prst="rect">
              <a:avLst/>
            </a:prstGeom>
            <a:solidFill>
              <a:srgbClr val="CCDA51">
                <a:alpha val="7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41" name="Rectangle 17"/>
            <p:cNvSpPr>
              <a:spLocks noChangeArrowheads="1"/>
            </p:cNvSpPr>
            <p:nvPr/>
          </p:nvSpPr>
          <p:spPr bwMode="auto">
            <a:xfrm rot="10800000">
              <a:off x="6200" y="4495"/>
              <a:ext cx="98" cy="97"/>
            </a:xfrm>
            <a:prstGeom prst="rect">
              <a:avLst/>
            </a:prstGeom>
            <a:solidFill>
              <a:srgbClr val="CCDA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42" name="Rectangle 18"/>
            <p:cNvSpPr>
              <a:spLocks noChangeArrowheads="1"/>
            </p:cNvSpPr>
            <p:nvPr/>
          </p:nvSpPr>
          <p:spPr bwMode="auto">
            <a:xfrm rot="5400000">
              <a:off x="5971" y="4615"/>
              <a:ext cx="88" cy="89"/>
            </a:xfrm>
            <a:prstGeom prst="rect">
              <a:avLst/>
            </a:prstGeom>
            <a:solidFill>
              <a:srgbClr val="CCDA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43" name="Rectangle 19"/>
            <p:cNvSpPr>
              <a:spLocks noChangeArrowheads="1"/>
            </p:cNvSpPr>
            <p:nvPr/>
          </p:nvSpPr>
          <p:spPr bwMode="auto">
            <a:xfrm rot="5400000">
              <a:off x="5762" y="4624"/>
              <a:ext cx="70" cy="70"/>
            </a:xfrm>
            <a:prstGeom prst="rect">
              <a:avLst/>
            </a:prstGeom>
            <a:solidFill>
              <a:srgbClr val="CCDA5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44" name="Rectangle 20"/>
            <p:cNvSpPr>
              <a:spLocks noChangeArrowheads="1"/>
            </p:cNvSpPr>
            <p:nvPr/>
          </p:nvSpPr>
          <p:spPr bwMode="auto">
            <a:xfrm rot="5400000">
              <a:off x="5668" y="4628"/>
              <a:ext cx="61" cy="61"/>
            </a:xfrm>
            <a:prstGeom prst="rect">
              <a:avLst/>
            </a:prstGeom>
            <a:solidFill>
              <a:srgbClr val="CCDA51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45" name="Rectangle 21"/>
            <p:cNvSpPr>
              <a:spLocks noChangeArrowheads="1"/>
            </p:cNvSpPr>
            <p:nvPr/>
          </p:nvSpPr>
          <p:spPr bwMode="auto">
            <a:xfrm rot="5400000">
              <a:off x="5577" y="4633"/>
              <a:ext cx="52" cy="52"/>
            </a:xfrm>
            <a:prstGeom prst="rect">
              <a:avLst/>
            </a:prstGeom>
            <a:solidFill>
              <a:srgbClr val="CCDA51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46" name="Rectangle 22"/>
            <p:cNvSpPr>
              <a:spLocks noChangeArrowheads="1"/>
            </p:cNvSpPr>
            <p:nvPr/>
          </p:nvSpPr>
          <p:spPr bwMode="auto">
            <a:xfrm rot="5400000">
              <a:off x="5866" y="4620"/>
              <a:ext cx="79" cy="79"/>
            </a:xfrm>
            <a:prstGeom prst="rect">
              <a:avLst/>
            </a:prstGeom>
            <a:solidFill>
              <a:srgbClr val="CCDA51">
                <a:alpha val="7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47" name="Rectangle 23"/>
            <p:cNvSpPr>
              <a:spLocks noChangeArrowheads="1"/>
            </p:cNvSpPr>
            <p:nvPr/>
          </p:nvSpPr>
          <p:spPr bwMode="auto">
            <a:xfrm rot="5400000">
              <a:off x="6082" y="4610"/>
              <a:ext cx="98" cy="98"/>
            </a:xfrm>
            <a:prstGeom prst="rect">
              <a:avLst/>
            </a:prstGeom>
            <a:solidFill>
              <a:srgbClr val="CCDA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48" name="Rectangle 24"/>
            <p:cNvSpPr>
              <a:spLocks noChangeArrowheads="1"/>
            </p:cNvSpPr>
            <p:nvPr/>
          </p:nvSpPr>
          <p:spPr bwMode="auto">
            <a:xfrm rot="10800000">
              <a:off x="5976" y="4511"/>
              <a:ext cx="79" cy="79"/>
            </a:xfrm>
            <a:prstGeom prst="rect">
              <a:avLst/>
            </a:prstGeom>
            <a:solidFill>
              <a:srgbClr val="CCDA51">
                <a:alpha val="7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49" name="Rectangle 25"/>
            <p:cNvSpPr>
              <a:spLocks noChangeArrowheads="1"/>
            </p:cNvSpPr>
            <p:nvPr/>
          </p:nvSpPr>
          <p:spPr bwMode="auto">
            <a:xfrm rot="10800000">
              <a:off x="6095" y="4391"/>
              <a:ext cx="80" cy="79"/>
            </a:xfrm>
            <a:prstGeom prst="rect">
              <a:avLst/>
            </a:prstGeom>
            <a:solidFill>
              <a:srgbClr val="CCDA51">
                <a:alpha val="7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50" name="Rectangle 26"/>
            <p:cNvSpPr>
              <a:spLocks noChangeArrowheads="1"/>
            </p:cNvSpPr>
            <p:nvPr/>
          </p:nvSpPr>
          <p:spPr bwMode="auto">
            <a:xfrm rot="10800000">
              <a:off x="5987" y="4403"/>
              <a:ext cx="70" cy="70"/>
            </a:xfrm>
            <a:prstGeom prst="rect">
              <a:avLst/>
            </a:prstGeom>
            <a:solidFill>
              <a:srgbClr val="CCDA5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51" name="Rectangle 27"/>
            <p:cNvSpPr>
              <a:spLocks noChangeArrowheads="1"/>
            </p:cNvSpPr>
            <p:nvPr/>
          </p:nvSpPr>
          <p:spPr bwMode="auto">
            <a:xfrm rot="10800000">
              <a:off x="5870" y="4521"/>
              <a:ext cx="70" cy="70"/>
            </a:xfrm>
            <a:prstGeom prst="rect">
              <a:avLst/>
            </a:prstGeom>
            <a:solidFill>
              <a:srgbClr val="CCDA5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52" name="Rectangle 28"/>
            <p:cNvSpPr>
              <a:spLocks noChangeArrowheads="1"/>
            </p:cNvSpPr>
            <p:nvPr/>
          </p:nvSpPr>
          <p:spPr bwMode="auto">
            <a:xfrm rot="10800000">
              <a:off x="5769" y="4530"/>
              <a:ext cx="61" cy="61"/>
            </a:xfrm>
            <a:prstGeom prst="rect">
              <a:avLst/>
            </a:prstGeom>
            <a:solidFill>
              <a:srgbClr val="CCDA51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 rot="10800000">
              <a:off x="5881" y="4417"/>
              <a:ext cx="61" cy="61"/>
            </a:xfrm>
            <a:prstGeom prst="rect">
              <a:avLst/>
            </a:prstGeom>
            <a:solidFill>
              <a:srgbClr val="CCDA51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54" name="Rectangle 30"/>
            <p:cNvSpPr>
              <a:spLocks noChangeArrowheads="1"/>
            </p:cNvSpPr>
            <p:nvPr/>
          </p:nvSpPr>
          <p:spPr bwMode="auto">
            <a:xfrm rot="10800000">
              <a:off x="5898" y="4313"/>
              <a:ext cx="52" cy="52"/>
            </a:xfrm>
            <a:prstGeom prst="rect">
              <a:avLst/>
            </a:prstGeom>
            <a:solidFill>
              <a:srgbClr val="CCDA51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55" name="Rectangle 31"/>
            <p:cNvSpPr>
              <a:spLocks noChangeArrowheads="1"/>
            </p:cNvSpPr>
            <p:nvPr/>
          </p:nvSpPr>
          <p:spPr bwMode="auto">
            <a:xfrm rot="10800000">
              <a:off x="5780" y="4431"/>
              <a:ext cx="52" cy="52"/>
            </a:xfrm>
            <a:prstGeom prst="rect">
              <a:avLst/>
            </a:prstGeom>
            <a:solidFill>
              <a:srgbClr val="CCDA51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56" name="Rectangle 32"/>
            <p:cNvSpPr>
              <a:spLocks noChangeArrowheads="1"/>
            </p:cNvSpPr>
            <p:nvPr/>
          </p:nvSpPr>
          <p:spPr bwMode="auto">
            <a:xfrm rot="10800000">
              <a:off x="5672" y="4541"/>
              <a:ext cx="52" cy="52"/>
            </a:xfrm>
            <a:prstGeom prst="rect">
              <a:avLst/>
            </a:prstGeom>
            <a:solidFill>
              <a:srgbClr val="CCDA51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57" name="Rectangle 33"/>
            <p:cNvSpPr>
              <a:spLocks noChangeArrowheads="1"/>
            </p:cNvSpPr>
            <p:nvPr/>
          </p:nvSpPr>
          <p:spPr bwMode="auto">
            <a:xfrm rot="10800000">
              <a:off x="6227" y="3918"/>
              <a:ext cx="43" cy="43"/>
            </a:xfrm>
            <a:prstGeom prst="rect">
              <a:avLst/>
            </a:prstGeom>
            <a:solidFill>
              <a:srgbClr val="CCDA51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58" name="Rectangle 34"/>
            <p:cNvSpPr>
              <a:spLocks noChangeArrowheads="1"/>
            </p:cNvSpPr>
            <p:nvPr/>
          </p:nvSpPr>
          <p:spPr bwMode="auto">
            <a:xfrm rot="10800000">
              <a:off x="6035" y="4106"/>
              <a:ext cx="43" cy="43"/>
            </a:xfrm>
            <a:prstGeom prst="rect">
              <a:avLst/>
            </a:prstGeom>
            <a:solidFill>
              <a:srgbClr val="CCDA51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59" name="Rectangle 35"/>
            <p:cNvSpPr>
              <a:spLocks noChangeArrowheads="1"/>
            </p:cNvSpPr>
            <p:nvPr/>
          </p:nvSpPr>
          <p:spPr bwMode="auto">
            <a:xfrm rot="10800000">
              <a:off x="5922" y="4219"/>
              <a:ext cx="43" cy="43"/>
            </a:xfrm>
            <a:prstGeom prst="rect">
              <a:avLst/>
            </a:prstGeom>
            <a:solidFill>
              <a:srgbClr val="CCDA51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0" name="Rectangle 36"/>
            <p:cNvSpPr>
              <a:spLocks noChangeArrowheads="1"/>
            </p:cNvSpPr>
            <p:nvPr/>
          </p:nvSpPr>
          <p:spPr bwMode="auto">
            <a:xfrm rot="10800000">
              <a:off x="5801" y="4339"/>
              <a:ext cx="43" cy="43"/>
            </a:xfrm>
            <a:prstGeom prst="rect">
              <a:avLst/>
            </a:prstGeom>
            <a:solidFill>
              <a:srgbClr val="CCDA51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1" name="Rectangle 37"/>
            <p:cNvSpPr>
              <a:spLocks noChangeArrowheads="1"/>
            </p:cNvSpPr>
            <p:nvPr/>
          </p:nvSpPr>
          <p:spPr bwMode="auto">
            <a:xfrm rot="10800000">
              <a:off x="5688" y="4450"/>
              <a:ext cx="43" cy="43"/>
            </a:xfrm>
            <a:prstGeom prst="rect">
              <a:avLst/>
            </a:prstGeom>
            <a:solidFill>
              <a:srgbClr val="CCDA51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2" name="Rectangle 38"/>
            <p:cNvSpPr>
              <a:spLocks noChangeArrowheads="1"/>
            </p:cNvSpPr>
            <p:nvPr/>
          </p:nvSpPr>
          <p:spPr bwMode="auto">
            <a:xfrm rot="10800000">
              <a:off x="5585" y="4552"/>
              <a:ext cx="43" cy="43"/>
            </a:xfrm>
            <a:prstGeom prst="rect">
              <a:avLst/>
            </a:prstGeom>
            <a:solidFill>
              <a:srgbClr val="CCDA51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3" name="Rectangle 39"/>
            <p:cNvSpPr>
              <a:spLocks noChangeArrowheads="1"/>
            </p:cNvSpPr>
            <p:nvPr/>
          </p:nvSpPr>
          <p:spPr bwMode="auto">
            <a:xfrm rot="10800000">
              <a:off x="5493" y="4642"/>
              <a:ext cx="43" cy="43"/>
            </a:xfrm>
            <a:prstGeom prst="rect">
              <a:avLst/>
            </a:prstGeom>
            <a:solidFill>
              <a:srgbClr val="CCDA51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064" name="Group 40"/>
          <p:cNvGrpSpPr>
            <a:grpSpLocks/>
          </p:cNvGrpSpPr>
          <p:nvPr/>
        </p:nvGrpSpPr>
        <p:grpSpPr bwMode="auto">
          <a:xfrm>
            <a:off x="77788" y="74613"/>
            <a:ext cx="1284287" cy="1262062"/>
            <a:chOff x="49" y="47"/>
            <a:chExt cx="809" cy="795"/>
          </a:xfrm>
        </p:grpSpPr>
        <p:sp>
          <p:nvSpPr>
            <p:cNvPr id="1065" name="Rectangle 41"/>
            <p:cNvSpPr>
              <a:spLocks noChangeArrowheads="1"/>
            </p:cNvSpPr>
            <p:nvPr/>
          </p:nvSpPr>
          <p:spPr bwMode="auto">
            <a:xfrm>
              <a:off x="288" y="404"/>
              <a:ext cx="61" cy="60"/>
            </a:xfrm>
            <a:prstGeom prst="rect">
              <a:avLst/>
            </a:prstGeom>
            <a:solidFill>
              <a:srgbClr val="ADDAF9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6" name="Rectangle 42"/>
            <p:cNvSpPr>
              <a:spLocks noChangeArrowheads="1"/>
            </p:cNvSpPr>
            <p:nvPr/>
          </p:nvSpPr>
          <p:spPr bwMode="auto">
            <a:xfrm>
              <a:off x="284" y="513"/>
              <a:ext cx="52" cy="51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7" name="Rectangle 43"/>
            <p:cNvSpPr>
              <a:spLocks noChangeArrowheads="1"/>
            </p:cNvSpPr>
            <p:nvPr/>
          </p:nvSpPr>
          <p:spPr bwMode="auto">
            <a:xfrm>
              <a:off x="170" y="714"/>
              <a:ext cx="43" cy="42"/>
            </a:xfrm>
            <a:prstGeom prst="rect">
              <a:avLst/>
            </a:prstGeom>
            <a:solidFill>
              <a:srgbClr val="ADDAF9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8" name="Rectangle 44"/>
            <p:cNvSpPr>
              <a:spLocks noChangeArrowheads="1"/>
            </p:cNvSpPr>
            <p:nvPr/>
          </p:nvSpPr>
          <p:spPr bwMode="auto">
            <a:xfrm>
              <a:off x="49" y="47"/>
              <a:ext cx="107" cy="106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9" name="Rectangle 45"/>
            <p:cNvSpPr>
              <a:spLocks noChangeArrowheads="1"/>
            </p:cNvSpPr>
            <p:nvPr/>
          </p:nvSpPr>
          <p:spPr bwMode="auto">
            <a:xfrm>
              <a:off x="176" y="172"/>
              <a:ext cx="89" cy="88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70" name="Rectangle 46"/>
            <p:cNvSpPr>
              <a:spLocks noChangeArrowheads="1"/>
            </p:cNvSpPr>
            <p:nvPr/>
          </p:nvSpPr>
          <p:spPr bwMode="auto">
            <a:xfrm>
              <a:off x="176" y="406"/>
              <a:ext cx="70" cy="70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71" name="Rectangle 47"/>
            <p:cNvSpPr>
              <a:spLocks noChangeArrowheads="1"/>
            </p:cNvSpPr>
            <p:nvPr/>
          </p:nvSpPr>
          <p:spPr bwMode="auto">
            <a:xfrm>
              <a:off x="175" y="516"/>
              <a:ext cx="61" cy="61"/>
            </a:xfrm>
            <a:prstGeom prst="rect">
              <a:avLst/>
            </a:prstGeom>
            <a:solidFill>
              <a:srgbClr val="ADDAF9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72" name="Rectangle 48"/>
            <p:cNvSpPr>
              <a:spLocks noChangeArrowheads="1"/>
            </p:cNvSpPr>
            <p:nvPr/>
          </p:nvSpPr>
          <p:spPr bwMode="auto">
            <a:xfrm>
              <a:off x="175" y="621"/>
              <a:ext cx="51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73" name="Rectangle 49"/>
            <p:cNvSpPr>
              <a:spLocks noChangeArrowheads="1"/>
            </p:cNvSpPr>
            <p:nvPr/>
          </p:nvSpPr>
          <p:spPr bwMode="auto">
            <a:xfrm>
              <a:off x="59" y="290"/>
              <a:ext cx="88" cy="88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74" name="Rectangle 50"/>
            <p:cNvSpPr>
              <a:spLocks noChangeArrowheads="1"/>
            </p:cNvSpPr>
            <p:nvPr/>
          </p:nvSpPr>
          <p:spPr bwMode="auto">
            <a:xfrm>
              <a:off x="68" y="514"/>
              <a:ext cx="70" cy="70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75" name="Rectangle 51"/>
            <p:cNvSpPr>
              <a:spLocks noChangeArrowheads="1"/>
            </p:cNvSpPr>
            <p:nvPr/>
          </p:nvSpPr>
          <p:spPr bwMode="auto">
            <a:xfrm>
              <a:off x="72" y="619"/>
              <a:ext cx="61" cy="61"/>
            </a:xfrm>
            <a:prstGeom prst="rect">
              <a:avLst/>
            </a:prstGeom>
            <a:solidFill>
              <a:srgbClr val="ADDAF9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76" name="Rectangle 52"/>
            <p:cNvSpPr>
              <a:spLocks noChangeArrowheads="1"/>
            </p:cNvSpPr>
            <p:nvPr/>
          </p:nvSpPr>
          <p:spPr bwMode="auto">
            <a:xfrm>
              <a:off x="77" y="718"/>
              <a:ext cx="52" cy="51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77" name="Rectangle 53"/>
            <p:cNvSpPr>
              <a:spLocks noChangeArrowheads="1"/>
            </p:cNvSpPr>
            <p:nvPr/>
          </p:nvSpPr>
          <p:spPr bwMode="auto">
            <a:xfrm>
              <a:off x="63" y="405"/>
              <a:ext cx="80" cy="79"/>
            </a:xfrm>
            <a:prstGeom prst="rect">
              <a:avLst/>
            </a:prstGeom>
            <a:solidFill>
              <a:srgbClr val="ADDAF9">
                <a:alpha val="7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78" name="Rectangle 54"/>
            <p:cNvSpPr>
              <a:spLocks noChangeArrowheads="1"/>
            </p:cNvSpPr>
            <p:nvPr/>
          </p:nvSpPr>
          <p:spPr bwMode="auto">
            <a:xfrm>
              <a:off x="54" y="171"/>
              <a:ext cx="97" cy="97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79" name="Rectangle 55"/>
            <p:cNvSpPr>
              <a:spLocks noChangeArrowheads="1"/>
            </p:cNvSpPr>
            <p:nvPr/>
          </p:nvSpPr>
          <p:spPr bwMode="auto">
            <a:xfrm rot="16200000">
              <a:off x="293" y="56"/>
              <a:ext cx="88" cy="89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80" name="Rectangle 56"/>
            <p:cNvSpPr>
              <a:spLocks noChangeArrowheads="1"/>
            </p:cNvSpPr>
            <p:nvPr/>
          </p:nvSpPr>
          <p:spPr bwMode="auto">
            <a:xfrm rot="16200000">
              <a:off x="519" y="67"/>
              <a:ext cx="70" cy="70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81" name="Rectangle 57"/>
            <p:cNvSpPr>
              <a:spLocks noChangeArrowheads="1"/>
            </p:cNvSpPr>
            <p:nvPr/>
          </p:nvSpPr>
          <p:spPr bwMode="auto">
            <a:xfrm rot="16200000">
              <a:off x="624" y="71"/>
              <a:ext cx="61" cy="61"/>
            </a:xfrm>
            <a:prstGeom prst="rect">
              <a:avLst/>
            </a:prstGeom>
            <a:solidFill>
              <a:srgbClr val="ADDAF9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82" name="Rectangle 58"/>
            <p:cNvSpPr>
              <a:spLocks noChangeArrowheads="1"/>
            </p:cNvSpPr>
            <p:nvPr/>
          </p:nvSpPr>
          <p:spPr bwMode="auto">
            <a:xfrm rot="16200000">
              <a:off x="724" y="75"/>
              <a:ext cx="51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83" name="Rectangle 59"/>
            <p:cNvSpPr>
              <a:spLocks noChangeArrowheads="1"/>
            </p:cNvSpPr>
            <p:nvPr/>
          </p:nvSpPr>
          <p:spPr bwMode="auto">
            <a:xfrm rot="16200000">
              <a:off x="407" y="62"/>
              <a:ext cx="79" cy="80"/>
            </a:xfrm>
            <a:prstGeom prst="rect">
              <a:avLst/>
            </a:prstGeom>
            <a:solidFill>
              <a:srgbClr val="ADDAF9">
                <a:alpha val="7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84" name="Rectangle 60"/>
            <p:cNvSpPr>
              <a:spLocks noChangeArrowheads="1"/>
            </p:cNvSpPr>
            <p:nvPr/>
          </p:nvSpPr>
          <p:spPr bwMode="auto">
            <a:xfrm rot="16200000">
              <a:off x="172" y="51"/>
              <a:ext cx="97" cy="98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85" name="Rectangle 61"/>
            <p:cNvSpPr>
              <a:spLocks noChangeArrowheads="1"/>
            </p:cNvSpPr>
            <p:nvPr/>
          </p:nvSpPr>
          <p:spPr bwMode="auto">
            <a:xfrm>
              <a:off x="296" y="173"/>
              <a:ext cx="79" cy="79"/>
            </a:xfrm>
            <a:prstGeom prst="rect">
              <a:avLst/>
            </a:prstGeom>
            <a:solidFill>
              <a:srgbClr val="ADDAF9">
                <a:alpha val="7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86" name="Rectangle 62"/>
            <p:cNvSpPr>
              <a:spLocks noChangeArrowheads="1"/>
            </p:cNvSpPr>
            <p:nvPr/>
          </p:nvSpPr>
          <p:spPr bwMode="auto">
            <a:xfrm>
              <a:off x="176" y="293"/>
              <a:ext cx="79" cy="79"/>
            </a:xfrm>
            <a:prstGeom prst="rect">
              <a:avLst/>
            </a:prstGeom>
            <a:solidFill>
              <a:srgbClr val="ADDAF9">
                <a:alpha val="7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87" name="Rectangle 63"/>
            <p:cNvSpPr>
              <a:spLocks noChangeArrowheads="1"/>
            </p:cNvSpPr>
            <p:nvPr/>
          </p:nvSpPr>
          <p:spPr bwMode="auto">
            <a:xfrm>
              <a:off x="294" y="290"/>
              <a:ext cx="70" cy="70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88" name="Rectangle 64"/>
            <p:cNvSpPr>
              <a:spLocks noChangeArrowheads="1"/>
            </p:cNvSpPr>
            <p:nvPr/>
          </p:nvSpPr>
          <p:spPr bwMode="auto">
            <a:xfrm>
              <a:off x="412" y="172"/>
              <a:ext cx="70" cy="70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89" name="Rectangle 65"/>
            <p:cNvSpPr>
              <a:spLocks noChangeArrowheads="1"/>
            </p:cNvSpPr>
            <p:nvPr/>
          </p:nvSpPr>
          <p:spPr bwMode="auto">
            <a:xfrm>
              <a:off x="521" y="172"/>
              <a:ext cx="61" cy="61"/>
            </a:xfrm>
            <a:prstGeom prst="rect">
              <a:avLst/>
            </a:prstGeom>
            <a:solidFill>
              <a:srgbClr val="ADDAF9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90" name="Rectangle 66"/>
            <p:cNvSpPr>
              <a:spLocks noChangeArrowheads="1"/>
            </p:cNvSpPr>
            <p:nvPr/>
          </p:nvSpPr>
          <p:spPr bwMode="auto">
            <a:xfrm>
              <a:off x="409" y="285"/>
              <a:ext cx="61" cy="61"/>
            </a:xfrm>
            <a:prstGeom prst="rect">
              <a:avLst/>
            </a:prstGeom>
            <a:solidFill>
              <a:srgbClr val="ADDAF9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91" name="Rectangle 67"/>
            <p:cNvSpPr>
              <a:spLocks noChangeArrowheads="1"/>
            </p:cNvSpPr>
            <p:nvPr/>
          </p:nvSpPr>
          <p:spPr bwMode="auto">
            <a:xfrm>
              <a:off x="402" y="398"/>
              <a:ext cx="52" cy="51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92" name="Rectangle 68"/>
            <p:cNvSpPr>
              <a:spLocks noChangeArrowheads="1"/>
            </p:cNvSpPr>
            <p:nvPr/>
          </p:nvSpPr>
          <p:spPr bwMode="auto">
            <a:xfrm>
              <a:off x="520" y="280"/>
              <a:ext cx="52" cy="51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93" name="Rectangle 69"/>
            <p:cNvSpPr>
              <a:spLocks noChangeArrowheads="1"/>
            </p:cNvSpPr>
            <p:nvPr/>
          </p:nvSpPr>
          <p:spPr bwMode="auto">
            <a:xfrm>
              <a:off x="628" y="170"/>
              <a:ext cx="52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94" name="Rectangle 70"/>
            <p:cNvSpPr>
              <a:spLocks noChangeArrowheads="1"/>
            </p:cNvSpPr>
            <p:nvPr/>
          </p:nvSpPr>
          <p:spPr bwMode="auto">
            <a:xfrm>
              <a:off x="81" y="800"/>
              <a:ext cx="43" cy="42"/>
            </a:xfrm>
            <a:prstGeom prst="rect">
              <a:avLst/>
            </a:prstGeom>
            <a:solidFill>
              <a:srgbClr val="ADDAF9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95" name="Rectangle 71"/>
            <p:cNvSpPr>
              <a:spLocks noChangeArrowheads="1"/>
            </p:cNvSpPr>
            <p:nvPr/>
          </p:nvSpPr>
          <p:spPr bwMode="auto">
            <a:xfrm>
              <a:off x="273" y="613"/>
              <a:ext cx="43" cy="42"/>
            </a:xfrm>
            <a:prstGeom prst="rect">
              <a:avLst/>
            </a:prstGeom>
            <a:solidFill>
              <a:srgbClr val="ADDAF9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96" name="Rectangle 72"/>
            <p:cNvSpPr>
              <a:spLocks noChangeArrowheads="1"/>
            </p:cNvSpPr>
            <p:nvPr/>
          </p:nvSpPr>
          <p:spPr bwMode="auto">
            <a:xfrm>
              <a:off x="386" y="501"/>
              <a:ext cx="43" cy="43"/>
            </a:xfrm>
            <a:prstGeom prst="rect">
              <a:avLst/>
            </a:prstGeom>
            <a:solidFill>
              <a:srgbClr val="ADDAF9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97" name="Rectangle 73"/>
            <p:cNvSpPr>
              <a:spLocks noChangeArrowheads="1"/>
            </p:cNvSpPr>
            <p:nvPr/>
          </p:nvSpPr>
          <p:spPr bwMode="auto">
            <a:xfrm>
              <a:off x="507" y="381"/>
              <a:ext cx="43" cy="42"/>
            </a:xfrm>
            <a:prstGeom prst="rect">
              <a:avLst/>
            </a:prstGeom>
            <a:solidFill>
              <a:srgbClr val="ADDAF9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98" name="Rectangle 74"/>
            <p:cNvSpPr>
              <a:spLocks noChangeArrowheads="1"/>
            </p:cNvSpPr>
            <p:nvPr/>
          </p:nvSpPr>
          <p:spPr bwMode="auto">
            <a:xfrm>
              <a:off x="619" y="269"/>
              <a:ext cx="43" cy="43"/>
            </a:xfrm>
            <a:prstGeom prst="rect">
              <a:avLst/>
            </a:prstGeom>
            <a:solidFill>
              <a:srgbClr val="ADDAF9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99" name="Rectangle 75"/>
            <p:cNvSpPr>
              <a:spLocks noChangeArrowheads="1"/>
            </p:cNvSpPr>
            <p:nvPr/>
          </p:nvSpPr>
          <p:spPr bwMode="auto">
            <a:xfrm>
              <a:off x="723" y="168"/>
              <a:ext cx="43" cy="43"/>
            </a:xfrm>
            <a:prstGeom prst="rect">
              <a:avLst/>
            </a:prstGeom>
            <a:solidFill>
              <a:srgbClr val="ADDAF9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00" name="Rectangle 76"/>
            <p:cNvSpPr>
              <a:spLocks noChangeArrowheads="1"/>
            </p:cNvSpPr>
            <p:nvPr/>
          </p:nvSpPr>
          <p:spPr bwMode="auto">
            <a:xfrm>
              <a:off x="815" y="77"/>
              <a:ext cx="43" cy="43"/>
            </a:xfrm>
            <a:prstGeom prst="rect">
              <a:avLst/>
            </a:prstGeom>
            <a:solidFill>
              <a:srgbClr val="ADDAF9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101" name="Group 77"/>
          <p:cNvGrpSpPr>
            <a:grpSpLocks/>
          </p:cNvGrpSpPr>
          <p:nvPr/>
        </p:nvGrpSpPr>
        <p:grpSpPr bwMode="auto">
          <a:xfrm>
            <a:off x="77788" y="74613"/>
            <a:ext cx="1284287" cy="1262062"/>
            <a:chOff x="49" y="47"/>
            <a:chExt cx="809" cy="795"/>
          </a:xfrm>
        </p:grpSpPr>
        <p:sp>
          <p:nvSpPr>
            <p:cNvPr id="1102" name="Rectangle 78"/>
            <p:cNvSpPr>
              <a:spLocks noChangeArrowheads="1"/>
            </p:cNvSpPr>
            <p:nvPr/>
          </p:nvSpPr>
          <p:spPr bwMode="auto">
            <a:xfrm>
              <a:off x="288" y="404"/>
              <a:ext cx="61" cy="60"/>
            </a:xfrm>
            <a:prstGeom prst="rect">
              <a:avLst/>
            </a:prstGeom>
            <a:solidFill>
              <a:srgbClr val="ADDAF9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03" name="Rectangle 79"/>
            <p:cNvSpPr>
              <a:spLocks noChangeArrowheads="1"/>
            </p:cNvSpPr>
            <p:nvPr/>
          </p:nvSpPr>
          <p:spPr bwMode="auto">
            <a:xfrm>
              <a:off x="284" y="513"/>
              <a:ext cx="52" cy="51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04" name="Rectangle 80"/>
            <p:cNvSpPr>
              <a:spLocks noChangeArrowheads="1"/>
            </p:cNvSpPr>
            <p:nvPr/>
          </p:nvSpPr>
          <p:spPr bwMode="auto">
            <a:xfrm>
              <a:off x="170" y="714"/>
              <a:ext cx="43" cy="42"/>
            </a:xfrm>
            <a:prstGeom prst="rect">
              <a:avLst/>
            </a:prstGeom>
            <a:solidFill>
              <a:srgbClr val="ADDAF9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05" name="Rectangle 81"/>
            <p:cNvSpPr>
              <a:spLocks noChangeArrowheads="1"/>
            </p:cNvSpPr>
            <p:nvPr/>
          </p:nvSpPr>
          <p:spPr bwMode="auto">
            <a:xfrm>
              <a:off x="49" y="47"/>
              <a:ext cx="107" cy="106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06" name="Rectangle 82"/>
            <p:cNvSpPr>
              <a:spLocks noChangeArrowheads="1"/>
            </p:cNvSpPr>
            <p:nvPr/>
          </p:nvSpPr>
          <p:spPr bwMode="auto">
            <a:xfrm>
              <a:off x="176" y="172"/>
              <a:ext cx="89" cy="88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07" name="Rectangle 83"/>
            <p:cNvSpPr>
              <a:spLocks noChangeArrowheads="1"/>
            </p:cNvSpPr>
            <p:nvPr/>
          </p:nvSpPr>
          <p:spPr bwMode="auto">
            <a:xfrm>
              <a:off x="176" y="406"/>
              <a:ext cx="70" cy="70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08" name="Rectangle 84"/>
            <p:cNvSpPr>
              <a:spLocks noChangeArrowheads="1"/>
            </p:cNvSpPr>
            <p:nvPr/>
          </p:nvSpPr>
          <p:spPr bwMode="auto">
            <a:xfrm>
              <a:off x="175" y="516"/>
              <a:ext cx="61" cy="61"/>
            </a:xfrm>
            <a:prstGeom prst="rect">
              <a:avLst/>
            </a:prstGeom>
            <a:solidFill>
              <a:srgbClr val="ADDAF9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09" name="Rectangle 85"/>
            <p:cNvSpPr>
              <a:spLocks noChangeArrowheads="1"/>
            </p:cNvSpPr>
            <p:nvPr/>
          </p:nvSpPr>
          <p:spPr bwMode="auto">
            <a:xfrm>
              <a:off x="175" y="620"/>
              <a:ext cx="51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0" name="Rectangle 86"/>
            <p:cNvSpPr>
              <a:spLocks noChangeArrowheads="1"/>
            </p:cNvSpPr>
            <p:nvPr/>
          </p:nvSpPr>
          <p:spPr bwMode="auto">
            <a:xfrm>
              <a:off x="59" y="290"/>
              <a:ext cx="88" cy="88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1" name="Rectangle 87"/>
            <p:cNvSpPr>
              <a:spLocks noChangeArrowheads="1"/>
            </p:cNvSpPr>
            <p:nvPr/>
          </p:nvSpPr>
          <p:spPr bwMode="auto">
            <a:xfrm>
              <a:off x="68" y="514"/>
              <a:ext cx="70" cy="70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2" name="Rectangle 88"/>
            <p:cNvSpPr>
              <a:spLocks noChangeArrowheads="1"/>
            </p:cNvSpPr>
            <p:nvPr/>
          </p:nvSpPr>
          <p:spPr bwMode="auto">
            <a:xfrm>
              <a:off x="72" y="619"/>
              <a:ext cx="61" cy="61"/>
            </a:xfrm>
            <a:prstGeom prst="rect">
              <a:avLst/>
            </a:prstGeom>
            <a:solidFill>
              <a:srgbClr val="ADDAF9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3" name="Rectangle 89"/>
            <p:cNvSpPr>
              <a:spLocks noChangeArrowheads="1"/>
            </p:cNvSpPr>
            <p:nvPr/>
          </p:nvSpPr>
          <p:spPr bwMode="auto">
            <a:xfrm>
              <a:off x="77" y="718"/>
              <a:ext cx="52" cy="51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4" name="Rectangle 90"/>
            <p:cNvSpPr>
              <a:spLocks noChangeArrowheads="1"/>
            </p:cNvSpPr>
            <p:nvPr/>
          </p:nvSpPr>
          <p:spPr bwMode="auto">
            <a:xfrm>
              <a:off x="63" y="404"/>
              <a:ext cx="80" cy="79"/>
            </a:xfrm>
            <a:prstGeom prst="rect">
              <a:avLst/>
            </a:prstGeom>
            <a:solidFill>
              <a:srgbClr val="ADDAF9">
                <a:alpha val="7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5" name="Rectangle 91"/>
            <p:cNvSpPr>
              <a:spLocks noChangeArrowheads="1"/>
            </p:cNvSpPr>
            <p:nvPr/>
          </p:nvSpPr>
          <p:spPr bwMode="auto">
            <a:xfrm>
              <a:off x="54" y="171"/>
              <a:ext cx="97" cy="97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 rot="16200000">
              <a:off x="293" y="56"/>
              <a:ext cx="88" cy="89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 rot="16200000">
              <a:off x="519" y="66"/>
              <a:ext cx="70" cy="70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 rot="16200000">
              <a:off x="624" y="70"/>
              <a:ext cx="61" cy="61"/>
            </a:xfrm>
            <a:prstGeom prst="rect">
              <a:avLst/>
            </a:prstGeom>
            <a:solidFill>
              <a:srgbClr val="ADDAF9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19" name="Rectangle 95"/>
            <p:cNvSpPr>
              <a:spLocks noChangeArrowheads="1"/>
            </p:cNvSpPr>
            <p:nvPr/>
          </p:nvSpPr>
          <p:spPr bwMode="auto">
            <a:xfrm rot="16200000">
              <a:off x="724" y="75"/>
              <a:ext cx="51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0" name="Rectangle 96"/>
            <p:cNvSpPr>
              <a:spLocks noChangeArrowheads="1"/>
            </p:cNvSpPr>
            <p:nvPr/>
          </p:nvSpPr>
          <p:spPr bwMode="auto">
            <a:xfrm rot="16200000">
              <a:off x="407" y="62"/>
              <a:ext cx="79" cy="80"/>
            </a:xfrm>
            <a:prstGeom prst="rect">
              <a:avLst/>
            </a:prstGeom>
            <a:solidFill>
              <a:srgbClr val="ADDAF9">
                <a:alpha val="7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1" name="Rectangle 97"/>
            <p:cNvSpPr>
              <a:spLocks noChangeArrowheads="1"/>
            </p:cNvSpPr>
            <p:nvPr/>
          </p:nvSpPr>
          <p:spPr bwMode="auto">
            <a:xfrm rot="16200000">
              <a:off x="172" y="51"/>
              <a:ext cx="97" cy="98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2" name="Rectangle 98"/>
            <p:cNvSpPr>
              <a:spLocks noChangeArrowheads="1"/>
            </p:cNvSpPr>
            <p:nvPr/>
          </p:nvSpPr>
          <p:spPr bwMode="auto">
            <a:xfrm>
              <a:off x="296" y="173"/>
              <a:ext cx="79" cy="79"/>
            </a:xfrm>
            <a:prstGeom prst="rect">
              <a:avLst/>
            </a:prstGeom>
            <a:solidFill>
              <a:srgbClr val="ADDAF9">
                <a:alpha val="7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3" name="Rectangle 99"/>
            <p:cNvSpPr>
              <a:spLocks noChangeArrowheads="1"/>
            </p:cNvSpPr>
            <p:nvPr/>
          </p:nvSpPr>
          <p:spPr bwMode="auto">
            <a:xfrm>
              <a:off x="176" y="292"/>
              <a:ext cx="79" cy="79"/>
            </a:xfrm>
            <a:prstGeom prst="rect">
              <a:avLst/>
            </a:prstGeom>
            <a:solidFill>
              <a:srgbClr val="ADDAF9">
                <a:alpha val="7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4" name="Rectangle 100"/>
            <p:cNvSpPr>
              <a:spLocks noChangeArrowheads="1"/>
            </p:cNvSpPr>
            <p:nvPr/>
          </p:nvSpPr>
          <p:spPr bwMode="auto">
            <a:xfrm>
              <a:off x="294" y="290"/>
              <a:ext cx="70" cy="70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5" name="Rectangle 101"/>
            <p:cNvSpPr>
              <a:spLocks noChangeArrowheads="1"/>
            </p:cNvSpPr>
            <p:nvPr/>
          </p:nvSpPr>
          <p:spPr bwMode="auto">
            <a:xfrm>
              <a:off x="412" y="172"/>
              <a:ext cx="70" cy="70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6" name="Rectangle 102"/>
            <p:cNvSpPr>
              <a:spLocks noChangeArrowheads="1"/>
            </p:cNvSpPr>
            <p:nvPr/>
          </p:nvSpPr>
          <p:spPr bwMode="auto">
            <a:xfrm>
              <a:off x="521" y="171"/>
              <a:ext cx="61" cy="61"/>
            </a:xfrm>
            <a:prstGeom prst="rect">
              <a:avLst/>
            </a:prstGeom>
            <a:solidFill>
              <a:srgbClr val="ADDAF9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7" name="Rectangle 103"/>
            <p:cNvSpPr>
              <a:spLocks noChangeArrowheads="1"/>
            </p:cNvSpPr>
            <p:nvPr/>
          </p:nvSpPr>
          <p:spPr bwMode="auto">
            <a:xfrm>
              <a:off x="409" y="284"/>
              <a:ext cx="61" cy="61"/>
            </a:xfrm>
            <a:prstGeom prst="rect">
              <a:avLst/>
            </a:prstGeom>
            <a:solidFill>
              <a:srgbClr val="ADDAF9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8" name="Rectangle 104"/>
            <p:cNvSpPr>
              <a:spLocks noChangeArrowheads="1"/>
            </p:cNvSpPr>
            <p:nvPr/>
          </p:nvSpPr>
          <p:spPr bwMode="auto">
            <a:xfrm>
              <a:off x="402" y="397"/>
              <a:ext cx="52" cy="51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9" name="Rectangle 105"/>
            <p:cNvSpPr>
              <a:spLocks noChangeArrowheads="1"/>
            </p:cNvSpPr>
            <p:nvPr/>
          </p:nvSpPr>
          <p:spPr bwMode="auto">
            <a:xfrm>
              <a:off x="520" y="280"/>
              <a:ext cx="52" cy="51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0" name="Rectangle 106"/>
            <p:cNvSpPr>
              <a:spLocks noChangeArrowheads="1"/>
            </p:cNvSpPr>
            <p:nvPr/>
          </p:nvSpPr>
          <p:spPr bwMode="auto">
            <a:xfrm>
              <a:off x="628" y="170"/>
              <a:ext cx="52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1" name="Rectangle 107"/>
            <p:cNvSpPr>
              <a:spLocks noChangeArrowheads="1"/>
            </p:cNvSpPr>
            <p:nvPr/>
          </p:nvSpPr>
          <p:spPr bwMode="auto">
            <a:xfrm>
              <a:off x="81" y="800"/>
              <a:ext cx="43" cy="42"/>
            </a:xfrm>
            <a:prstGeom prst="rect">
              <a:avLst/>
            </a:prstGeom>
            <a:solidFill>
              <a:srgbClr val="ADDAF9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2" name="Rectangle 108"/>
            <p:cNvSpPr>
              <a:spLocks noChangeArrowheads="1"/>
            </p:cNvSpPr>
            <p:nvPr/>
          </p:nvSpPr>
          <p:spPr bwMode="auto">
            <a:xfrm>
              <a:off x="273" y="613"/>
              <a:ext cx="43" cy="42"/>
            </a:xfrm>
            <a:prstGeom prst="rect">
              <a:avLst/>
            </a:prstGeom>
            <a:solidFill>
              <a:srgbClr val="ADDAF9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3" name="Rectangle 109"/>
            <p:cNvSpPr>
              <a:spLocks noChangeArrowheads="1"/>
            </p:cNvSpPr>
            <p:nvPr/>
          </p:nvSpPr>
          <p:spPr bwMode="auto">
            <a:xfrm>
              <a:off x="386" y="500"/>
              <a:ext cx="43" cy="43"/>
            </a:xfrm>
            <a:prstGeom prst="rect">
              <a:avLst/>
            </a:prstGeom>
            <a:solidFill>
              <a:srgbClr val="ADDAF9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4" name="Rectangle 110"/>
            <p:cNvSpPr>
              <a:spLocks noChangeArrowheads="1"/>
            </p:cNvSpPr>
            <p:nvPr/>
          </p:nvSpPr>
          <p:spPr bwMode="auto">
            <a:xfrm>
              <a:off x="507" y="381"/>
              <a:ext cx="43" cy="42"/>
            </a:xfrm>
            <a:prstGeom prst="rect">
              <a:avLst/>
            </a:prstGeom>
            <a:solidFill>
              <a:srgbClr val="ADDAF9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5" name="Rectangle 111"/>
            <p:cNvSpPr>
              <a:spLocks noChangeArrowheads="1"/>
            </p:cNvSpPr>
            <p:nvPr/>
          </p:nvSpPr>
          <p:spPr bwMode="auto">
            <a:xfrm>
              <a:off x="619" y="269"/>
              <a:ext cx="43" cy="43"/>
            </a:xfrm>
            <a:prstGeom prst="rect">
              <a:avLst/>
            </a:prstGeom>
            <a:solidFill>
              <a:srgbClr val="ADDAF9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6" name="Rectangle 112"/>
            <p:cNvSpPr>
              <a:spLocks noChangeArrowheads="1"/>
            </p:cNvSpPr>
            <p:nvPr/>
          </p:nvSpPr>
          <p:spPr bwMode="auto">
            <a:xfrm>
              <a:off x="723" y="167"/>
              <a:ext cx="43" cy="43"/>
            </a:xfrm>
            <a:prstGeom prst="rect">
              <a:avLst/>
            </a:prstGeom>
            <a:solidFill>
              <a:srgbClr val="ADDAF9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7" name="Rectangle 113"/>
            <p:cNvSpPr>
              <a:spLocks noChangeArrowheads="1"/>
            </p:cNvSpPr>
            <p:nvPr/>
          </p:nvSpPr>
          <p:spPr bwMode="auto">
            <a:xfrm>
              <a:off x="815" y="77"/>
              <a:ext cx="43" cy="43"/>
            </a:xfrm>
            <a:prstGeom prst="rect">
              <a:avLst/>
            </a:prstGeom>
            <a:solidFill>
              <a:srgbClr val="ADDAF9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138" name="Rectangle 114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6212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smtClean="0"/>
              <a:t>Modifiez le style du titre</a:t>
            </a:r>
          </a:p>
        </p:txBody>
      </p:sp>
      <p:sp>
        <p:nvSpPr>
          <p:cNvPr id="1139" name="Text Box 115"/>
          <p:cNvSpPr txBox="1">
            <a:spLocks noChangeArrowheads="1"/>
          </p:cNvSpPr>
          <p:nvPr/>
        </p:nvSpPr>
        <p:spPr bwMode="auto">
          <a:xfrm>
            <a:off x="50323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40" name="Text Box 116"/>
          <p:cNvSpPr txBox="1">
            <a:spLocks noChangeArrowheads="1"/>
          </p:cNvSpPr>
          <p:nvPr/>
        </p:nvSpPr>
        <p:spPr bwMode="auto">
          <a:xfrm>
            <a:off x="3448050" y="6886575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41" name="Rectangle 117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31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691109F6-A715-49DC-B9FE-6C0088D79516}" type="slidenum">
              <a:rPr lang="fr-FR" altLang="fr-FR"/>
              <a:pPr/>
              <a:t>‹N°›</a:t>
            </a:fld>
            <a:endParaRPr lang="fr-FR" altLang="fr-FR"/>
          </a:p>
        </p:txBody>
      </p:sp>
      <p:sp>
        <p:nvSpPr>
          <p:cNvPr id="1142" name="Rectangle 1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70975" cy="438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96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smtClean="0"/>
              <a:t>Cliquez pour éditer le format du plan de texte</a:t>
            </a:r>
          </a:p>
          <a:p>
            <a:pPr lvl="1"/>
            <a:r>
              <a:rPr lang="en-GB" altLang="fr-FR" smtClean="0"/>
              <a:t>Second niveau de plan</a:t>
            </a:r>
          </a:p>
          <a:p>
            <a:pPr lvl="2"/>
            <a:r>
              <a:rPr lang="en-GB" altLang="fr-FR" smtClean="0"/>
              <a:t>Troisième niveau de plan</a:t>
            </a:r>
          </a:p>
          <a:p>
            <a:pPr lvl="3"/>
            <a:r>
              <a:rPr lang="en-GB" altLang="fr-FR" smtClean="0"/>
              <a:t>Quatrième niveau de plan</a:t>
            </a:r>
          </a:p>
          <a:p>
            <a:pPr lvl="4"/>
            <a:r>
              <a:rPr lang="en-GB" altLang="fr-FR" smtClean="0"/>
              <a:t>Cinquième niveau de plan</a:t>
            </a:r>
          </a:p>
          <a:p>
            <a:pPr lvl="4"/>
            <a:r>
              <a:rPr lang="en-GB" altLang="fr-FR" smtClean="0"/>
              <a:t>Sixième niveau de plan</a:t>
            </a:r>
          </a:p>
          <a:p>
            <a:pPr lvl="4"/>
            <a:r>
              <a:rPr lang="en-GB" altLang="fr-FR" smtClean="0"/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4" r:id="rId12"/>
  </p:sldLayoutIdLst>
  <p:txStyles>
    <p:titleStyle>
      <a:lvl1pPr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 hangingPunct="0">
        <a:lnSpc>
          <a:spcPct val="87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87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87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87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87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4.emf"/><Relationship Id="rId5" Type="http://schemas.openxmlformats.org/officeDocument/2006/relationships/package" Target="../embeddings/Microsoft_Excel_Worksheet1.xlsx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11" Type="http://schemas.openxmlformats.org/officeDocument/2006/relationships/image" Target="../media/image45.jpeg"/><Relationship Id="rId5" Type="http://schemas.openxmlformats.org/officeDocument/2006/relationships/image" Target="../media/image112.jpeg"/><Relationship Id="rId10" Type="http://schemas.openxmlformats.org/officeDocument/2006/relationships/image" Target="../media/image46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7" Type="http://schemas.openxmlformats.org/officeDocument/2006/relationships/image" Target="../media/image12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jpeg"/><Relationship Id="rId4" Type="http://schemas.openxmlformats.org/officeDocument/2006/relationships/image" Target="../media/image13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em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7" Type="http://schemas.openxmlformats.org/officeDocument/2006/relationships/image" Target="../media/image142.jp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g"/><Relationship Id="rId5" Type="http://schemas.openxmlformats.org/officeDocument/2006/relationships/image" Target="../media/image140.jpg"/><Relationship Id="rId4" Type="http://schemas.openxmlformats.org/officeDocument/2006/relationships/image" Target="../media/image139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G"/><Relationship Id="rId5" Type="http://schemas.openxmlformats.org/officeDocument/2006/relationships/image" Target="../media/image145.JPG"/><Relationship Id="rId4" Type="http://schemas.openxmlformats.org/officeDocument/2006/relationships/image" Target="../media/image144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647700" y="1763713"/>
            <a:ext cx="8755063" cy="48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5560" rIns="0" bIns="0" anchor="ctr"/>
          <a:lstStyle>
            <a:lvl1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15900" indent="-214313" algn="ctr" hangingPunct="1">
              <a:lnSpc>
                <a:spcPct val="100000"/>
              </a:lnSpc>
            </a:pPr>
            <a:r>
              <a:rPr lang="fr-FR" altLang="fr-FR" sz="3600"/>
              <a:t>Organisation de la lutte contre le moustique-tigre</a:t>
            </a:r>
          </a:p>
          <a:p>
            <a:pPr marL="215900" indent="-214313" algn="ctr" hangingPunct="1">
              <a:lnSpc>
                <a:spcPct val="100000"/>
              </a:lnSpc>
            </a:pPr>
            <a:endParaRPr lang="fr-FR" altLang="fr-FR" sz="3200"/>
          </a:p>
          <a:p>
            <a:pPr marL="215900" indent="-214313" algn="ctr" hangingPunct="1">
              <a:lnSpc>
                <a:spcPct val="100000"/>
              </a:lnSpc>
            </a:pPr>
            <a:endParaRPr lang="fr-FR" altLang="fr-FR" sz="3200"/>
          </a:p>
          <a:p>
            <a:pPr marL="215900" indent="-214313" algn="ctr" hangingPunct="1">
              <a:lnSpc>
                <a:spcPct val="100000"/>
              </a:lnSpc>
            </a:pPr>
            <a:endParaRPr lang="fr-FR" altLang="fr-FR" sz="3200"/>
          </a:p>
          <a:p>
            <a:pPr marL="215900" indent="-214313" algn="ctr" hangingPunct="1">
              <a:lnSpc>
                <a:spcPct val="100000"/>
              </a:lnSpc>
            </a:pPr>
            <a:endParaRPr lang="fr-FR" altLang="fr-FR" sz="3200"/>
          </a:p>
          <a:p>
            <a:pPr marL="215900" indent="-214313" algn="ctr" hangingPunct="1">
              <a:lnSpc>
                <a:spcPct val="100000"/>
              </a:lnSpc>
            </a:pPr>
            <a:endParaRPr lang="fr-FR" altLang="fr-FR" sz="3200"/>
          </a:p>
          <a:p>
            <a:pPr marL="215900" indent="-214313" algn="ctr" hangingPunct="1">
              <a:lnSpc>
                <a:spcPct val="100000"/>
              </a:lnSpc>
            </a:pPr>
            <a:endParaRPr lang="fr-FR" altLang="fr-FR" sz="320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3563938"/>
            <a:ext cx="3646488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1331913"/>
            <a:ext cx="2619375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3" y="1547813"/>
            <a:ext cx="2322512" cy="74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2733675"/>
            <a:ext cx="4843462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4157663"/>
            <a:ext cx="8116888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4641850"/>
            <a:ext cx="8821737" cy="217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800"/>
              <a:t>Seule la femelle pique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382713" y="1425575"/>
            <a:ext cx="2776537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600"/>
              <a:t>4 stades larvaires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3059113"/>
            <a:ext cx="3097212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576263" y="4211638"/>
            <a:ext cx="3384550" cy="1587"/>
          </a:xfrm>
          <a:prstGeom prst="line">
            <a:avLst/>
          </a:prstGeom>
          <a:noFill/>
          <a:ln w="936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 flipV="1">
            <a:off x="576263" y="2193925"/>
            <a:ext cx="1587" cy="2019300"/>
          </a:xfrm>
          <a:prstGeom prst="line">
            <a:avLst/>
          </a:prstGeom>
          <a:noFill/>
          <a:ln w="936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215900" y="1641475"/>
            <a:ext cx="719138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fr-FR" altLang="fr-FR" sz="1600"/>
              <a:t>Taille </a:t>
            </a:r>
          </a:p>
          <a:p>
            <a:pPr algn="ctr">
              <a:lnSpc>
                <a:spcPct val="100000"/>
              </a:lnSpc>
            </a:pPr>
            <a:r>
              <a:rPr lang="fr-FR" altLang="fr-FR" sz="1400"/>
              <a:t>(mm)</a:t>
            </a: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4151313"/>
            <a:ext cx="283051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4586288"/>
            <a:ext cx="1919287" cy="16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4816475"/>
            <a:ext cx="712787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9" name="AutoShape 9"/>
          <p:cNvSpPr>
            <a:spLocks noChangeShapeType="1"/>
          </p:cNvSpPr>
          <p:nvPr/>
        </p:nvSpPr>
        <p:spPr bwMode="auto">
          <a:xfrm flipV="1">
            <a:off x="719138" y="2484438"/>
            <a:ext cx="2808287" cy="935037"/>
          </a:xfrm>
          <a:prstGeom prst="straightConnector1">
            <a:avLst/>
          </a:prstGeom>
          <a:noFill/>
          <a:ln w="2232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719138" y="2982913"/>
            <a:ext cx="2159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371" name="Rectangle 11"/>
          <p:cNvSpPr>
            <a:spLocks noChangeArrowheads="1"/>
          </p:cNvSpPr>
          <p:nvPr/>
        </p:nvSpPr>
        <p:spPr bwMode="auto">
          <a:xfrm>
            <a:off x="3146425" y="2160588"/>
            <a:ext cx="525463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>
                <a:solidFill>
                  <a:srgbClr val="FF0000"/>
                </a:solidFill>
              </a:rPr>
              <a:t>10</a:t>
            </a:r>
          </a:p>
          <a:p>
            <a:pPr>
              <a:lnSpc>
                <a:spcPct val="100000"/>
              </a:lnSpc>
            </a:pPr>
            <a:endParaRPr lang="fr-FR" altLang="fr-FR"/>
          </a:p>
        </p:txBody>
      </p:sp>
      <p:pic>
        <p:nvPicPr>
          <p:cNvPr id="15372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1919288"/>
            <a:ext cx="3281363" cy="496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73" name="AutoShape 13"/>
          <p:cNvSpPr>
            <a:spLocks noChangeArrowheads="1"/>
          </p:cNvSpPr>
          <p:nvPr/>
        </p:nvSpPr>
        <p:spPr bwMode="auto">
          <a:xfrm>
            <a:off x="5321300" y="2160588"/>
            <a:ext cx="1131888" cy="1258887"/>
          </a:xfrm>
          <a:custGeom>
            <a:avLst/>
            <a:gdLst>
              <a:gd name="G0" fmla="*/ 3144 1 2"/>
              <a:gd name="G1" fmla="*/ 1 48365 11520"/>
              <a:gd name="G2" fmla="*/ G1 13024 1"/>
              <a:gd name="G3" fmla="*/ G2 1 52096"/>
              <a:gd name="G4" fmla="cos G0 G3"/>
              <a:gd name="G5" fmla="*/ 3497 1 2"/>
              <a:gd name="G6" fmla="*/ 1 48365 11520"/>
              <a:gd name="G7" fmla="*/ G6 13024 1"/>
              <a:gd name="G8" fmla="*/ G7 1 52096"/>
              <a:gd name="G9" fmla="sin G5 G8"/>
              <a:gd name="G10" fmla="*/ 3144 1 2"/>
              <a:gd name="G11" fmla="+- G10 0 G4"/>
              <a:gd name="G12" fmla="+- G10 G4 0"/>
              <a:gd name="G13" fmla="+- G12 0 0"/>
              <a:gd name="G14" fmla="*/ 3497 1 2"/>
              <a:gd name="G15" fmla="+- G14 0 G9"/>
              <a:gd name="G16" fmla="+- G14 G9 0"/>
              <a:gd name="G17" fmla="+- G16 0 0"/>
              <a:gd name="G18" fmla="+- 3497 0 0"/>
              <a:gd name="G19" fmla="+- 3144 0 0"/>
              <a:gd name="G20" fmla="+- 180 0 0"/>
              <a:gd name="G21" fmla="+- 90 0 0"/>
              <a:gd name="G22" fmla="+- 270 0 0"/>
              <a:gd name="G23" fmla="+- 90 0 0"/>
              <a:gd name="G24" fmla="+- 0 0 0"/>
              <a:gd name="G25" fmla="+- 90 0 0"/>
              <a:gd name="G26" fmla="+- 90 0 0"/>
              <a:gd name="G27" fmla="+- 9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1749"/>
                </a:moveTo>
                <a:lnTo>
                  <a:pt x="1572" y="1749"/>
                </a:lnTo>
                <a:lnTo>
                  <a:pt x="180" y="90"/>
                </a:lnTo>
                <a:lnTo>
                  <a:pt x="1572" y="1749"/>
                </a:lnTo>
                <a:lnTo>
                  <a:pt x="270" y="90"/>
                </a:lnTo>
                <a:close/>
              </a:path>
            </a:pathLst>
          </a:cu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5374" name="AutoShape 14"/>
          <p:cNvSpPr>
            <a:spLocks noChangeArrowheads="1"/>
          </p:cNvSpPr>
          <p:nvPr/>
        </p:nvSpPr>
        <p:spPr bwMode="auto">
          <a:xfrm>
            <a:off x="6119813" y="5862638"/>
            <a:ext cx="1131887" cy="1258887"/>
          </a:xfrm>
          <a:custGeom>
            <a:avLst/>
            <a:gdLst>
              <a:gd name="G0" fmla="*/ 3144 1 2"/>
              <a:gd name="G1" fmla="*/ 1 48365 11520"/>
              <a:gd name="G2" fmla="*/ G1 13024 1"/>
              <a:gd name="G3" fmla="*/ G2 1 52096"/>
              <a:gd name="G4" fmla="cos G0 G3"/>
              <a:gd name="G5" fmla="*/ 3497 1 2"/>
              <a:gd name="G6" fmla="*/ 1 48365 11520"/>
              <a:gd name="G7" fmla="*/ G6 13024 1"/>
              <a:gd name="G8" fmla="*/ G7 1 52096"/>
              <a:gd name="G9" fmla="sin G5 G8"/>
              <a:gd name="G10" fmla="*/ 3144 1 2"/>
              <a:gd name="G11" fmla="+- G10 0 G4"/>
              <a:gd name="G12" fmla="+- G10 G4 0"/>
              <a:gd name="G13" fmla="+- G12 0 0"/>
              <a:gd name="G14" fmla="*/ 3497 1 2"/>
              <a:gd name="G15" fmla="+- G14 0 G9"/>
              <a:gd name="G16" fmla="+- G14 G9 0"/>
              <a:gd name="G17" fmla="+- G16 0 0"/>
              <a:gd name="G18" fmla="+- 3497 0 0"/>
              <a:gd name="G19" fmla="+- 3144 0 0"/>
              <a:gd name="G20" fmla="+- 180 0 0"/>
              <a:gd name="G21" fmla="+- 90 0 0"/>
              <a:gd name="G22" fmla="+- 270 0 0"/>
              <a:gd name="G23" fmla="+- 90 0 0"/>
              <a:gd name="G24" fmla="+- 0 0 0"/>
              <a:gd name="G25" fmla="+- 90 0 0"/>
              <a:gd name="G26" fmla="+- 90 0 0"/>
              <a:gd name="G27" fmla="+- 9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1749"/>
                </a:moveTo>
                <a:lnTo>
                  <a:pt x="1572" y="1749"/>
                </a:lnTo>
                <a:lnTo>
                  <a:pt x="180" y="90"/>
                </a:lnTo>
                <a:lnTo>
                  <a:pt x="1572" y="1749"/>
                </a:lnTo>
                <a:lnTo>
                  <a:pt x="270" y="90"/>
                </a:lnTo>
                <a:close/>
              </a:path>
            </a:pathLst>
          </a:cu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6329363" y="2190750"/>
            <a:ext cx="5038725" cy="85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fr-FR" altLang="fr-FR" b="1"/>
              <a:t>siphon </a:t>
            </a:r>
          </a:p>
          <a:p>
            <a:pPr algn="ctr">
              <a:lnSpc>
                <a:spcPct val="100000"/>
              </a:lnSpc>
            </a:pPr>
            <a:r>
              <a:rPr lang="fr-FR" altLang="fr-FR" b="1">
                <a:latin typeface="Microsoft YaHei" panose="020B0503020204020204" pitchFamily="34" charset="-122"/>
              </a:rPr>
              <a:t>respiratoire</a:t>
            </a:r>
          </a:p>
          <a:p>
            <a:pPr algn="ctr">
              <a:lnSpc>
                <a:spcPct val="100000"/>
              </a:lnSpc>
            </a:pPr>
            <a:endParaRPr lang="fr-FR" altLang="fr-FR" sz="1400">
              <a:latin typeface="Microsoft YaHei" panose="020B0503020204020204" pitchFamily="34" charset="-122"/>
            </a:endParaRPr>
          </a:p>
        </p:txBody>
      </p:sp>
      <p:sp>
        <p:nvSpPr>
          <p:cNvPr id="15376" name="Rectangle 16"/>
          <p:cNvSpPr>
            <a:spLocks noChangeArrowheads="1"/>
          </p:cNvSpPr>
          <p:nvPr/>
        </p:nvSpPr>
        <p:spPr bwMode="auto">
          <a:xfrm>
            <a:off x="7664450" y="3598863"/>
            <a:ext cx="2519363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dirty="0"/>
              <a:t>respiration aérienne</a:t>
            </a:r>
          </a:p>
          <a:p>
            <a:pPr>
              <a:lnSpc>
                <a:spcPct val="100000"/>
              </a:lnSpc>
            </a:pPr>
            <a:r>
              <a:rPr lang="fr-FR" altLang="fr-FR" dirty="0"/>
              <a:t> = oxygène de l’air</a:t>
            </a:r>
          </a:p>
        </p:txBody>
      </p:sp>
      <p:sp>
        <p:nvSpPr>
          <p:cNvPr id="15377" name="Rectangle 17"/>
          <p:cNvSpPr>
            <a:spLocks noChangeArrowheads="1"/>
          </p:cNvSpPr>
          <p:nvPr/>
        </p:nvSpPr>
        <p:spPr bwMode="auto">
          <a:xfrm>
            <a:off x="7756525" y="5154613"/>
            <a:ext cx="21002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fr-FR" altLang="fr-FR" b="1"/>
              <a:t>brosses </a:t>
            </a:r>
            <a:r>
              <a:rPr lang="fr-FR" altLang="fr-FR" b="1">
                <a:latin typeface="Microsoft YaHei" panose="020B0503020204020204" pitchFamily="34" charset="-122"/>
              </a:rPr>
              <a:t>buccales</a:t>
            </a:r>
          </a:p>
        </p:txBody>
      </p:sp>
      <p:sp>
        <p:nvSpPr>
          <p:cNvPr id="15378" name="Rectangle 18"/>
          <p:cNvSpPr>
            <a:spLocks noChangeArrowheads="1"/>
          </p:cNvSpPr>
          <p:nvPr/>
        </p:nvSpPr>
        <p:spPr bwMode="auto">
          <a:xfrm>
            <a:off x="6105525" y="6316663"/>
            <a:ext cx="5038725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fr-FR" altLang="fr-FR" dirty="0"/>
              <a:t>brouteurs – filtreurs</a:t>
            </a:r>
          </a:p>
          <a:p>
            <a:pPr algn="ctr">
              <a:lnSpc>
                <a:spcPct val="100000"/>
              </a:lnSpc>
            </a:pPr>
            <a:r>
              <a:rPr lang="fr-FR" altLang="fr-FR" sz="1600" dirty="0"/>
              <a:t>(5 ml d’eau/jour)</a:t>
            </a:r>
          </a:p>
          <a:p>
            <a:pPr algn="ctr">
              <a:lnSpc>
                <a:spcPct val="100000"/>
              </a:lnSpc>
            </a:pPr>
            <a:r>
              <a:rPr lang="fr-FR" altLang="fr-FR" sz="1600" dirty="0"/>
              <a:t>particules en suspensions,</a:t>
            </a:r>
          </a:p>
          <a:p>
            <a:pPr algn="ctr">
              <a:lnSpc>
                <a:spcPct val="100000"/>
              </a:lnSpc>
            </a:pPr>
            <a:r>
              <a:rPr lang="fr-FR" altLang="fr-FR" sz="1600" dirty="0"/>
              <a:t> micro-organismes, bactéries</a:t>
            </a:r>
          </a:p>
        </p:txBody>
      </p:sp>
      <p:pic>
        <p:nvPicPr>
          <p:cNvPr id="15379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413" y="2951163"/>
            <a:ext cx="347662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80" name="Picture 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75" y="5518150"/>
            <a:ext cx="3476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81" name="Rectangle 2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800"/>
              <a:t>Une jeunesse aquatique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57175" y="5436021"/>
            <a:ext cx="3847033" cy="1122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 durée du développement larvaire dépend de la température de l’eau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Au printemps : 3 à 4 semaines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En été : 5 à 8 jours</a:t>
            </a:r>
            <a:endParaRPr lang="fr-F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147888"/>
            <a:ext cx="10013950" cy="326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1641475"/>
            <a:ext cx="167481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4913313"/>
            <a:ext cx="4760912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800"/>
              <a:t>Une jeunesse aquatique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2301875"/>
            <a:ext cx="9858375" cy="295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800"/>
              <a:t>La sortie des eaux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73038" y="5582421"/>
            <a:ext cx="9796462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Les mâles émergent avant les femelles puis se rassemblent en essaim</a:t>
            </a:r>
            <a:endParaRPr lang="fr-FR" sz="2400" dirty="0"/>
          </a:p>
        </p:txBody>
      </p:sp>
      <p:sp>
        <p:nvSpPr>
          <p:cNvPr id="3" name="ZoneTexte 2"/>
          <p:cNvSpPr txBox="1"/>
          <p:nvPr/>
        </p:nvSpPr>
        <p:spPr>
          <a:xfrm>
            <a:off x="575816" y="1616415"/>
            <a:ext cx="1857251" cy="378565"/>
          </a:xfrm>
          <a:prstGeom prst="rect">
            <a:avLst/>
          </a:prstGeom>
          <a:solidFill>
            <a:srgbClr val="EBF0B9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L’émergence</a:t>
            </a:r>
            <a:endParaRPr lang="fr-FR" sz="20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800" dirty="0" smtClean="0"/>
              <a:t>Le cycle </a:t>
            </a:r>
            <a:r>
              <a:rPr lang="fr-FR" sz="2800" dirty="0"/>
              <a:t>de vie </a:t>
            </a:r>
            <a:r>
              <a:rPr lang="fr-FR" altLang="fr-FR" sz="2800" dirty="0" smtClean="0"/>
              <a:t>du moustique</a:t>
            </a:r>
            <a:endParaRPr lang="fr-FR" altLang="fr-FR" sz="2800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00" y="1259557"/>
            <a:ext cx="8757224" cy="623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7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979" y="3992163"/>
            <a:ext cx="3787470" cy="2834346"/>
          </a:xfrm>
          <a:prstGeom prst="rect">
            <a:avLst/>
          </a:prstGeom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800" dirty="0" smtClean="0"/>
              <a:t>Où se développent les moustiques ?</a:t>
            </a:r>
            <a:endParaRPr lang="fr-FR" altLang="fr-FR" sz="2800" dirty="0"/>
          </a:p>
        </p:txBody>
      </p:sp>
      <p:sp>
        <p:nvSpPr>
          <p:cNvPr id="3" name="ZoneTexte 2"/>
          <p:cNvSpPr txBox="1"/>
          <p:nvPr/>
        </p:nvSpPr>
        <p:spPr>
          <a:xfrm>
            <a:off x="1" y="1259557"/>
            <a:ext cx="10080624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Partout où de l’eau stagnante (même propre) est observée, il peut se développer des moustiques</a:t>
            </a:r>
            <a:endParaRPr lang="fr-FR" dirty="0"/>
          </a:p>
        </p:txBody>
      </p:sp>
      <p:pic>
        <p:nvPicPr>
          <p:cNvPr id="5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706" y="1583399"/>
            <a:ext cx="213360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52"/>
          <a:stretch>
            <a:fillRect/>
          </a:stretch>
        </p:blipFill>
        <p:spPr bwMode="auto">
          <a:xfrm>
            <a:off x="5533643" y="3374422"/>
            <a:ext cx="2395570" cy="184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495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20192"/>
          <a:stretch>
            <a:fillRect/>
          </a:stretch>
        </p:blipFill>
        <p:spPr bwMode="auto">
          <a:xfrm>
            <a:off x="5566395" y="1655115"/>
            <a:ext cx="2362818" cy="171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022" b="2019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7006" y="4037753"/>
            <a:ext cx="3807116" cy="285533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643" y="5133155"/>
            <a:ext cx="2487683" cy="139868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385" y="1655115"/>
            <a:ext cx="3116064" cy="2337048"/>
          </a:xfrm>
          <a:prstGeom prst="rect">
            <a:avLst/>
          </a:prstGeom>
        </p:spPr>
      </p:pic>
      <p:pic>
        <p:nvPicPr>
          <p:cNvPr id="6" name="Imag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178" y="4403173"/>
            <a:ext cx="2321128" cy="1868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8" t="11414" r="2078" b="320"/>
          <a:stretch/>
        </p:blipFill>
        <p:spPr bwMode="auto">
          <a:xfrm>
            <a:off x="59285" y="1641688"/>
            <a:ext cx="2070100" cy="278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1151880" y="6893090"/>
            <a:ext cx="3429144" cy="607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Moustiques de zones naturelles</a:t>
            </a:r>
          </a:p>
          <a:p>
            <a:pPr algn="ctr"/>
            <a:r>
              <a:rPr lang="fr-FR" i="1" dirty="0" err="1" smtClean="0"/>
              <a:t>Aedes</a:t>
            </a:r>
            <a:r>
              <a:rPr lang="fr-FR" i="1" dirty="0" smtClean="0"/>
              <a:t> </a:t>
            </a:r>
            <a:r>
              <a:rPr lang="fr-FR" i="1" dirty="0" err="1" smtClean="0"/>
              <a:t>vexans</a:t>
            </a:r>
            <a:r>
              <a:rPr lang="fr-FR" i="1" dirty="0" smtClean="0"/>
              <a:t>, </a:t>
            </a:r>
            <a:r>
              <a:rPr lang="fr-FR" i="1" dirty="0" err="1" smtClean="0"/>
              <a:t>Aedes</a:t>
            </a:r>
            <a:r>
              <a:rPr lang="fr-FR" i="1" dirty="0" smtClean="0"/>
              <a:t> </a:t>
            </a:r>
            <a:r>
              <a:rPr lang="fr-FR" i="1" dirty="0" err="1" smtClean="0"/>
              <a:t>sticticus</a:t>
            </a:r>
            <a:endParaRPr lang="fr-FR" i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5902249" y="6661331"/>
            <a:ext cx="3689857" cy="607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Moustiques de zones artificielles</a:t>
            </a:r>
          </a:p>
          <a:p>
            <a:pPr algn="ctr"/>
            <a:r>
              <a:rPr lang="fr-FR" i="1" dirty="0" smtClean="0"/>
              <a:t>Culex, Anophèles, moustique tigre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57352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1763713"/>
            <a:ext cx="5932487" cy="529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1754188"/>
            <a:ext cx="5934075" cy="529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8435" name="Group 3"/>
          <p:cNvGrpSpPr>
            <a:grpSpLocks/>
          </p:cNvGrpSpPr>
          <p:nvPr/>
        </p:nvGrpSpPr>
        <p:grpSpPr bwMode="auto">
          <a:xfrm>
            <a:off x="5037138" y="3578225"/>
            <a:ext cx="1296987" cy="992188"/>
            <a:chOff x="3173" y="2254"/>
            <a:chExt cx="817" cy="625"/>
          </a:xfrm>
        </p:grpSpPr>
        <p:pic>
          <p:nvPicPr>
            <p:cNvPr id="18436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3" y="2254"/>
              <a:ext cx="817" cy="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37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3" y="2254"/>
              <a:ext cx="817" cy="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5005388"/>
            <a:ext cx="542925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4787900"/>
            <a:ext cx="361950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00" y="4297363"/>
            <a:ext cx="2524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13" y="5005388"/>
            <a:ext cx="469900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4179888"/>
            <a:ext cx="54927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484188" y="3578225"/>
            <a:ext cx="23749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/>
              <a:t>submersion des œufs</a:t>
            </a:r>
          </a:p>
        </p:txBody>
      </p:sp>
      <p:sp>
        <p:nvSpPr>
          <p:cNvPr id="18444" name="Rectangle 12"/>
          <p:cNvSpPr>
            <a:spLocks noChangeArrowheads="1"/>
          </p:cNvSpPr>
          <p:nvPr/>
        </p:nvSpPr>
        <p:spPr bwMode="auto">
          <a:xfrm>
            <a:off x="582613" y="4475163"/>
            <a:ext cx="203358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/>
              <a:t>éclosion des œufs</a:t>
            </a:r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1108075" y="5543550"/>
            <a:ext cx="254952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fr-FR" altLang="fr-FR"/>
              <a:t>développement larvaire</a:t>
            </a:r>
          </a:p>
          <a:p>
            <a:pPr algn="ctr">
              <a:lnSpc>
                <a:spcPct val="100000"/>
              </a:lnSpc>
            </a:pPr>
            <a:r>
              <a:rPr lang="fr-FR" altLang="fr-FR"/>
              <a:t> en 4 stades</a:t>
            </a:r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7096125" y="4776788"/>
            <a:ext cx="12303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/>
              <a:t>nymphose</a:t>
            </a:r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7415213" y="4106863"/>
            <a:ext cx="1320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/>
              <a:t>émergence</a:t>
            </a:r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334963" y="2627313"/>
            <a:ext cx="2627312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/>
              <a:t>ponte sur paroi verticale</a:t>
            </a:r>
          </a:p>
          <a:p>
            <a:pPr>
              <a:lnSpc>
                <a:spcPct val="100000"/>
              </a:lnSpc>
            </a:pPr>
            <a:r>
              <a:rPr lang="fr-FR" altLang="fr-FR"/>
              <a:t>juste au dessus de l’eau</a:t>
            </a:r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1944688" y="6804025"/>
            <a:ext cx="57594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>
                <a:solidFill>
                  <a:srgbClr val="FF0000"/>
                </a:solidFill>
              </a:rPr>
              <a:t>Diapause hivernale des œufs en région tempérée</a:t>
            </a:r>
          </a:p>
        </p:txBody>
      </p:sp>
      <p:sp>
        <p:nvSpPr>
          <p:cNvPr id="18450" name="Rectangle 18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800" dirty="0"/>
              <a:t>Spécificité du cycle de vie du moustique tigre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6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1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6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1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4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9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2" dur="5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fr-FR" altLang="fr-FR" sz="2800" dirty="0"/>
              <a:t>Dynamique saisonnière du moustique tigre</a:t>
            </a: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91440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22225" y="1104900"/>
            <a:ext cx="1841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endParaRPr lang="fr-FR" altLang="fr-FR" sz="110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fr-FR" altLang="fr-FR"/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2555875" y="6300788"/>
            <a:ext cx="4968875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fr-FR" altLang="fr-FR" dirty="0"/>
              <a:t>Maximum de dispersion en août</a:t>
            </a:r>
          </a:p>
          <a:p>
            <a:pPr algn="ctr">
              <a:lnSpc>
                <a:spcPct val="100000"/>
              </a:lnSpc>
            </a:pPr>
            <a:r>
              <a:rPr lang="fr-FR" altLang="fr-FR" dirty="0"/>
              <a:t>Effectif </a:t>
            </a:r>
            <a:r>
              <a:rPr lang="fr-FR" altLang="fr-FR" dirty="0" smtClean="0"/>
              <a:t>maximal </a:t>
            </a:r>
            <a:r>
              <a:rPr lang="fr-FR" altLang="fr-FR" dirty="0"/>
              <a:t>en septembre</a:t>
            </a:r>
          </a:p>
        </p:txBody>
      </p:sp>
      <p:graphicFrame>
        <p:nvGraphicFramePr>
          <p:cNvPr id="9" name="Graphique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4748519"/>
              </p:ext>
            </p:extLst>
          </p:nvPr>
        </p:nvGraphicFramePr>
        <p:xfrm>
          <a:off x="1440146" y="1635918"/>
          <a:ext cx="7200332" cy="4287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944688"/>
            <a:ext cx="2873375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663" y="2155825"/>
            <a:ext cx="3114675" cy="379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663" y="2155825"/>
            <a:ext cx="3114675" cy="379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663" y="2155825"/>
            <a:ext cx="3114675" cy="379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9461" name="Group 5"/>
          <p:cNvGrpSpPr>
            <a:grpSpLocks/>
          </p:cNvGrpSpPr>
          <p:nvPr/>
        </p:nvGrpSpPr>
        <p:grpSpPr bwMode="auto">
          <a:xfrm>
            <a:off x="2185988" y="2690813"/>
            <a:ext cx="6178550" cy="187325"/>
            <a:chOff x="1377" y="1695"/>
            <a:chExt cx="3892" cy="118"/>
          </a:xfrm>
        </p:grpSpPr>
        <p:sp>
          <p:nvSpPr>
            <p:cNvPr id="19462" name="Line 6"/>
            <p:cNvSpPr>
              <a:spLocks noChangeShapeType="1"/>
            </p:cNvSpPr>
            <p:nvPr/>
          </p:nvSpPr>
          <p:spPr bwMode="auto">
            <a:xfrm>
              <a:off x="4309" y="1806"/>
              <a:ext cx="960" cy="7"/>
            </a:xfrm>
            <a:prstGeom prst="line">
              <a:avLst/>
            </a:prstGeom>
            <a:noFill/>
            <a:ln w="9360" cap="flat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463" name="Line 7"/>
            <p:cNvSpPr>
              <a:spLocks noChangeShapeType="1"/>
            </p:cNvSpPr>
            <p:nvPr/>
          </p:nvSpPr>
          <p:spPr bwMode="auto">
            <a:xfrm flipH="1" flipV="1">
              <a:off x="1376" y="1694"/>
              <a:ext cx="502" cy="56"/>
            </a:xfrm>
            <a:prstGeom prst="line">
              <a:avLst/>
            </a:prstGeom>
            <a:noFill/>
            <a:ln w="9360" cap="flat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9464" name="Group 8"/>
          <p:cNvGrpSpPr>
            <a:grpSpLocks/>
          </p:cNvGrpSpPr>
          <p:nvPr/>
        </p:nvGrpSpPr>
        <p:grpSpPr bwMode="auto">
          <a:xfrm>
            <a:off x="1560513" y="3175000"/>
            <a:ext cx="6764337" cy="982663"/>
            <a:chOff x="983" y="2000"/>
            <a:chExt cx="4261" cy="619"/>
          </a:xfrm>
        </p:grpSpPr>
        <p:sp>
          <p:nvSpPr>
            <p:cNvPr id="19465" name="Line 9"/>
            <p:cNvSpPr>
              <a:spLocks noChangeShapeType="1"/>
            </p:cNvSpPr>
            <p:nvPr/>
          </p:nvSpPr>
          <p:spPr bwMode="auto">
            <a:xfrm>
              <a:off x="4309" y="2000"/>
              <a:ext cx="935" cy="619"/>
            </a:xfrm>
            <a:prstGeom prst="line">
              <a:avLst/>
            </a:prstGeom>
            <a:noFill/>
            <a:ln w="9360" cap="flat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466" name="Line 10"/>
            <p:cNvSpPr>
              <a:spLocks noChangeShapeType="1"/>
            </p:cNvSpPr>
            <p:nvPr/>
          </p:nvSpPr>
          <p:spPr bwMode="auto">
            <a:xfrm flipH="1">
              <a:off x="982" y="2000"/>
              <a:ext cx="896" cy="323"/>
            </a:xfrm>
            <a:prstGeom prst="line">
              <a:avLst/>
            </a:prstGeom>
            <a:noFill/>
            <a:ln w="9360" cap="flat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9467" name="Group 11"/>
          <p:cNvGrpSpPr>
            <a:grpSpLocks/>
          </p:cNvGrpSpPr>
          <p:nvPr/>
        </p:nvGrpSpPr>
        <p:grpSpPr bwMode="auto">
          <a:xfrm>
            <a:off x="1598613" y="3589338"/>
            <a:ext cx="6529387" cy="811212"/>
            <a:chOff x="1007" y="2261"/>
            <a:chExt cx="4113" cy="511"/>
          </a:xfrm>
        </p:grpSpPr>
        <p:sp>
          <p:nvSpPr>
            <p:cNvPr id="19468" name="Line 12"/>
            <p:cNvSpPr>
              <a:spLocks noChangeShapeType="1"/>
            </p:cNvSpPr>
            <p:nvPr/>
          </p:nvSpPr>
          <p:spPr bwMode="auto">
            <a:xfrm>
              <a:off x="4309" y="2261"/>
              <a:ext cx="811" cy="484"/>
            </a:xfrm>
            <a:prstGeom prst="line">
              <a:avLst/>
            </a:prstGeom>
            <a:noFill/>
            <a:ln w="9360" cap="flat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469" name="Line 13"/>
            <p:cNvSpPr>
              <a:spLocks noChangeShapeType="1"/>
            </p:cNvSpPr>
            <p:nvPr/>
          </p:nvSpPr>
          <p:spPr bwMode="auto">
            <a:xfrm flipH="1">
              <a:off x="1006" y="2325"/>
              <a:ext cx="872" cy="447"/>
            </a:xfrm>
            <a:prstGeom prst="line">
              <a:avLst/>
            </a:prstGeom>
            <a:noFill/>
            <a:ln w="9360" cap="flat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9470" name="Group 14"/>
          <p:cNvGrpSpPr>
            <a:grpSpLocks/>
          </p:cNvGrpSpPr>
          <p:nvPr/>
        </p:nvGrpSpPr>
        <p:grpSpPr bwMode="auto">
          <a:xfrm>
            <a:off x="1560513" y="4167188"/>
            <a:ext cx="6745287" cy="655637"/>
            <a:chOff x="983" y="2625"/>
            <a:chExt cx="4249" cy="413"/>
          </a:xfrm>
        </p:grpSpPr>
        <p:sp>
          <p:nvSpPr>
            <p:cNvPr id="19471" name="Line 15"/>
            <p:cNvSpPr>
              <a:spLocks noChangeShapeType="1"/>
            </p:cNvSpPr>
            <p:nvPr/>
          </p:nvSpPr>
          <p:spPr bwMode="auto">
            <a:xfrm>
              <a:off x="4310" y="2625"/>
              <a:ext cx="922" cy="413"/>
            </a:xfrm>
            <a:prstGeom prst="line">
              <a:avLst/>
            </a:prstGeom>
            <a:noFill/>
            <a:ln w="9360" cap="flat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472" name="Line 16"/>
            <p:cNvSpPr>
              <a:spLocks noChangeShapeType="1"/>
            </p:cNvSpPr>
            <p:nvPr/>
          </p:nvSpPr>
          <p:spPr bwMode="auto">
            <a:xfrm flipH="1">
              <a:off x="982" y="2625"/>
              <a:ext cx="896" cy="304"/>
            </a:xfrm>
            <a:prstGeom prst="line">
              <a:avLst/>
            </a:prstGeom>
            <a:noFill/>
            <a:ln w="9360" cap="flat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9473" name="Group 17"/>
          <p:cNvGrpSpPr>
            <a:grpSpLocks/>
          </p:cNvGrpSpPr>
          <p:nvPr/>
        </p:nvGrpSpPr>
        <p:grpSpPr bwMode="auto">
          <a:xfrm>
            <a:off x="1511300" y="4791075"/>
            <a:ext cx="6842125" cy="395288"/>
            <a:chOff x="952" y="3018"/>
            <a:chExt cx="4310" cy="249"/>
          </a:xfrm>
        </p:grpSpPr>
        <p:sp>
          <p:nvSpPr>
            <p:cNvPr id="19474" name="Line 18"/>
            <p:cNvSpPr>
              <a:spLocks noChangeShapeType="1"/>
            </p:cNvSpPr>
            <p:nvPr/>
          </p:nvSpPr>
          <p:spPr bwMode="auto">
            <a:xfrm>
              <a:off x="4308" y="3018"/>
              <a:ext cx="954" cy="249"/>
            </a:xfrm>
            <a:prstGeom prst="line">
              <a:avLst/>
            </a:prstGeom>
            <a:noFill/>
            <a:ln w="9360" cap="flat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19475" name="Group 19"/>
            <p:cNvGrpSpPr>
              <a:grpSpLocks/>
            </p:cNvGrpSpPr>
            <p:nvPr/>
          </p:nvGrpSpPr>
          <p:grpSpPr bwMode="auto">
            <a:xfrm>
              <a:off x="952" y="3021"/>
              <a:ext cx="918" cy="246"/>
              <a:chOff x="952" y="3021"/>
              <a:chExt cx="918" cy="246"/>
            </a:xfrm>
          </p:grpSpPr>
          <p:sp>
            <p:nvSpPr>
              <p:cNvPr id="19476" name="Line 20"/>
              <p:cNvSpPr>
                <a:spLocks noChangeShapeType="1"/>
              </p:cNvSpPr>
              <p:nvPr/>
            </p:nvSpPr>
            <p:spPr bwMode="auto">
              <a:xfrm flipH="1" flipV="1">
                <a:off x="951" y="3139"/>
                <a:ext cx="52" cy="128"/>
              </a:xfrm>
              <a:prstGeom prst="line">
                <a:avLst/>
              </a:prstGeom>
              <a:noFill/>
              <a:ln w="9360" cap="flat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477" name="Line 21"/>
              <p:cNvSpPr>
                <a:spLocks noChangeShapeType="1"/>
              </p:cNvSpPr>
              <p:nvPr/>
            </p:nvSpPr>
            <p:spPr bwMode="auto">
              <a:xfrm flipV="1">
                <a:off x="1003" y="3020"/>
                <a:ext cx="867" cy="248"/>
              </a:xfrm>
              <a:prstGeom prst="line">
                <a:avLst/>
              </a:prstGeom>
              <a:noFill/>
              <a:ln w="9360" cap="flat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grpSp>
        <p:nvGrpSpPr>
          <p:cNvPr id="19478" name="Group 22"/>
          <p:cNvGrpSpPr>
            <a:grpSpLocks/>
          </p:cNvGrpSpPr>
          <p:nvPr/>
        </p:nvGrpSpPr>
        <p:grpSpPr bwMode="auto">
          <a:xfrm>
            <a:off x="1212850" y="5129213"/>
            <a:ext cx="7670800" cy="1214437"/>
            <a:chOff x="764" y="3231"/>
            <a:chExt cx="4832" cy="765"/>
          </a:xfrm>
        </p:grpSpPr>
        <p:grpSp>
          <p:nvGrpSpPr>
            <p:cNvPr id="19479" name="Group 23"/>
            <p:cNvGrpSpPr>
              <a:grpSpLocks/>
            </p:cNvGrpSpPr>
            <p:nvPr/>
          </p:nvGrpSpPr>
          <p:grpSpPr bwMode="auto">
            <a:xfrm>
              <a:off x="4308" y="3297"/>
              <a:ext cx="1288" cy="699"/>
              <a:chOff x="4308" y="3297"/>
              <a:chExt cx="1288" cy="699"/>
            </a:xfrm>
          </p:grpSpPr>
          <p:sp>
            <p:nvSpPr>
              <p:cNvPr id="19480" name="Line 24"/>
              <p:cNvSpPr>
                <a:spLocks noChangeShapeType="1"/>
              </p:cNvSpPr>
              <p:nvPr/>
            </p:nvSpPr>
            <p:spPr bwMode="auto">
              <a:xfrm flipV="1">
                <a:off x="5231" y="3296"/>
                <a:ext cx="365" cy="701"/>
              </a:xfrm>
              <a:prstGeom prst="line">
                <a:avLst/>
              </a:prstGeom>
              <a:noFill/>
              <a:ln w="9360" cap="flat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481" name="Line 25"/>
              <p:cNvSpPr>
                <a:spLocks noChangeShapeType="1"/>
              </p:cNvSpPr>
              <p:nvPr/>
            </p:nvSpPr>
            <p:spPr bwMode="auto">
              <a:xfrm>
                <a:off x="4308" y="3874"/>
                <a:ext cx="918" cy="119"/>
              </a:xfrm>
              <a:prstGeom prst="line">
                <a:avLst/>
              </a:prstGeom>
              <a:noFill/>
              <a:ln w="9360" cap="flat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9482" name="Group 26"/>
            <p:cNvGrpSpPr>
              <a:grpSpLocks/>
            </p:cNvGrpSpPr>
            <p:nvPr/>
          </p:nvGrpSpPr>
          <p:grpSpPr bwMode="auto">
            <a:xfrm>
              <a:off x="764" y="3231"/>
              <a:ext cx="1106" cy="641"/>
              <a:chOff x="764" y="3231"/>
              <a:chExt cx="1106" cy="641"/>
            </a:xfrm>
          </p:grpSpPr>
          <p:sp>
            <p:nvSpPr>
              <p:cNvPr id="19483" name="Line 27"/>
              <p:cNvSpPr>
                <a:spLocks noChangeShapeType="1"/>
              </p:cNvSpPr>
              <p:nvPr/>
            </p:nvSpPr>
            <p:spPr bwMode="auto">
              <a:xfrm flipH="1" flipV="1">
                <a:off x="763" y="3230"/>
                <a:ext cx="115" cy="643"/>
              </a:xfrm>
              <a:prstGeom prst="line">
                <a:avLst/>
              </a:prstGeom>
              <a:noFill/>
              <a:ln w="9360" cap="flat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484" name="Line 28"/>
              <p:cNvSpPr>
                <a:spLocks noChangeShapeType="1"/>
              </p:cNvSpPr>
              <p:nvPr/>
            </p:nvSpPr>
            <p:spPr bwMode="auto">
              <a:xfrm flipH="1">
                <a:off x="872" y="3873"/>
                <a:ext cx="999" cy="0"/>
              </a:xfrm>
              <a:prstGeom prst="line">
                <a:avLst/>
              </a:prstGeom>
              <a:noFill/>
              <a:ln w="9360" cap="flat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grpSp>
        <p:nvGrpSpPr>
          <p:cNvPr id="19485" name="Group 29"/>
          <p:cNvGrpSpPr>
            <a:grpSpLocks/>
          </p:cNvGrpSpPr>
          <p:nvPr/>
        </p:nvGrpSpPr>
        <p:grpSpPr bwMode="auto">
          <a:xfrm>
            <a:off x="1492250" y="5321300"/>
            <a:ext cx="6811963" cy="301625"/>
            <a:chOff x="940" y="3352"/>
            <a:chExt cx="4291" cy="190"/>
          </a:xfrm>
        </p:grpSpPr>
        <p:sp>
          <p:nvSpPr>
            <p:cNvPr id="19486" name="Line 30"/>
            <p:cNvSpPr>
              <a:spLocks noChangeShapeType="1"/>
            </p:cNvSpPr>
            <p:nvPr/>
          </p:nvSpPr>
          <p:spPr bwMode="auto">
            <a:xfrm flipV="1">
              <a:off x="4309" y="3456"/>
              <a:ext cx="922" cy="87"/>
            </a:xfrm>
            <a:prstGeom prst="line">
              <a:avLst/>
            </a:prstGeom>
            <a:noFill/>
            <a:ln w="9360" cap="flat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487" name="Line 31"/>
            <p:cNvSpPr>
              <a:spLocks noChangeShapeType="1"/>
            </p:cNvSpPr>
            <p:nvPr/>
          </p:nvSpPr>
          <p:spPr bwMode="auto">
            <a:xfrm flipH="1" flipV="1">
              <a:off x="939" y="3351"/>
              <a:ext cx="938" cy="146"/>
            </a:xfrm>
            <a:prstGeom prst="line">
              <a:avLst/>
            </a:prstGeom>
            <a:noFill/>
            <a:ln w="9360" cap="flat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aphicFrame>
        <p:nvGraphicFramePr>
          <p:cNvPr id="19488" name="Group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562811"/>
              </p:ext>
            </p:extLst>
          </p:nvPr>
        </p:nvGraphicFramePr>
        <p:xfrm>
          <a:off x="2981325" y="2289175"/>
          <a:ext cx="3860800" cy="4056064"/>
        </p:xfrm>
        <a:graphic>
          <a:graphicData uri="http://schemas.openxmlformats.org/drawingml/2006/table">
            <a:tbl>
              <a:tblPr/>
              <a:tblGrid>
                <a:gridCol w="1566863"/>
                <a:gridCol w="2293937"/>
              </a:tblGrid>
              <a:tr h="390290">
                <a:tc>
                  <a:txBody>
                    <a:bodyPr/>
                    <a:lstStyle>
                      <a:lvl1pPr>
                        <a:lnSpc>
                          <a:spcPct val="87000"/>
                        </a:lnSpc>
                        <a:spcBef>
                          <a:spcPts val="1425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87000"/>
                        </a:lnSpc>
                        <a:spcBef>
                          <a:spcPts val="1138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87000"/>
                        </a:lnSpc>
                        <a:spcBef>
                          <a:spcPts val="850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87000"/>
                        </a:lnSpc>
                        <a:spcBef>
                          <a:spcPts val="575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87000"/>
                        </a:lnSpc>
                        <a:spcBef>
                          <a:spcPts val="288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215900" marR="0" lvl="0" indent="-214313" algn="ctr" defTabSz="449263" rtl="0" eaLnBrk="1" fontAlgn="base" latinLnBrk="0" hangingPunct="1">
                        <a:lnSpc>
                          <a:spcPct val="7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</a:pPr>
                      <a:r>
                        <a:rPr kumimoji="0" lang="fr-FR" altLang="fr-F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Partie du corps</a:t>
                      </a:r>
                    </a:p>
                  </a:txBody>
                  <a:tcPr marL="39600" marR="39600" marT="144000" marB="396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7000"/>
                        </a:lnSpc>
                        <a:spcBef>
                          <a:spcPts val="1425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87000"/>
                        </a:lnSpc>
                        <a:spcBef>
                          <a:spcPts val="1138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87000"/>
                        </a:lnSpc>
                        <a:spcBef>
                          <a:spcPts val="850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87000"/>
                        </a:lnSpc>
                        <a:spcBef>
                          <a:spcPts val="575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87000"/>
                        </a:lnSpc>
                        <a:spcBef>
                          <a:spcPts val="288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215900" marR="0" lvl="0" indent="-214313" algn="ctr" defTabSz="449263" rtl="0" eaLnBrk="1" fontAlgn="base" latinLnBrk="0" hangingPunct="1">
                        <a:lnSpc>
                          <a:spcPct val="7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</a:pPr>
                      <a:r>
                        <a:rPr kumimoji="0" lang="fr-FR" altLang="fr-F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Description</a:t>
                      </a:r>
                    </a:p>
                  </a:txBody>
                  <a:tcPr marL="39600" marR="39600" marT="144000" marB="396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390290">
                <a:tc>
                  <a:txBody>
                    <a:bodyPr/>
                    <a:lstStyle>
                      <a:lvl1pPr>
                        <a:lnSpc>
                          <a:spcPct val="87000"/>
                        </a:lnSpc>
                        <a:spcBef>
                          <a:spcPts val="1425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87000"/>
                        </a:lnSpc>
                        <a:spcBef>
                          <a:spcPts val="1138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87000"/>
                        </a:lnSpc>
                        <a:spcBef>
                          <a:spcPts val="850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87000"/>
                        </a:lnSpc>
                        <a:spcBef>
                          <a:spcPts val="575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87000"/>
                        </a:lnSpc>
                        <a:spcBef>
                          <a:spcPts val="288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215900" marR="0" lvl="0" indent="-214313" algn="ctr" defTabSz="449263" rtl="0" eaLnBrk="1" fontAlgn="base" latinLnBrk="0" hangingPunct="1">
                        <a:lnSpc>
                          <a:spcPct val="7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</a:pPr>
                      <a:r>
                        <a:rPr kumimoji="0" lang="fr-FR" altLang="fr-F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Pattes</a:t>
                      </a:r>
                    </a:p>
                  </a:txBody>
                  <a:tcPr marL="39600" marR="39600" marT="144000" marB="396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7000"/>
                        </a:lnSpc>
                        <a:spcBef>
                          <a:spcPts val="1425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87000"/>
                        </a:lnSpc>
                        <a:spcBef>
                          <a:spcPts val="1138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87000"/>
                        </a:lnSpc>
                        <a:spcBef>
                          <a:spcPts val="850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87000"/>
                        </a:lnSpc>
                        <a:spcBef>
                          <a:spcPts val="575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87000"/>
                        </a:lnSpc>
                        <a:spcBef>
                          <a:spcPts val="288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215900" marR="0" lvl="0" indent="-214313" algn="ctr" defTabSz="449263" rtl="0" eaLnBrk="1" fontAlgn="base" latinLnBrk="0" hangingPunct="1">
                        <a:lnSpc>
                          <a:spcPct val="7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</a:pPr>
                      <a:r>
                        <a:rPr kumimoji="0" lang="fr-FR" altLang="fr-F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Noires, annelées de blanc</a:t>
                      </a:r>
                    </a:p>
                  </a:txBody>
                  <a:tcPr marL="39600" marR="39600" marT="144000" marB="396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390290">
                <a:tc>
                  <a:txBody>
                    <a:bodyPr/>
                    <a:lstStyle>
                      <a:lvl1pPr>
                        <a:lnSpc>
                          <a:spcPct val="87000"/>
                        </a:lnSpc>
                        <a:spcBef>
                          <a:spcPts val="1425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87000"/>
                        </a:lnSpc>
                        <a:spcBef>
                          <a:spcPts val="1138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87000"/>
                        </a:lnSpc>
                        <a:spcBef>
                          <a:spcPts val="850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87000"/>
                        </a:lnSpc>
                        <a:spcBef>
                          <a:spcPts val="575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87000"/>
                        </a:lnSpc>
                        <a:spcBef>
                          <a:spcPts val="288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215900" marR="0" lvl="0" indent="-214313" algn="ctr" defTabSz="449263" rtl="0" eaLnBrk="1" fontAlgn="base" latinLnBrk="0" hangingPunct="1">
                        <a:lnSpc>
                          <a:spcPct val="7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</a:pPr>
                      <a:r>
                        <a:rPr kumimoji="0" lang="fr-FR" altLang="fr-F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Corps</a:t>
                      </a:r>
                    </a:p>
                  </a:txBody>
                  <a:tcPr marL="39600" marR="39600" marT="144000" marB="396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7000"/>
                        </a:lnSpc>
                        <a:spcBef>
                          <a:spcPts val="1425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87000"/>
                        </a:lnSpc>
                        <a:spcBef>
                          <a:spcPts val="1138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87000"/>
                        </a:lnSpc>
                        <a:spcBef>
                          <a:spcPts val="850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87000"/>
                        </a:lnSpc>
                        <a:spcBef>
                          <a:spcPts val="575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87000"/>
                        </a:lnSpc>
                        <a:spcBef>
                          <a:spcPts val="288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215900" marR="0" lvl="0" indent="-214313" algn="ctr" defTabSz="449263" rtl="0" eaLnBrk="1" fontAlgn="base" latinLnBrk="0" hangingPunct="1">
                        <a:lnSpc>
                          <a:spcPct val="7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</a:pPr>
                      <a:r>
                        <a:rPr kumimoji="0" lang="fr-FR" altLang="fr-F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Noir, taché de blanc</a:t>
                      </a:r>
                    </a:p>
                  </a:txBody>
                  <a:tcPr marL="39600" marR="39600" marT="144000" marB="396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</a:tr>
              <a:tr h="545914">
                <a:tc>
                  <a:txBody>
                    <a:bodyPr/>
                    <a:lstStyle>
                      <a:lvl1pPr>
                        <a:lnSpc>
                          <a:spcPct val="87000"/>
                        </a:lnSpc>
                        <a:spcBef>
                          <a:spcPts val="1425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87000"/>
                        </a:lnSpc>
                        <a:spcBef>
                          <a:spcPts val="1138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87000"/>
                        </a:lnSpc>
                        <a:spcBef>
                          <a:spcPts val="850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87000"/>
                        </a:lnSpc>
                        <a:spcBef>
                          <a:spcPts val="575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87000"/>
                        </a:lnSpc>
                        <a:spcBef>
                          <a:spcPts val="288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215900" marR="0" lvl="0" indent="-214313" algn="ctr" defTabSz="449263" rtl="0" eaLnBrk="1" fontAlgn="base" latinLnBrk="0" hangingPunct="1">
                        <a:lnSpc>
                          <a:spcPct val="7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</a:pPr>
                      <a:r>
                        <a:rPr kumimoji="0" lang="fr-FR" altLang="fr-F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Thorax</a:t>
                      </a:r>
                    </a:p>
                  </a:txBody>
                  <a:tcPr marL="39600" marR="39600" marT="144000" marB="396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7000"/>
                        </a:lnSpc>
                        <a:spcBef>
                          <a:spcPts val="1425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87000"/>
                        </a:lnSpc>
                        <a:spcBef>
                          <a:spcPts val="1138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87000"/>
                        </a:lnSpc>
                        <a:spcBef>
                          <a:spcPts val="850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87000"/>
                        </a:lnSpc>
                        <a:spcBef>
                          <a:spcPts val="575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87000"/>
                        </a:lnSpc>
                        <a:spcBef>
                          <a:spcPts val="288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215900" marR="0" lvl="0" indent="-214313" algn="ctr" defTabSz="449263" rtl="0" eaLnBrk="1" fontAlgn="base" latinLnBrk="0" hangingPunct="1">
                        <a:lnSpc>
                          <a:spcPct val="7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</a:pPr>
                      <a:r>
                        <a:rPr kumimoji="0" lang="fr-FR" altLang="fr-F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Noir, traversé par une ligne médiane blanche</a:t>
                      </a:r>
                    </a:p>
                  </a:txBody>
                  <a:tcPr marL="39600" marR="39600" marT="144000" marB="396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545914">
                <a:tc>
                  <a:txBody>
                    <a:bodyPr/>
                    <a:lstStyle>
                      <a:lvl1pPr>
                        <a:lnSpc>
                          <a:spcPct val="87000"/>
                        </a:lnSpc>
                        <a:spcBef>
                          <a:spcPts val="1425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87000"/>
                        </a:lnSpc>
                        <a:spcBef>
                          <a:spcPts val="1138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87000"/>
                        </a:lnSpc>
                        <a:spcBef>
                          <a:spcPts val="850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87000"/>
                        </a:lnSpc>
                        <a:spcBef>
                          <a:spcPts val="575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87000"/>
                        </a:lnSpc>
                        <a:spcBef>
                          <a:spcPts val="288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215900" marR="0" lvl="0" indent="-214313" algn="ctr" defTabSz="449263" rtl="0" eaLnBrk="1" fontAlgn="base" latinLnBrk="0" hangingPunct="1">
                        <a:lnSpc>
                          <a:spcPct val="7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</a:pPr>
                      <a:r>
                        <a:rPr kumimoji="0" lang="fr-FR" altLang="fr-F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Tête</a:t>
                      </a:r>
                    </a:p>
                  </a:txBody>
                  <a:tcPr marL="39600" marR="39600" marT="144000" marB="396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7000"/>
                        </a:lnSpc>
                        <a:spcBef>
                          <a:spcPts val="1425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87000"/>
                        </a:lnSpc>
                        <a:spcBef>
                          <a:spcPts val="1138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87000"/>
                        </a:lnSpc>
                        <a:spcBef>
                          <a:spcPts val="850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87000"/>
                        </a:lnSpc>
                        <a:spcBef>
                          <a:spcPts val="575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87000"/>
                        </a:lnSpc>
                        <a:spcBef>
                          <a:spcPts val="288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215900" marR="0" lvl="0" indent="-214313" algn="ctr" defTabSz="449263" rtl="0" eaLnBrk="1" fontAlgn="base" latinLnBrk="0" hangingPunct="1">
                        <a:lnSpc>
                          <a:spcPct val="7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</a:pPr>
                      <a:r>
                        <a:rPr kumimoji="0" lang="fr-FR" altLang="fr-F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Noire, traversée par une ligne médiane blanche</a:t>
                      </a:r>
                    </a:p>
                  </a:txBody>
                  <a:tcPr marL="39600" marR="39600" marT="144000" marB="396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857162">
                <a:tc>
                  <a:txBody>
                    <a:bodyPr/>
                    <a:lstStyle>
                      <a:lvl1pPr>
                        <a:lnSpc>
                          <a:spcPct val="87000"/>
                        </a:lnSpc>
                        <a:spcBef>
                          <a:spcPts val="1425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87000"/>
                        </a:lnSpc>
                        <a:spcBef>
                          <a:spcPts val="1138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87000"/>
                        </a:lnSpc>
                        <a:spcBef>
                          <a:spcPts val="850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87000"/>
                        </a:lnSpc>
                        <a:spcBef>
                          <a:spcPts val="575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87000"/>
                        </a:lnSpc>
                        <a:spcBef>
                          <a:spcPts val="288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215900" marR="0" lvl="0" indent="-214313" algn="ctr" defTabSz="449263" rtl="0" eaLnBrk="1" fontAlgn="base" latinLnBrk="0" hangingPunct="1">
                        <a:lnSpc>
                          <a:spcPct val="7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</a:pPr>
                      <a:r>
                        <a:rPr kumimoji="0" lang="fr-FR" altLang="fr-F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Palpes (organes sensoriels</a:t>
                      </a:r>
                      <a:br>
                        <a:rPr kumimoji="0" lang="fr-FR" altLang="fr-F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</a:br>
                      <a:r>
                        <a:rPr kumimoji="0" lang="fr-FR" altLang="fr-F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à la base de la trompe)</a:t>
                      </a:r>
                    </a:p>
                  </a:txBody>
                  <a:tcPr marL="39600" marR="39600" marT="144000" marB="396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7000"/>
                        </a:lnSpc>
                        <a:spcBef>
                          <a:spcPts val="1425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87000"/>
                        </a:lnSpc>
                        <a:spcBef>
                          <a:spcPts val="1138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87000"/>
                        </a:lnSpc>
                        <a:spcBef>
                          <a:spcPts val="850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87000"/>
                        </a:lnSpc>
                        <a:spcBef>
                          <a:spcPts val="575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87000"/>
                        </a:lnSpc>
                        <a:spcBef>
                          <a:spcPts val="288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215900" marR="0" lvl="0" indent="-214313" algn="ctr" defTabSz="449263" rtl="0" eaLnBrk="1" fontAlgn="base" latinLnBrk="0" hangingPunct="1">
                        <a:lnSpc>
                          <a:spcPct val="7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</a:pPr>
                      <a:r>
                        <a:rPr kumimoji="0" lang="fr-FR" altLang="fr-F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Noirs, terminés par une partie blanche</a:t>
                      </a:r>
                    </a:p>
                  </a:txBody>
                  <a:tcPr marL="39600" marR="39600" marT="144000" marB="396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</a:tr>
              <a:tr h="545914">
                <a:tc>
                  <a:txBody>
                    <a:bodyPr/>
                    <a:lstStyle>
                      <a:lvl1pPr>
                        <a:lnSpc>
                          <a:spcPct val="87000"/>
                        </a:lnSpc>
                        <a:spcBef>
                          <a:spcPts val="1425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87000"/>
                        </a:lnSpc>
                        <a:spcBef>
                          <a:spcPts val="1138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87000"/>
                        </a:lnSpc>
                        <a:spcBef>
                          <a:spcPts val="850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87000"/>
                        </a:lnSpc>
                        <a:spcBef>
                          <a:spcPts val="575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87000"/>
                        </a:lnSpc>
                        <a:spcBef>
                          <a:spcPts val="288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215900" marR="0" lvl="0" indent="-214313" algn="ctr" defTabSz="449263" rtl="0" eaLnBrk="1" fontAlgn="base" latinLnBrk="0" hangingPunct="1">
                        <a:lnSpc>
                          <a:spcPct val="7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</a:pPr>
                      <a:r>
                        <a:rPr kumimoji="0" lang="fr-FR" altLang="fr-F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Trompe (organe piqueur)</a:t>
                      </a:r>
                    </a:p>
                  </a:txBody>
                  <a:tcPr marL="39600" marR="39600" marT="144000" marB="396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7000"/>
                        </a:lnSpc>
                        <a:spcBef>
                          <a:spcPts val="1425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87000"/>
                        </a:lnSpc>
                        <a:spcBef>
                          <a:spcPts val="1138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87000"/>
                        </a:lnSpc>
                        <a:spcBef>
                          <a:spcPts val="850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87000"/>
                        </a:lnSpc>
                        <a:spcBef>
                          <a:spcPts val="575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87000"/>
                        </a:lnSpc>
                        <a:spcBef>
                          <a:spcPts val="288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215900" marR="0" lvl="0" indent="-214313" algn="ctr" defTabSz="449263" rtl="0" eaLnBrk="1" fontAlgn="base" latinLnBrk="0" hangingPunct="1">
                        <a:lnSpc>
                          <a:spcPct val="7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</a:pPr>
                      <a:r>
                        <a:rPr kumimoji="0" lang="fr-FR" altLang="fr-F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Noire</a:t>
                      </a:r>
                    </a:p>
                  </a:txBody>
                  <a:tcPr marL="39600" marR="39600" marT="144000" marB="396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390290">
                <a:tc>
                  <a:txBody>
                    <a:bodyPr/>
                    <a:lstStyle>
                      <a:lvl1pPr>
                        <a:lnSpc>
                          <a:spcPct val="87000"/>
                        </a:lnSpc>
                        <a:spcBef>
                          <a:spcPts val="1425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87000"/>
                        </a:lnSpc>
                        <a:spcBef>
                          <a:spcPts val="1138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87000"/>
                        </a:lnSpc>
                        <a:spcBef>
                          <a:spcPts val="850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87000"/>
                        </a:lnSpc>
                        <a:spcBef>
                          <a:spcPts val="575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87000"/>
                        </a:lnSpc>
                        <a:spcBef>
                          <a:spcPts val="288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215900" marR="0" lvl="0" indent="-214313" algn="ctr" defTabSz="449263" rtl="0" eaLnBrk="1" fontAlgn="base" latinLnBrk="0" hangingPunct="1">
                        <a:lnSpc>
                          <a:spcPct val="7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</a:pPr>
                      <a:r>
                        <a:rPr kumimoji="0" lang="fr-FR" altLang="fr-F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Antennes</a:t>
                      </a:r>
                    </a:p>
                  </a:txBody>
                  <a:tcPr marL="39600" marR="39600" marT="144000" marB="396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87000"/>
                        </a:lnSpc>
                        <a:spcBef>
                          <a:spcPts val="1425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87000"/>
                        </a:lnSpc>
                        <a:spcBef>
                          <a:spcPts val="1138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87000"/>
                        </a:lnSpc>
                        <a:spcBef>
                          <a:spcPts val="850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87000"/>
                        </a:lnSpc>
                        <a:spcBef>
                          <a:spcPts val="575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87000"/>
                        </a:lnSpc>
                        <a:spcBef>
                          <a:spcPts val="288"/>
                        </a:spcBef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87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215900" marR="0" lvl="0" indent="-214313" algn="ctr" defTabSz="449263" rtl="0" eaLnBrk="1" fontAlgn="base" latinLnBrk="0" hangingPunct="1">
                        <a:lnSpc>
                          <a:spcPct val="7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21590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</a:tabLst>
                      </a:pPr>
                      <a:r>
                        <a:rPr kumimoji="0" lang="fr-FR" altLang="fr-F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</a:rPr>
                        <a:t>Noires</a:t>
                      </a:r>
                    </a:p>
                  </a:txBody>
                  <a:tcPr marL="39600" marR="39600" marT="144000" marB="396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19505" name="Rectangle 49"/>
          <p:cNvSpPr>
            <a:spLocks noChangeArrowheads="1"/>
          </p:cNvSpPr>
          <p:nvPr/>
        </p:nvSpPr>
        <p:spPr bwMode="auto">
          <a:xfrm>
            <a:off x="863600" y="395288"/>
            <a:ext cx="9001248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800" dirty="0"/>
              <a:t>Reconnaissance du moustique tigre : </a:t>
            </a:r>
            <a:r>
              <a:rPr lang="fr-FR" altLang="fr-FR" sz="2800" i="1" dirty="0" err="1"/>
              <a:t>Aedes</a:t>
            </a:r>
            <a:r>
              <a:rPr lang="fr-FR" altLang="fr-FR" sz="2800" dirty="0"/>
              <a:t> </a:t>
            </a:r>
            <a:r>
              <a:rPr lang="fr-FR" altLang="fr-FR" sz="2800" i="1" dirty="0" err="1"/>
              <a:t>albopictus</a:t>
            </a:r>
            <a:endParaRPr lang="fr-FR" altLang="fr-FR" sz="2800" i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601663"/>
            <a:ext cx="9807575" cy="6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Ellipse 2"/>
          <p:cNvSpPr/>
          <p:nvPr/>
        </p:nvSpPr>
        <p:spPr bwMode="auto">
          <a:xfrm>
            <a:off x="7128544" y="2843733"/>
            <a:ext cx="2160240" cy="2160240"/>
          </a:xfrm>
          <a:prstGeom prst="ellipse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47700" y="6315075"/>
            <a:ext cx="7143750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360" tIns="49680" rIns="99360" bIns="4968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fr-FR" altLang="fr-FR" b="1" dirty="0">
                <a:solidFill>
                  <a:srgbClr val="FFFFFF"/>
                </a:solidFill>
                <a:cs typeface="Arial Unicode MS" panose="020B0604020202020204" pitchFamily="34" charset="-128"/>
              </a:rPr>
              <a:t>Moustique tigre à sa taille réelle : moins d'un centimètre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63848" y="1907629"/>
            <a:ext cx="3312368" cy="1122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Le corps du moustique est bien plus petit que la terre sur une pièce de 1 centime d’euro</a:t>
            </a:r>
            <a:endParaRPr lang="fr-FR" b="1" dirty="0">
              <a:solidFill>
                <a:schemeClr val="bg1"/>
              </a:solidFill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7128544" y="3646838"/>
            <a:ext cx="2160240" cy="372390"/>
            <a:chOff x="7128544" y="3646838"/>
            <a:chExt cx="2160240" cy="372390"/>
          </a:xfrm>
        </p:grpSpPr>
        <p:cxnSp>
          <p:nvCxnSpPr>
            <p:cNvPr id="8" name="Connecteur droit avec flèche 7"/>
            <p:cNvCxnSpPr/>
            <p:nvPr/>
          </p:nvCxnSpPr>
          <p:spPr bwMode="auto">
            <a:xfrm>
              <a:off x="7128544" y="4019228"/>
              <a:ext cx="2160240" cy="0"/>
            </a:xfrm>
            <a:prstGeom prst="straightConnector1">
              <a:avLst/>
            </a:prstGeom>
            <a:solidFill>
              <a:srgbClr val="00B8FF"/>
            </a:solidFill>
            <a:ln w="53975" cap="flat" cmpd="sng" algn="ctr">
              <a:solidFill>
                <a:srgbClr val="FF0000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ZoneTexte 8"/>
            <p:cNvSpPr txBox="1"/>
            <p:nvPr/>
          </p:nvSpPr>
          <p:spPr>
            <a:xfrm>
              <a:off x="7808912" y="3646838"/>
              <a:ext cx="799505" cy="349968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6 mm</a:t>
              </a:r>
              <a:endParaRPr lang="fr-FR" dirty="0"/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4536256" y="5940077"/>
            <a:ext cx="5328592" cy="360040"/>
            <a:chOff x="4536256" y="5940077"/>
            <a:chExt cx="5328592" cy="360040"/>
          </a:xfrm>
        </p:grpSpPr>
        <p:cxnSp>
          <p:nvCxnSpPr>
            <p:cNvPr id="11" name="Connecteur droit avec flèche 10"/>
            <p:cNvCxnSpPr/>
            <p:nvPr/>
          </p:nvCxnSpPr>
          <p:spPr bwMode="auto">
            <a:xfrm>
              <a:off x="4536256" y="6300117"/>
              <a:ext cx="5328592" cy="0"/>
            </a:xfrm>
            <a:prstGeom prst="straightConnector1">
              <a:avLst/>
            </a:prstGeom>
            <a:solidFill>
              <a:srgbClr val="00B8FF"/>
            </a:solidFill>
            <a:ln w="53975" cap="flat" cmpd="sng" algn="ctr">
              <a:solidFill>
                <a:srgbClr val="FF0000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ZoneTexte 11"/>
            <p:cNvSpPr txBox="1"/>
            <p:nvPr/>
          </p:nvSpPr>
          <p:spPr>
            <a:xfrm>
              <a:off x="6732500" y="5940077"/>
              <a:ext cx="936104" cy="349968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16 mm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64752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2835E-6 -0.00042 L -0.11748 0.17262 C -0.17023 0.25157 -0.30441 0.26543 -0.36 0.19866 L -0.48504 0.04704 " pathEditMode="relative" rAng="7920000" ptsTypes="AA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83" y="24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504" y="4971540"/>
            <a:ext cx="216217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e 19"/>
          <p:cNvGrpSpPr/>
          <p:nvPr/>
        </p:nvGrpSpPr>
        <p:grpSpPr>
          <a:xfrm>
            <a:off x="1367904" y="3135146"/>
            <a:ext cx="2928372" cy="2455916"/>
            <a:chOff x="763498" y="3312100"/>
            <a:chExt cx="2928372" cy="2455916"/>
          </a:xfrm>
        </p:grpSpPr>
        <p:pic>
          <p:nvPicPr>
            <p:cNvPr id="9" name="Picture 7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291" y="4021733"/>
              <a:ext cx="2427434" cy="12552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1" name="Picture 7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6812">
              <a:off x="2365597" y="3884620"/>
              <a:ext cx="606859" cy="313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2" name="Picture 7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781" y="3847250"/>
              <a:ext cx="606859" cy="313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3" name="Picture 7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29644">
              <a:off x="1736861" y="5201135"/>
              <a:ext cx="606859" cy="313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4" name="Picture 7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57249">
              <a:off x="1583928" y="3347293"/>
              <a:ext cx="606859" cy="31382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1080000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5" name="Picture 7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0838" y="3312100"/>
              <a:ext cx="606859" cy="31382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1080000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6" name="Picture 7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5011" y="4696065"/>
              <a:ext cx="606859" cy="31382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1080000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7" name="Picture 7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01642">
              <a:off x="763498" y="5249424"/>
              <a:ext cx="606859" cy="31382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1080000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" name="Picture 7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1581" y="5454195"/>
              <a:ext cx="606859" cy="31382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1080000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4" name="ZoneTexte 3"/>
          <p:cNvSpPr txBox="1"/>
          <p:nvPr/>
        </p:nvSpPr>
        <p:spPr>
          <a:xfrm>
            <a:off x="1203535" y="2695463"/>
            <a:ext cx="110799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nuisance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5887286" y="5569321"/>
            <a:ext cx="992579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maladie</a:t>
            </a:r>
            <a:endParaRPr lang="fr-FR" dirty="0"/>
          </a:p>
        </p:txBody>
      </p:sp>
      <p:sp>
        <p:nvSpPr>
          <p:cNvPr id="22" name="Flèche droite 21"/>
          <p:cNvSpPr/>
          <p:nvPr/>
        </p:nvSpPr>
        <p:spPr bwMode="auto">
          <a:xfrm>
            <a:off x="4680272" y="4081668"/>
            <a:ext cx="1512168" cy="75126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24" name="Groupe 23"/>
          <p:cNvGrpSpPr/>
          <p:nvPr/>
        </p:nvGrpSpPr>
        <p:grpSpPr>
          <a:xfrm>
            <a:off x="6576436" y="2001384"/>
            <a:ext cx="2928372" cy="2455916"/>
            <a:chOff x="763498" y="3312100"/>
            <a:chExt cx="2928372" cy="2455916"/>
          </a:xfrm>
        </p:grpSpPr>
        <p:pic>
          <p:nvPicPr>
            <p:cNvPr id="25" name="Picture 7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291" y="4021733"/>
              <a:ext cx="2427434" cy="12552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6" name="Picture 7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6812">
              <a:off x="2365597" y="3884620"/>
              <a:ext cx="606859" cy="313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7" name="Picture 7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781" y="3847250"/>
              <a:ext cx="606859" cy="313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8" name="Picture 7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29644">
              <a:off x="1736861" y="5201135"/>
              <a:ext cx="606859" cy="313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9" name="Picture 7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57249">
              <a:off x="1583928" y="3347293"/>
              <a:ext cx="606859" cy="31382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1080000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0" name="Picture 7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0838" y="3312100"/>
              <a:ext cx="606859" cy="31382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1080000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1" name="Picture 7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5011" y="4696065"/>
              <a:ext cx="606859" cy="31382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1080000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2" name="Picture 7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01642">
              <a:off x="763498" y="5249424"/>
              <a:ext cx="606859" cy="31382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1080000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3" name="Picture 7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1581" y="5454195"/>
              <a:ext cx="606859" cy="31382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1080000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3" name="Croix 22"/>
          <p:cNvSpPr/>
          <p:nvPr/>
        </p:nvSpPr>
        <p:spPr bwMode="auto">
          <a:xfrm>
            <a:off x="7481788" y="4457300"/>
            <a:ext cx="437013" cy="375632"/>
          </a:xfrm>
          <a:prstGeom prst="plus">
            <a:avLst>
              <a:gd name="adj" fmla="val 35359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5" name="Rectangle 2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fr-FR" altLang="fr-FR" sz="2800" dirty="0" smtClean="0"/>
              <a:t>De la lutte de confort à la lutte anti-vectorielle</a:t>
            </a:r>
            <a:endParaRPr lang="fr-FR" altLang="fr-FR" sz="2800" dirty="0"/>
          </a:p>
        </p:txBody>
      </p:sp>
      <p:pic>
        <p:nvPicPr>
          <p:cNvPr id="37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967" y="6228377"/>
            <a:ext cx="1379537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32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331913"/>
            <a:ext cx="4716463" cy="482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0" y="1403350"/>
            <a:ext cx="428625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244600" y="6227763"/>
            <a:ext cx="337978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/>
              <a:t>Nephrotoma crocata (Tipulidae)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6408738" y="4632325"/>
            <a:ext cx="30956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/>
              <a:t>Ichneumonidae femelle</a:t>
            </a: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fr-FR" altLang="fr-FR" sz="2800" dirty="0"/>
              <a:t>Ne les confondez pas avec le moustique tigre 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466725"/>
            <a:ext cx="84994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1"/>
          <p:cNvSpPr>
            <a:spLocks noChangeArrowheads="1"/>
          </p:cNvSpPr>
          <p:nvPr/>
        </p:nvSpPr>
        <p:spPr bwMode="auto">
          <a:xfrm>
            <a:off x="1006475" y="544513"/>
            <a:ext cx="4118435" cy="46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altLang="fr-FR" sz="2600" dirty="0">
                <a:solidFill>
                  <a:srgbClr val="000000"/>
                </a:solidFill>
              </a:rPr>
              <a:t>Retrouvez les </a:t>
            </a:r>
            <a:r>
              <a:rPr lang="fr-FR" altLang="fr-FR" sz="2600" dirty="0" smtClean="0">
                <a:solidFill>
                  <a:srgbClr val="000000"/>
                </a:solidFill>
              </a:rPr>
              <a:t>moustiques</a:t>
            </a:r>
            <a:endParaRPr lang="fr-FR" altLang="fr-FR" sz="2600" dirty="0">
              <a:solidFill>
                <a:srgbClr val="000000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1944688" y="1619250"/>
            <a:ext cx="5832475" cy="5832475"/>
            <a:chOff x="1944688" y="1619250"/>
            <a:chExt cx="5832475" cy="5832475"/>
          </a:xfrm>
        </p:grpSpPr>
        <p:pic>
          <p:nvPicPr>
            <p:cNvPr id="5122" name="Imag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688" y="1619250"/>
              <a:ext cx="5832475" cy="5832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" name="Groupe 1"/>
            <p:cNvGrpSpPr/>
            <p:nvPr/>
          </p:nvGrpSpPr>
          <p:grpSpPr>
            <a:xfrm>
              <a:off x="2508198" y="2195661"/>
              <a:ext cx="4239779" cy="3546003"/>
              <a:chOff x="2508198" y="2195661"/>
              <a:chExt cx="4239779" cy="3546003"/>
            </a:xfrm>
          </p:grpSpPr>
          <p:sp>
            <p:nvSpPr>
              <p:cNvPr id="6" name="Ellipse 5"/>
              <p:cNvSpPr/>
              <p:nvPr/>
            </p:nvSpPr>
            <p:spPr>
              <a:xfrm>
                <a:off x="2508198" y="4303839"/>
                <a:ext cx="238079" cy="238125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00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endParaRPr lang="fr-FR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Ellipse 6"/>
              <p:cNvSpPr/>
              <p:nvPr/>
            </p:nvSpPr>
            <p:spPr>
              <a:xfrm>
                <a:off x="4104208" y="2195661"/>
                <a:ext cx="238079" cy="238125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00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endParaRPr lang="fr-FR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Ellipse 7"/>
              <p:cNvSpPr/>
              <p:nvPr/>
            </p:nvSpPr>
            <p:spPr>
              <a:xfrm>
                <a:off x="5443889" y="2812540"/>
                <a:ext cx="238079" cy="238125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00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 </a:t>
                </a:r>
                <a:endParaRPr lang="fr-FR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Ellipse 8"/>
              <p:cNvSpPr/>
              <p:nvPr/>
            </p:nvSpPr>
            <p:spPr>
              <a:xfrm>
                <a:off x="6509898" y="3260481"/>
                <a:ext cx="238079" cy="238125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00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endParaRPr lang="fr-FR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Ellipse 9"/>
              <p:cNvSpPr/>
              <p:nvPr/>
            </p:nvSpPr>
            <p:spPr>
              <a:xfrm>
                <a:off x="6380141" y="5436021"/>
                <a:ext cx="238079" cy="238125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00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E</a:t>
                </a:r>
                <a:endParaRPr lang="fr-FR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Ellipse 10"/>
              <p:cNvSpPr/>
              <p:nvPr/>
            </p:nvSpPr>
            <p:spPr>
              <a:xfrm>
                <a:off x="4524940" y="5503539"/>
                <a:ext cx="238079" cy="238125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00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F</a:t>
                </a:r>
                <a:endParaRPr lang="fr-FR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Ellipse 11"/>
              <p:cNvSpPr/>
              <p:nvPr/>
            </p:nvSpPr>
            <p:spPr>
              <a:xfrm>
                <a:off x="4773068" y="4239768"/>
                <a:ext cx="238079" cy="238125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00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endParaRPr lang="fr-FR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606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3869" y="3275725"/>
            <a:ext cx="7992887" cy="55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3200" dirty="0">
                <a:solidFill>
                  <a:srgbClr val="000000"/>
                </a:solidFill>
              </a:rPr>
              <a:t>Pourquoi lutter contre le moustique tigre 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416" y="4295802"/>
            <a:ext cx="3886343" cy="282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4024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3868" y="2123653"/>
            <a:ext cx="7992887" cy="2382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3200" dirty="0" smtClean="0">
                <a:solidFill>
                  <a:srgbClr val="000000"/>
                </a:solidFill>
              </a:rPr>
              <a:t>Le </a:t>
            </a:r>
            <a:r>
              <a:rPr lang="fr-FR" altLang="fr-FR" sz="3200" dirty="0">
                <a:solidFill>
                  <a:srgbClr val="000000"/>
                </a:solidFill>
              </a:rPr>
              <a:t>moustique tigre </a:t>
            </a:r>
            <a:r>
              <a:rPr lang="fr-FR" altLang="fr-FR" sz="3200" dirty="0" smtClean="0">
                <a:solidFill>
                  <a:srgbClr val="000000"/>
                </a:solidFill>
              </a:rPr>
              <a:t>peut être le vecteur de 3 maladies à virus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altLang="fr-FR" sz="3200" dirty="0" smtClean="0">
                <a:solidFill>
                  <a:srgbClr val="000000"/>
                </a:solidFill>
              </a:rPr>
              <a:t>La dengue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altLang="fr-FR" sz="3200" dirty="0">
                <a:solidFill>
                  <a:srgbClr val="000000"/>
                </a:solidFill>
              </a:rPr>
              <a:t>L</a:t>
            </a:r>
            <a:r>
              <a:rPr lang="fr-FR" altLang="fr-FR" sz="3200" dirty="0" smtClean="0">
                <a:solidFill>
                  <a:srgbClr val="000000"/>
                </a:solidFill>
              </a:rPr>
              <a:t>e </a:t>
            </a:r>
            <a:r>
              <a:rPr lang="fr-FR" altLang="fr-FR" sz="3200" dirty="0" err="1" smtClean="0">
                <a:solidFill>
                  <a:srgbClr val="000000"/>
                </a:solidFill>
              </a:rPr>
              <a:t>chikungunya</a:t>
            </a:r>
            <a:endParaRPr lang="fr-FR" altLang="fr-FR" sz="3200" dirty="0" smtClean="0">
              <a:solidFill>
                <a:srgbClr val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altLang="fr-FR" sz="3200" dirty="0" smtClean="0">
                <a:solidFill>
                  <a:srgbClr val="000000"/>
                </a:solidFill>
              </a:rPr>
              <a:t>Le </a:t>
            </a:r>
            <a:r>
              <a:rPr lang="fr-FR" altLang="fr-FR" sz="3200" dirty="0" err="1" smtClean="0">
                <a:solidFill>
                  <a:srgbClr val="000000"/>
                </a:solidFill>
              </a:rPr>
              <a:t>zika</a:t>
            </a:r>
            <a:r>
              <a:rPr lang="fr-FR" altLang="fr-FR" sz="3200" dirty="0" smtClean="0">
                <a:solidFill>
                  <a:srgbClr val="000000"/>
                </a:solidFill>
              </a:rPr>
              <a:t> </a:t>
            </a:r>
            <a:endParaRPr lang="fr-FR" altLang="fr-FR" sz="3200" dirty="0">
              <a:solidFill>
                <a:srgbClr val="0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416" y="4295802"/>
            <a:ext cx="3886343" cy="282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fr-FR" altLang="fr-FR" sz="2800" dirty="0"/>
              <a:t>Pourquoi lutter contre le moustique tigre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08" y="4787949"/>
            <a:ext cx="7992887" cy="1466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3200" dirty="0" smtClean="0">
                <a:solidFill>
                  <a:srgbClr val="000000"/>
                </a:solidFill>
              </a:rPr>
              <a:t>Le </a:t>
            </a:r>
            <a:r>
              <a:rPr lang="fr-FR" altLang="fr-FR" sz="3200" dirty="0">
                <a:solidFill>
                  <a:srgbClr val="000000"/>
                </a:solidFill>
              </a:rPr>
              <a:t>moustique tigre </a:t>
            </a:r>
            <a:r>
              <a:rPr lang="fr-FR" altLang="fr-FR" sz="3200" dirty="0" smtClean="0">
                <a:solidFill>
                  <a:srgbClr val="000000"/>
                </a:solidFill>
              </a:rPr>
              <a:t>génère une forte nuisance dans les quartiers </a:t>
            </a:r>
          </a:p>
          <a:p>
            <a:r>
              <a:rPr lang="fr-FR" altLang="fr-FR" sz="3200" dirty="0" smtClean="0">
                <a:solidFill>
                  <a:srgbClr val="000000"/>
                </a:solidFill>
              </a:rPr>
              <a:t>où il est installé</a:t>
            </a:r>
          </a:p>
        </p:txBody>
      </p:sp>
    </p:spTree>
    <p:extLst>
      <p:ext uri="{BB962C8B-B14F-4D97-AF65-F5344CB8AC3E}">
        <p14:creationId xmlns:p14="http://schemas.microsoft.com/office/powerpoint/2010/main" val="33506992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503238" y="301625"/>
            <a:ext cx="90678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800" dirty="0" smtClean="0"/>
              <a:t>Les maladies : Dengue, Chikungunya, </a:t>
            </a:r>
            <a:r>
              <a:rPr lang="fr-FR" altLang="fr-FR" sz="2800" dirty="0" err="1" smtClean="0"/>
              <a:t>Zika</a:t>
            </a:r>
            <a:endParaRPr lang="fr-FR" altLang="fr-FR" sz="28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16" y="1661240"/>
            <a:ext cx="5715000" cy="3505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07964" y="6084093"/>
            <a:ext cx="6264696" cy="664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/>
              <a:t>Cinétique du virus et des anticorps de type </a:t>
            </a:r>
            <a:r>
              <a:rPr lang="fr-FR" sz="2000" dirty="0" err="1"/>
              <a:t>IgM</a:t>
            </a:r>
            <a:r>
              <a:rPr lang="fr-FR" sz="2000" dirty="0"/>
              <a:t> et </a:t>
            </a:r>
            <a:r>
              <a:rPr lang="fr-FR" sz="2000" dirty="0" err="1"/>
              <a:t>IgG</a:t>
            </a:r>
            <a:r>
              <a:rPr lang="fr-FR" sz="2000" dirty="0"/>
              <a:t> au cours d’une infection par </a:t>
            </a:r>
            <a:r>
              <a:rPr lang="fr-FR" sz="2000" dirty="0" smtClean="0"/>
              <a:t>les </a:t>
            </a:r>
            <a:r>
              <a:rPr lang="fr-FR" sz="2000" dirty="0"/>
              <a:t>virus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696496" y="2123653"/>
            <a:ext cx="2808312" cy="1895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Symptômes de grippe (fièvre élevée, courbatures) mais en été</a:t>
            </a:r>
          </a:p>
          <a:p>
            <a:r>
              <a:rPr lang="fr-FR" dirty="0" smtClean="0"/>
              <a:t>Durent jusqu’à 2 semaines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93399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503238" y="301625"/>
            <a:ext cx="90678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800" dirty="0" smtClean="0"/>
              <a:t>Les maladies : la dengue</a:t>
            </a:r>
            <a:endParaRPr lang="fr-FR" altLang="fr-FR" sz="2800" dirty="0"/>
          </a:p>
        </p:txBody>
      </p:sp>
      <p:sp>
        <p:nvSpPr>
          <p:cNvPr id="5" name="Rectangle 4"/>
          <p:cNvSpPr/>
          <p:nvPr/>
        </p:nvSpPr>
        <p:spPr>
          <a:xfrm>
            <a:off x="287784" y="1403573"/>
            <a:ext cx="6408712" cy="2668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Formes asymptomatiques </a:t>
            </a:r>
            <a:r>
              <a:rPr lang="fr-FR" dirty="0" smtClean="0"/>
              <a:t>: </a:t>
            </a:r>
            <a:r>
              <a:rPr lang="fr-FR" dirty="0"/>
              <a:t>30 à 50 % des </a:t>
            </a:r>
            <a:r>
              <a:rPr lang="fr-FR" dirty="0" smtClean="0"/>
              <a:t>cas.</a:t>
            </a:r>
          </a:p>
          <a:p>
            <a:endParaRPr lang="fr-FR" dirty="0"/>
          </a:p>
          <a:p>
            <a:r>
              <a:rPr lang="fr-FR" b="1" dirty="0" smtClean="0">
                <a:solidFill>
                  <a:srgbClr val="FF0000"/>
                </a:solidFill>
              </a:rPr>
              <a:t>Symptômes</a:t>
            </a:r>
            <a:r>
              <a:rPr lang="fr-FR" dirty="0" smtClean="0"/>
              <a:t> : </a:t>
            </a:r>
            <a:r>
              <a:rPr lang="fr-FR" dirty="0"/>
              <a:t>fièvre élevée d’apparition brutale persistant pendant 3 à 7 jours pouvant s’associer à des symptômes non-spécifiques tels que céphalées, douleurs rétro-orbitaires, </a:t>
            </a:r>
            <a:r>
              <a:rPr lang="fr-FR" dirty="0" err="1"/>
              <a:t>arthromyalgies</a:t>
            </a:r>
            <a:r>
              <a:rPr lang="fr-FR" dirty="0"/>
              <a:t> et, de façon inconstante, une éruption </a:t>
            </a:r>
            <a:r>
              <a:rPr lang="fr-FR" dirty="0" err="1" smtClean="0"/>
              <a:t>maculo</a:t>
            </a:r>
            <a:r>
              <a:rPr lang="fr-FR" dirty="0" smtClean="0"/>
              <a:t>-papuleuse</a:t>
            </a:r>
            <a:r>
              <a:rPr lang="fr-FR" dirty="0"/>
              <a:t>. </a:t>
            </a:r>
            <a:endParaRPr lang="fr-FR" dirty="0" smtClean="0"/>
          </a:p>
          <a:p>
            <a:endParaRPr lang="fr-FR" dirty="0"/>
          </a:p>
          <a:p>
            <a:r>
              <a:rPr lang="fr-FR" b="1" dirty="0" smtClean="0">
                <a:solidFill>
                  <a:srgbClr val="FF0000"/>
                </a:solidFill>
              </a:rPr>
              <a:t>Evolution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smtClean="0"/>
              <a:t>: l’issue </a:t>
            </a:r>
            <a:r>
              <a:rPr lang="fr-FR" dirty="0"/>
              <a:t>est généralement favorable sans séquelle en 10 à 15 </a:t>
            </a:r>
            <a:r>
              <a:rPr lang="fr-FR" dirty="0" smtClean="0"/>
              <a:t>jours.</a:t>
            </a:r>
            <a:endParaRPr lang="fr-FR" dirty="0"/>
          </a:p>
        </p:txBody>
      </p:sp>
      <p:pic>
        <p:nvPicPr>
          <p:cNvPr id="7" name="Image 6" descr="Afficher l'image d'origin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12" y="1330923"/>
            <a:ext cx="3029639" cy="302963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287784" y="4433212"/>
            <a:ext cx="9283254" cy="1380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Les complications </a:t>
            </a:r>
            <a:r>
              <a:rPr lang="fr-FR" dirty="0"/>
              <a:t>: la dengue </a:t>
            </a:r>
            <a:r>
              <a:rPr lang="fr-FR" dirty="0" smtClean="0"/>
              <a:t>hémorragique. Ces </a:t>
            </a:r>
            <a:r>
              <a:rPr lang="fr-FR" dirty="0"/>
              <a:t>formes se rencontrent dans moins de </a:t>
            </a:r>
            <a:r>
              <a:rPr lang="fr-FR" dirty="0" smtClean="0"/>
              <a:t>1</a:t>
            </a:r>
            <a:r>
              <a:rPr lang="fr-FR" dirty="0"/>
              <a:t> </a:t>
            </a:r>
            <a:r>
              <a:rPr lang="fr-FR" dirty="0" smtClean="0"/>
              <a:t>% </a:t>
            </a:r>
            <a:r>
              <a:rPr lang="fr-FR" dirty="0"/>
              <a:t>des cas. Lorsque la fièvre commence à diminuer (d'habitude 3-7 jours après le début des symptômes), des signes qui doivent faire suspecter une forme de la maladie sévère peuvent apparaître : douleur abdominale, vomissements, hypothermie, manifestations hémorragiques </a:t>
            </a:r>
            <a:r>
              <a:rPr lang="fr-FR" dirty="0" smtClean="0"/>
              <a:t>sévères.</a:t>
            </a:r>
          </a:p>
        </p:txBody>
      </p:sp>
    </p:spTree>
    <p:extLst>
      <p:ext uri="{BB962C8B-B14F-4D97-AF65-F5344CB8AC3E}">
        <p14:creationId xmlns:p14="http://schemas.microsoft.com/office/powerpoint/2010/main" val="7268221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503238" y="301625"/>
            <a:ext cx="90678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800" dirty="0"/>
              <a:t>Les maladies </a:t>
            </a:r>
            <a:r>
              <a:rPr lang="fr-FR" altLang="fr-FR" sz="2800" dirty="0" smtClean="0"/>
              <a:t>: le </a:t>
            </a:r>
            <a:r>
              <a:rPr lang="fr-FR" altLang="fr-FR" sz="2800" dirty="0" err="1" smtClean="0"/>
              <a:t>chikungunya</a:t>
            </a:r>
            <a:endParaRPr lang="fr-FR" altLang="fr-FR" sz="2800" dirty="0"/>
          </a:p>
        </p:txBody>
      </p:sp>
      <p:pic>
        <p:nvPicPr>
          <p:cNvPr id="7" name="Image 6" descr="Emd-557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464" y="1224455"/>
            <a:ext cx="3387997" cy="336409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z="38100"/>
        </p:spPr>
      </p:pic>
      <p:sp>
        <p:nvSpPr>
          <p:cNvPr id="4" name="Rectangle 3"/>
          <p:cNvSpPr/>
          <p:nvPr/>
        </p:nvSpPr>
        <p:spPr>
          <a:xfrm>
            <a:off x="288001" y="1403573"/>
            <a:ext cx="6120464" cy="2926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Formes asymptomatiques </a:t>
            </a:r>
            <a:r>
              <a:rPr lang="fr-FR" dirty="0"/>
              <a:t>: </a:t>
            </a:r>
            <a:r>
              <a:rPr lang="fr-FR" dirty="0" smtClean="0"/>
              <a:t>5 </a:t>
            </a:r>
            <a:r>
              <a:rPr lang="fr-FR" dirty="0"/>
              <a:t>à </a:t>
            </a:r>
            <a:r>
              <a:rPr lang="fr-FR" dirty="0" smtClean="0"/>
              <a:t>40 </a:t>
            </a:r>
            <a:r>
              <a:rPr lang="fr-FR" dirty="0"/>
              <a:t>% des </a:t>
            </a:r>
            <a:r>
              <a:rPr lang="fr-FR" dirty="0" smtClean="0"/>
              <a:t>cas.</a:t>
            </a:r>
            <a:endParaRPr lang="fr-FR" dirty="0"/>
          </a:p>
          <a:p>
            <a:endParaRPr lang="fr-FR" dirty="0"/>
          </a:p>
          <a:p>
            <a:r>
              <a:rPr lang="fr-FR" b="1" dirty="0">
                <a:solidFill>
                  <a:srgbClr val="FF0000"/>
                </a:solidFill>
              </a:rPr>
              <a:t>Symptômes</a:t>
            </a:r>
            <a:r>
              <a:rPr lang="fr-FR" dirty="0"/>
              <a:t> : g</a:t>
            </a:r>
            <a:r>
              <a:rPr lang="fr-FR" dirty="0" smtClean="0"/>
              <a:t>énéralement</a:t>
            </a:r>
            <a:r>
              <a:rPr lang="fr-FR" dirty="0"/>
              <a:t>, une fièvre élevée apparaît brutalement après une période d’incubation 2 à 3 jours en moyenne après la piqûre. La fièvre est accompagnée de douleurs articulaires souvent sévères qui peuvent toucher toutes les articulations.</a:t>
            </a:r>
          </a:p>
          <a:p>
            <a:endParaRPr lang="fr-FR" dirty="0"/>
          </a:p>
          <a:p>
            <a:r>
              <a:rPr lang="fr-FR" b="1" dirty="0">
                <a:solidFill>
                  <a:srgbClr val="FF0000"/>
                </a:solidFill>
              </a:rPr>
              <a:t>Evolution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smtClean="0"/>
              <a:t>: elle </a:t>
            </a:r>
            <a:r>
              <a:rPr lang="fr-FR" dirty="0"/>
              <a:t>est habituellement rapide, avec disparition de la fièvre en 2 à 7 jours, des signes cutanés en 2 à 3 jours et des signes articulaires en quelques semaines.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81608" y="4692310"/>
            <a:ext cx="9289032" cy="1380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Les complications </a:t>
            </a:r>
            <a:r>
              <a:rPr lang="fr-FR" dirty="0"/>
              <a:t>: si l’évolution de la maladie est souvent sans séquelle, l'infection peut </a:t>
            </a:r>
            <a:r>
              <a:rPr lang="fr-FR" dirty="0" smtClean="0"/>
              <a:t>néanmoins </a:t>
            </a:r>
            <a:r>
              <a:rPr lang="fr-FR" dirty="0"/>
              <a:t>évoluer vers une phase chronique, marquée par des douleurs articulaires persistantes. Après l’épidémie de 2005-2006 à la Réunion, deux ans après le début de leur infection, plus de la moitié des patients (</a:t>
            </a:r>
            <a:r>
              <a:rPr lang="fr-FR" dirty="0" smtClean="0"/>
              <a:t>55%) </a:t>
            </a:r>
            <a:r>
              <a:rPr lang="fr-FR" dirty="0"/>
              <a:t>ne sont pas totalement guéris et ont une qualité de vie détériorée, avec des douleurs persistantes ou survenant par poussées. </a:t>
            </a:r>
          </a:p>
        </p:txBody>
      </p:sp>
    </p:spTree>
    <p:extLst>
      <p:ext uri="{BB962C8B-B14F-4D97-AF65-F5344CB8AC3E}">
        <p14:creationId xmlns:p14="http://schemas.microsoft.com/office/powerpoint/2010/main" val="15564930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800" dirty="0"/>
              <a:t>Les maladies : </a:t>
            </a:r>
            <a:r>
              <a:rPr lang="fr-FR" altLang="fr-FR" sz="2800" dirty="0" smtClean="0"/>
              <a:t>le </a:t>
            </a:r>
            <a:r>
              <a:rPr lang="fr-FR" altLang="fr-FR" sz="2800" dirty="0" err="1" smtClean="0"/>
              <a:t>zika</a:t>
            </a:r>
            <a:endParaRPr lang="fr-FR" altLang="fr-FR" sz="2800" dirty="0"/>
          </a:p>
        </p:txBody>
      </p:sp>
      <p:sp>
        <p:nvSpPr>
          <p:cNvPr id="4" name="Rectangle 3"/>
          <p:cNvSpPr/>
          <p:nvPr/>
        </p:nvSpPr>
        <p:spPr>
          <a:xfrm>
            <a:off x="287785" y="1331565"/>
            <a:ext cx="6048672" cy="3183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Formes </a:t>
            </a:r>
            <a:r>
              <a:rPr lang="fr-FR" b="1" dirty="0">
                <a:solidFill>
                  <a:srgbClr val="FF0000"/>
                </a:solidFill>
              </a:rPr>
              <a:t>asymptomatiques </a:t>
            </a:r>
            <a:r>
              <a:rPr lang="fr-FR" dirty="0"/>
              <a:t>: </a:t>
            </a:r>
            <a:r>
              <a:rPr lang="fr-FR" dirty="0" smtClean="0"/>
              <a:t>entre </a:t>
            </a:r>
            <a:r>
              <a:rPr lang="fr-FR" dirty="0"/>
              <a:t>70 et 80 % </a:t>
            </a:r>
            <a:r>
              <a:rPr lang="fr-FR" dirty="0" smtClean="0"/>
              <a:t>d’asymptomatiques. </a:t>
            </a:r>
            <a:r>
              <a:rPr lang="fr-FR" dirty="0"/>
              <a:t>Dans la très grande majorité des cas, l'infection passe </a:t>
            </a:r>
            <a:r>
              <a:rPr lang="fr-FR" dirty="0" smtClean="0"/>
              <a:t>inaperçue.</a:t>
            </a:r>
            <a:endParaRPr lang="fr-FR" dirty="0"/>
          </a:p>
          <a:p>
            <a:endParaRPr lang="fr-FR" dirty="0"/>
          </a:p>
          <a:p>
            <a:r>
              <a:rPr lang="fr-FR" b="1" dirty="0" smtClean="0">
                <a:solidFill>
                  <a:srgbClr val="FF0000"/>
                </a:solidFill>
              </a:rPr>
              <a:t>Symptômes</a:t>
            </a:r>
            <a:r>
              <a:rPr lang="fr-FR" dirty="0" smtClean="0"/>
              <a:t> :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b="1" dirty="0">
                <a:solidFill>
                  <a:srgbClr val="FF0000"/>
                </a:solidFill>
              </a:rPr>
              <a:t>Evolution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smtClean="0"/>
              <a:t>: le </a:t>
            </a:r>
            <a:r>
              <a:rPr lang="fr-FR" dirty="0"/>
              <a:t>plus souvent, l'infection est sans conséquences</a:t>
            </a:r>
            <a:r>
              <a:rPr lang="fr-FR" dirty="0" smtClean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801787" y="2339677"/>
            <a:ext cx="4318645" cy="1380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un syndrome grippal : fatigue, maux de tête, fièvre, </a:t>
            </a:r>
            <a:r>
              <a:rPr lang="fr-FR" dirty="0" smtClean="0"/>
              <a:t>courbatures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des </a:t>
            </a:r>
            <a:r>
              <a:rPr lang="fr-FR" dirty="0"/>
              <a:t>éruptions cutanées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une </a:t>
            </a:r>
            <a:r>
              <a:rPr lang="fr-FR" dirty="0"/>
              <a:t>conjonctivite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une </a:t>
            </a:r>
            <a:r>
              <a:rPr lang="fr-FR" dirty="0"/>
              <a:t>douleur derrière les yeux</a:t>
            </a:r>
          </a:p>
        </p:txBody>
      </p:sp>
      <p:pic>
        <p:nvPicPr>
          <p:cNvPr id="11" name="Image 10" descr="Le virus Zika est un flavivirus, un virus à ARN simple brin. © AuntSpray, Shutterstock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456" y="1314832"/>
            <a:ext cx="3690034" cy="294827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287785" y="4515514"/>
            <a:ext cx="9649072" cy="2153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Les complications </a:t>
            </a:r>
            <a:r>
              <a:rPr lang="fr-FR" dirty="0"/>
              <a:t>: on a relevé des cas de complications neurologiques pouvant entraîner un syndrome de Guillain Barré (faiblesse voire paralysie, débutant aux extrémités inférieures, avec extension progressive ascendante).</a:t>
            </a:r>
          </a:p>
          <a:p>
            <a:r>
              <a:rPr lang="fr-FR" dirty="0"/>
              <a:t>Les conséquences les plus graves concernent les femmes enceintes et leur bébé : une femme enceinte atteinte par le virus </a:t>
            </a:r>
            <a:r>
              <a:rPr lang="fr-FR" dirty="0" err="1"/>
              <a:t>Zika</a:t>
            </a:r>
            <a:r>
              <a:rPr lang="fr-FR" dirty="0"/>
              <a:t> peut donner naissance à un enfant atteint de microcéphalie, c'est-à-dire avec un périmètre crânien inférieur à la normale (moins de 33 cm) et d'anomalies du développement cérébral. S'il survit, l'enfant aura un retard mental irréversible.</a:t>
            </a:r>
          </a:p>
        </p:txBody>
      </p:sp>
    </p:spTree>
    <p:extLst>
      <p:ext uri="{BB962C8B-B14F-4D97-AF65-F5344CB8AC3E}">
        <p14:creationId xmlns:p14="http://schemas.microsoft.com/office/powerpoint/2010/main" val="19744388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71" name="Image 4917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78188" y="1907629"/>
            <a:ext cx="849956" cy="808994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800" dirty="0" smtClean="0"/>
              <a:t>Cycle de transmission virale</a:t>
            </a:r>
            <a:endParaRPr lang="fr-FR" altLang="fr-FR" sz="2800" dirty="0"/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 bwMode="auto">
          <a:xfrm>
            <a:off x="719832" y="2998887"/>
            <a:ext cx="1577430" cy="2797174"/>
            <a:chOff x="723" y="1511"/>
            <a:chExt cx="1398" cy="2479"/>
          </a:xfrm>
        </p:grpSpPr>
        <p:sp>
          <p:nvSpPr>
            <p:cNvPr id="18" name="AutoShape 15"/>
            <p:cNvSpPr>
              <a:spLocks noChangeAspect="1" noChangeArrowheads="1" noTextEdit="1"/>
            </p:cNvSpPr>
            <p:nvPr/>
          </p:nvSpPr>
          <p:spPr bwMode="auto">
            <a:xfrm>
              <a:off x="723" y="1511"/>
              <a:ext cx="1398" cy="2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26" name="Group 23"/>
            <p:cNvGrpSpPr>
              <a:grpSpLocks/>
            </p:cNvGrpSpPr>
            <p:nvPr/>
          </p:nvGrpSpPr>
          <p:grpSpPr bwMode="auto">
            <a:xfrm>
              <a:off x="875" y="1511"/>
              <a:ext cx="1244" cy="2478"/>
              <a:chOff x="875" y="1511"/>
              <a:chExt cx="1244" cy="2478"/>
            </a:xfrm>
          </p:grpSpPr>
          <p:grpSp>
            <p:nvGrpSpPr>
              <p:cNvPr id="49152" name="Group 21"/>
              <p:cNvGrpSpPr>
                <a:grpSpLocks/>
              </p:cNvGrpSpPr>
              <p:nvPr/>
            </p:nvGrpSpPr>
            <p:grpSpPr bwMode="auto">
              <a:xfrm>
                <a:off x="875" y="1511"/>
                <a:ext cx="650" cy="2478"/>
                <a:chOff x="875" y="1511"/>
                <a:chExt cx="650" cy="2478"/>
              </a:xfrm>
            </p:grpSpPr>
            <p:sp>
              <p:nvSpPr>
                <p:cNvPr id="49157" name="Freeform 17"/>
                <p:cNvSpPr>
                  <a:spLocks/>
                </p:cNvSpPr>
                <p:nvPr/>
              </p:nvSpPr>
              <p:spPr bwMode="auto">
                <a:xfrm>
                  <a:off x="1179" y="1511"/>
                  <a:ext cx="333" cy="462"/>
                </a:xfrm>
                <a:custGeom>
                  <a:avLst/>
                  <a:gdLst>
                    <a:gd name="T0" fmla="*/ 133 w 333"/>
                    <a:gd name="T1" fmla="*/ 462 h 462"/>
                    <a:gd name="T2" fmla="*/ 96 w 333"/>
                    <a:gd name="T3" fmla="*/ 462 h 462"/>
                    <a:gd name="T4" fmla="*/ 42 w 333"/>
                    <a:gd name="T5" fmla="*/ 449 h 462"/>
                    <a:gd name="T6" fmla="*/ 18 w 333"/>
                    <a:gd name="T7" fmla="*/ 395 h 462"/>
                    <a:gd name="T8" fmla="*/ 0 w 333"/>
                    <a:gd name="T9" fmla="*/ 316 h 462"/>
                    <a:gd name="T10" fmla="*/ 0 w 333"/>
                    <a:gd name="T11" fmla="*/ 206 h 462"/>
                    <a:gd name="T12" fmla="*/ 18 w 333"/>
                    <a:gd name="T13" fmla="*/ 84 h 462"/>
                    <a:gd name="T14" fmla="*/ 54 w 333"/>
                    <a:gd name="T15" fmla="*/ 30 h 462"/>
                    <a:gd name="T16" fmla="*/ 115 w 333"/>
                    <a:gd name="T17" fmla="*/ 0 h 462"/>
                    <a:gd name="T18" fmla="*/ 181 w 333"/>
                    <a:gd name="T19" fmla="*/ 0 h 462"/>
                    <a:gd name="T20" fmla="*/ 224 w 333"/>
                    <a:gd name="T21" fmla="*/ 48 h 462"/>
                    <a:gd name="T22" fmla="*/ 248 w 333"/>
                    <a:gd name="T23" fmla="*/ 115 h 462"/>
                    <a:gd name="T24" fmla="*/ 248 w 333"/>
                    <a:gd name="T25" fmla="*/ 181 h 462"/>
                    <a:gd name="T26" fmla="*/ 242 w 333"/>
                    <a:gd name="T27" fmla="*/ 260 h 462"/>
                    <a:gd name="T28" fmla="*/ 333 w 333"/>
                    <a:gd name="T29" fmla="*/ 352 h 462"/>
                    <a:gd name="T30" fmla="*/ 333 w 333"/>
                    <a:gd name="T31" fmla="*/ 383 h 462"/>
                    <a:gd name="T32" fmla="*/ 308 w 333"/>
                    <a:gd name="T33" fmla="*/ 383 h 462"/>
                    <a:gd name="T34" fmla="*/ 248 w 333"/>
                    <a:gd name="T35" fmla="*/ 322 h 462"/>
                    <a:gd name="T36" fmla="*/ 230 w 333"/>
                    <a:gd name="T37" fmla="*/ 322 h 462"/>
                    <a:gd name="T38" fmla="*/ 199 w 333"/>
                    <a:gd name="T39" fmla="*/ 383 h 462"/>
                    <a:gd name="T40" fmla="*/ 169 w 333"/>
                    <a:gd name="T41" fmla="*/ 431 h 462"/>
                    <a:gd name="T42" fmla="*/ 133 w 333"/>
                    <a:gd name="T43" fmla="*/ 462 h 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33" h="462">
                      <a:moveTo>
                        <a:pt x="133" y="462"/>
                      </a:moveTo>
                      <a:lnTo>
                        <a:pt x="96" y="462"/>
                      </a:lnTo>
                      <a:lnTo>
                        <a:pt x="42" y="449"/>
                      </a:lnTo>
                      <a:lnTo>
                        <a:pt x="18" y="395"/>
                      </a:lnTo>
                      <a:lnTo>
                        <a:pt x="0" y="316"/>
                      </a:lnTo>
                      <a:lnTo>
                        <a:pt x="0" y="206"/>
                      </a:lnTo>
                      <a:lnTo>
                        <a:pt x="18" y="84"/>
                      </a:lnTo>
                      <a:lnTo>
                        <a:pt x="54" y="30"/>
                      </a:lnTo>
                      <a:lnTo>
                        <a:pt x="115" y="0"/>
                      </a:lnTo>
                      <a:lnTo>
                        <a:pt x="181" y="0"/>
                      </a:lnTo>
                      <a:lnTo>
                        <a:pt x="224" y="48"/>
                      </a:lnTo>
                      <a:lnTo>
                        <a:pt x="248" y="115"/>
                      </a:lnTo>
                      <a:lnTo>
                        <a:pt x="248" y="181"/>
                      </a:lnTo>
                      <a:lnTo>
                        <a:pt x="242" y="260"/>
                      </a:lnTo>
                      <a:lnTo>
                        <a:pt x="333" y="352"/>
                      </a:lnTo>
                      <a:lnTo>
                        <a:pt x="333" y="383"/>
                      </a:lnTo>
                      <a:lnTo>
                        <a:pt x="308" y="383"/>
                      </a:lnTo>
                      <a:lnTo>
                        <a:pt x="248" y="322"/>
                      </a:lnTo>
                      <a:lnTo>
                        <a:pt x="230" y="322"/>
                      </a:lnTo>
                      <a:lnTo>
                        <a:pt x="199" y="383"/>
                      </a:lnTo>
                      <a:lnTo>
                        <a:pt x="169" y="431"/>
                      </a:lnTo>
                      <a:lnTo>
                        <a:pt x="133" y="46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9158" name="Freeform 18"/>
                <p:cNvSpPr>
                  <a:spLocks/>
                </p:cNvSpPr>
                <p:nvPr/>
              </p:nvSpPr>
              <p:spPr bwMode="auto">
                <a:xfrm>
                  <a:off x="1056" y="1991"/>
                  <a:ext cx="340" cy="1026"/>
                </a:xfrm>
                <a:custGeom>
                  <a:avLst/>
                  <a:gdLst>
                    <a:gd name="T0" fmla="*/ 92 w 340"/>
                    <a:gd name="T1" fmla="*/ 181 h 1026"/>
                    <a:gd name="T2" fmla="*/ 117 w 340"/>
                    <a:gd name="T3" fmla="*/ 81 h 1026"/>
                    <a:gd name="T4" fmla="*/ 153 w 340"/>
                    <a:gd name="T5" fmla="*/ 18 h 1026"/>
                    <a:gd name="T6" fmla="*/ 195 w 340"/>
                    <a:gd name="T7" fmla="*/ 0 h 1026"/>
                    <a:gd name="T8" fmla="*/ 250 w 340"/>
                    <a:gd name="T9" fmla="*/ 6 h 1026"/>
                    <a:gd name="T10" fmla="*/ 280 w 340"/>
                    <a:gd name="T11" fmla="*/ 48 h 1026"/>
                    <a:gd name="T12" fmla="*/ 322 w 340"/>
                    <a:gd name="T13" fmla="*/ 188 h 1026"/>
                    <a:gd name="T14" fmla="*/ 334 w 340"/>
                    <a:gd name="T15" fmla="*/ 339 h 1026"/>
                    <a:gd name="T16" fmla="*/ 340 w 340"/>
                    <a:gd name="T17" fmla="*/ 552 h 1026"/>
                    <a:gd name="T18" fmla="*/ 340 w 340"/>
                    <a:gd name="T19" fmla="*/ 692 h 1026"/>
                    <a:gd name="T20" fmla="*/ 316 w 340"/>
                    <a:gd name="T21" fmla="*/ 874 h 1026"/>
                    <a:gd name="T22" fmla="*/ 250 w 340"/>
                    <a:gd name="T23" fmla="*/ 977 h 1026"/>
                    <a:gd name="T24" fmla="*/ 171 w 340"/>
                    <a:gd name="T25" fmla="*/ 1026 h 1026"/>
                    <a:gd name="T26" fmla="*/ 98 w 340"/>
                    <a:gd name="T27" fmla="*/ 1026 h 1026"/>
                    <a:gd name="T28" fmla="*/ 32 w 340"/>
                    <a:gd name="T29" fmla="*/ 1007 h 1026"/>
                    <a:gd name="T30" fmla="*/ 0 w 340"/>
                    <a:gd name="T31" fmla="*/ 910 h 1026"/>
                    <a:gd name="T32" fmla="*/ 0 w 340"/>
                    <a:gd name="T33" fmla="*/ 813 h 1026"/>
                    <a:gd name="T34" fmla="*/ 32 w 340"/>
                    <a:gd name="T35" fmla="*/ 643 h 1026"/>
                    <a:gd name="T36" fmla="*/ 68 w 340"/>
                    <a:gd name="T37" fmla="*/ 601 h 1026"/>
                    <a:gd name="T38" fmla="*/ 86 w 340"/>
                    <a:gd name="T39" fmla="*/ 492 h 1026"/>
                    <a:gd name="T40" fmla="*/ 86 w 340"/>
                    <a:gd name="T41" fmla="*/ 327 h 1026"/>
                    <a:gd name="T42" fmla="*/ 92 w 340"/>
                    <a:gd name="T43" fmla="*/ 181 h 10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40" h="1026">
                      <a:moveTo>
                        <a:pt x="92" y="181"/>
                      </a:moveTo>
                      <a:lnTo>
                        <a:pt x="117" y="81"/>
                      </a:lnTo>
                      <a:lnTo>
                        <a:pt x="153" y="18"/>
                      </a:lnTo>
                      <a:lnTo>
                        <a:pt x="195" y="0"/>
                      </a:lnTo>
                      <a:lnTo>
                        <a:pt x="250" y="6"/>
                      </a:lnTo>
                      <a:lnTo>
                        <a:pt x="280" y="48"/>
                      </a:lnTo>
                      <a:lnTo>
                        <a:pt x="322" y="188"/>
                      </a:lnTo>
                      <a:lnTo>
                        <a:pt x="334" y="339"/>
                      </a:lnTo>
                      <a:lnTo>
                        <a:pt x="340" y="552"/>
                      </a:lnTo>
                      <a:lnTo>
                        <a:pt x="340" y="692"/>
                      </a:lnTo>
                      <a:lnTo>
                        <a:pt x="316" y="874"/>
                      </a:lnTo>
                      <a:lnTo>
                        <a:pt x="250" y="977"/>
                      </a:lnTo>
                      <a:lnTo>
                        <a:pt x="171" y="1026"/>
                      </a:lnTo>
                      <a:lnTo>
                        <a:pt x="98" y="1026"/>
                      </a:lnTo>
                      <a:lnTo>
                        <a:pt x="32" y="1007"/>
                      </a:lnTo>
                      <a:lnTo>
                        <a:pt x="0" y="910"/>
                      </a:lnTo>
                      <a:lnTo>
                        <a:pt x="0" y="813"/>
                      </a:lnTo>
                      <a:lnTo>
                        <a:pt x="32" y="643"/>
                      </a:lnTo>
                      <a:lnTo>
                        <a:pt x="68" y="601"/>
                      </a:lnTo>
                      <a:lnTo>
                        <a:pt x="86" y="492"/>
                      </a:lnTo>
                      <a:lnTo>
                        <a:pt x="86" y="327"/>
                      </a:lnTo>
                      <a:lnTo>
                        <a:pt x="92" y="18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9159" name="Freeform 19"/>
                <p:cNvSpPr>
                  <a:spLocks/>
                </p:cNvSpPr>
                <p:nvPr/>
              </p:nvSpPr>
              <p:spPr bwMode="auto">
                <a:xfrm>
                  <a:off x="1167" y="2828"/>
                  <a:ext cx="358" cy="1082"/>
                </a:xfrm>
                <a:custGeom>
                  <a:avLst/>
                  <a:gdLst>
                    <a:gd name="T0" fmla="*/ 24 w 358"/>
                    <a:gd name="T1" fmla="*/ 0 h 1082"/>
                    <a:gd name="T2" fmla="*/ 97 w 358"/>
                    <a:gd name="T3" fmla="*/ 43 h 1082"/>
                    <a:gd name="T4" fmla="*/ 121 w 358"/>
                    <a:gd name="T5" fmla="*/ 110 h 1082"/>
                    <a:gd name="T6" fmla="*/ 146 w 358"/>
                    <a:gd name="T7" fmla="*/ 286 h 1082"/>
                    <a:gd name="T8" fmla="*/ 146 w 358"/>
                    <a:gd name="T9" fmla="*/ 456 h 1082"/>
                    <a:gd name="T10" fmla="*/ 133 w 358"/>
                    <a:gd name="T11" fmla="*/ 638 h 1082"/>
                    <a:gd name="T12" fmla="*/ 97 w 358"/>
                    <a:gd name="T13" fmla="*/ 802 h 1082"/>
                    <a:gd name="T14" fmla="*/ 67 w 358"/>
                    <a:gd name="T15" fmla="*/ 912 h 1082"/>
                    <a:gd name="T16" fmla="*/ 67 w 358"/>
                    <a:gd name="T17" fmla="*/ 972 h 1082"/>
                    <a:gd name="T18" fmla="*/ 97 w 358"/>
                    <a:gd name="T19" fmla="*/ 985 h 1082"/>
                    <a:gd name="T20" fmla="*/ 158 w 358"/>
                    <a:gd name="T21" fmla="*/ 978 h 1082"/>
                    <a:gd name="T22" fmla="*/ 243 w 358"/>
                    <a:gd name="T23" fmla="*/ 978 h 1082"/>
                    <a:gd name="T24" fmla="*/ 340 w 358"/>
                    <a:gd name="T25" fmla="*/ 1009 h 1082"/>
                    <a:gd name="T26" fmla="*/ 358 w 358"/>
                    <a:gd name="T27" fmla="*/ 1033 h 1082"/>
                    <a:gd name="T28" fmla="*/ 340 w 358"/>
                    <a:gd name="T29" fmla="*/ 1063 h 1082"/>
                    <a:gd name="T30" fmla="*/ 297 w 358"/>
                    <a:gd name="T31" fmla="*/ 1082 h 1082"/>
                    <a:gd name="T32" fmla="*/ 255 w 358"/>
                    <a:gd name="T33" fmla="*/ 1051 h 1082"/>
                    <a:gd name="T34" fmla="*/ 200 w 358"/>
                    <a:gd name="T35" fmla="*/ 1039 h 1082"/>
                    <a:gd name="T36" fmla="*/ 127 w 358"/>
                    <a:gd name="T37" fmla="*/ 1033 h 1082"/>
                    <a:gd name="T38" fmla="*/ 61 w 358"/>
                    <a:gd name="T39" fmla="*/ 1033 h 1082"/>
                    <a:gd name="T40" fmla="*/ 24 w 358"/>
                    <a:gd name="T41" fmla="*/ 1039 h 1082"/>
                    <a:gd name="T42" fmla="*/ 0 w 358"/>
                    <a:gd name="T43" fmla="*/ 1021 h 1082"/>
                    <a:gd name="T44" fmla="*/ 6 w 358"/>
                    <a:gd name="T45" fmla="*/ 997 h 1082"/>
                    <a:gd name="T46" fmla="*/ 12 w 358"/>
                    <a:gd name="T47" fmla="*/ 924 h 1082"/>
                    <a:gd name="T48" fmla="*/ 24 w 358"/>
                    <a:gd name="T49" fmla="*/ 857 h 1082"/>
                    <a:gd name="T50" fmla="*/ 61 w 358"/>
                    <a:gd name="T51" fmla="*/ 747 h 1082"/>
                    <a:gd name="T52" fmla="*/ 85 w 358"/>
                    <a:gd name="T53" fmla="*/ 608 h 1082"/>
                    <a:gd name="T54" fmla="*/ 91 w 358"/>
                    <a:gd name="T55" fmla="*/ 480 h 1082"/>
                    <a:gd name="T56" fmla="*/ 85 w 358"/>
                    <a:gd name="T57" fmla="*/ 317 h 1082"/>
                    <a:gd name="T58" fmla="*/ 55 w 358"/>
                    <a:gd name="T59" fmla="*/ 201 h 1082"/>
                    <a:gd name="T60" fmla="*/ 12 w 358"/>
                    <a:gd name="T61" fmla="*/ 140 h 1082"/>
                    <a:gd name="T62" fmla="*/ 0 w 358"/>
                    <a:gd name="T63" fmla="*/ 85 h 1082"/>
                    <a:gd name="T64" fmla="*/ 12 w 358"/>
                    <a:gd name="T65" fmla="*/ 37 h 1082"/>
                    <a:gd name="T66" fmla="*/ 24 w 358"/>
                    <a:gd name="T67" fmla="*/ 0 h 10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58" h="1082">
                      <a:moveTo>
                        <a:pt x="24" y="0"/>
                      </a:moveTo>
                      <a:lnTo>
                        <a:pt x="97" y="43"/>
                      </a:lnTo>
                      <a:lnTo>
                        <a:pt x="121" y="110"/>
                      </a:lnTo>
                      <a:lnTo>
                        <a:pt x="146" y="286"/>
                      </a:lnTo>
                      <a:lnTo>
                        <a:pt x="146" y="456"/>
                      </a:lnTo>
                      <a:lnTo>
                        <a:pt x="133" y="638"/>
                      </a:lnTo>
                      <a:lnTo>
                        <a:pt x="97" y="802"/>
                      </a:lnTo>
                      <a:lnTo>
                        <a:pt x="67" y="912"/>
                      </a:lnTo>
                      <a:lnTo>
                        <a:pt x="67" y="972"/>
                      </a:lnTo>
                      <a:lnTo>
                        <a:pt x="97" y="985"/>
                      </a:lnTo>
                      <a:lnTo>
                        <a:pt x="158" y="978"/>
                      </a:lnTo>
                      <a:lnTo>
                        <a:pt x="243" y="978"/>
                      </a:lnTo>
                      <a:lnTo>
                        <a:pt x="340" y="1009"/>
                      </a:lnTo>
                      <a:lnTo>
                        <a:pt x="358" y="1033"/>
                      </a:lnTo>
                      <a:lnTo>
                        <a:pt x="340" y="1063"/>
                      </a:lnTo>
                      <a:lnTo>
                        <a:pt x="297" y="1082"/>
                      </a:lnTo>
                      <a:lnTo>
                        <a:pt x="255" y="1051"/>
                      </a:lnTo>
                      <a:lnTo>
                        <a:pt x="200" y="1039"/>
                      </a:lnTo>
                      <a:lnTo>
                        <a:pt x="127" y="1033"/>
                      </a:lnTo>
                      <a:lnTo>
                        <a:pt x="61" y="1033"/>
                      </a:lnTo>
                      <a:lnTo>
                        <a:pt x="24" y="1039"/>
                      </a:lnTo>
                      <a:lnTo>
                        <a:pt x="0" y="1021"/>
                      </a:lnTo>
                      <a:lnTo>
                        <a:pt x="6" y="997"/>
                      </a:lnTo>
                      <a:lnTo>
                        <a:pt x="12" y="924"/>
                      </a:lnTo>
                      <a:lnTo>
                        <a:pt x="24" y="857"/>
                      </a:lnTo>
                      <a:lnTo>
                        <a:pt x="61" y="747"/>
                      </a:lnTo>
                      <a:lnTo>
                        <a:pt x="85" y="608"/>
                      </a:lnTo>
                      <a:lnTo>
                        <a:pt x="91" y="480"/>
                      </a:lnTo>
                      <a:lnTo>
                        <a:pt x="85" y="317"/>
                      </a:lnTo>
                      <a:lnTo>
                        <a:pt x="55" y="201"/>
                      </a:lnTo>
                      <a:lnTo>
                        <a:pt x="12" y="140"/>
                      </a:lnTo>
                      <a:lnTo>
                        <a:pt x="0" y="85"/>
                      </a:lnTo>
                      <a:lnTo>
                        <a:pt x="12" y="37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9160" name="Freeform 20"/>
                <p:cNvSpPr>
                  <a:spLocks/>
                </p:cNvSpPr>
                <p:nvPr/>
              </p:nvSpPr>
              <p:spPr bwMode="auto">
                <a:xfrm>
                  <a:off x="875" y="2823"/>
                  <a:ext cx="334" cy="1166"/>
                </a:xfrm>
                <a:custGeom>
                  <a:avLst/>
                  <a:gdLst>
                    <a:gd name="T0" fmla="*/ 212 w 334"/>
                    <a:gd name="T1" fmla="*/ 30 h 1166"/>
                    <a:gd name="T2" fmla="*/ 261 w 334"/>
                    <a:gd name="T3" fmla="*/ 0 h 1166"/>
                    <a:gd name="T4" fmla="*/ 303 w 334"/>
                    <a:gd name="T5" fmla="*/ 18 h 1166"/>
                    <a:gd name="T6" fmla="*/ 334 w 334"/>
                    <a:gd name="T7" fmla="*/ 67 h 1166"/>
                    <a:gd name="T8" fmla="*/ 327 w 334"/>
                    <a:gd name="T9" fmla="*/ 224 h 1166"/>
                    <a:gd name="T10" fmla="*/ 303 w 334"/>
                    <a:gd name="T11" fmla="*/ 438 h 1166"/>
                    <a:gd name="T12" fmla="*/ 261 w 334"/>
                    <a:gd name="T13" fmla="*/ 650 h 1166"/>
                    <a:gd name="T14" fmla="*/ 206 w 334"/>
                    <a:gd name="T15" fmla="*/ 783 h 1166"/>
                    <a:gd name="T16" fmla="*/ 163 w 334"/>
                    <a:gd name="T17" fmla="*/ 905 h 1166"/>
                    <a:gd name="T18" fmla="*/ 121 w 334"/>
                    <a:gd name="T19" fmla="*/ 948 h 1166"/>
                    <a:gd name="T20" fmla="*/ 127 w 334"/>
                    <a:gd name="T21" fmla="*/ 972 h 1166"/>
                    <a:gd name="T22" fmla="*/ 127 w 334"/>
                    <a:gd name="T23" fmla="*/ 990 h 1166"/>
                    <a:gd name="T24" fmla="*/ 175 w 334"/>
                    <a:gd name="T25" fmla="*/ 1027 h 1166"/>
                    <a:gd name="T26" fmla="*/ 249 w 334"/>
                    <a:gd name="T27" fmla="*/ 1063 h 1166"/>
                    <a:gd name="T28" fmla="*/ 303 w 334"/>
                    <a:gd name="T29" fmla="*/ 1124 h 1166"/>
                    <a:gd name="T30" fmla="*/ 303 w 334"/>
                    <a:gd name="T31" fmla="*/ 1148 h 1166"/>
                    <a:gd name="T32" fmla="*/ 261 w 334"/>
                    <a:gd name="T33" fmla="*/ 1166 h 1166"/>
                    <a:gd name="T34" fmla="*/ 212 w 334"/>
                    <a:gd name="T35" fmla="*/ 1166 h 1166"/>
                    <a:gd name="T36" fmla="*/ 193 w 334"/>
                    <a:gd name="T37" fmla="*/ 1136 h 1166"/>
                    <a:gd name="T38" fmla="*/ 169 w 334"/>
                    <a:gd name="T39" fmla="*/ 1093 h 1166"/>
                    <a:gd name="T40" fmla="*/ 121 w 334"/>
                    <a:gd name="T41" fmla="*/ 1057 h 1166"/>
                    <a:gd name="T42" fmla="*/ 66 w 334"/>
                    <a:gd name="T43" fmla="*/ 1021 h 1166"/>
                    <a:gd name="T44" fmla="*/ 30 w 334"/>
                    <a:gd name="T45" fmla="*/ 1002 h 1166"/>
                    <a:gd name="T46" fmla="*/ 0 w 334"/>
                    <a:gd name="T47" fmla="*/ 984 h 1166"/>
                    <a:gd name="T48" fmla="*/ 0 w 334"/>
                    <a:gd name="T49" fmla="*/ 954 h 1166"/>
                    <a:gd name="T50" fmla="*/ 30 w 334"/>
                    <a:gd name="T51" fmla="*/ 924 h 1166"/>
                    <a:gd name="T52" fmla="*/ 90 w 334"/>
                    <a:gd name="T53" fmla="*/ 899 h 1166"/>
                    <a:gd name="T54" fmla="*/ 127 w 334"/>
                    <a:gd name="T55" fmla="*/ 850 h 1166"/>
                    <a:gd name="T56" fmla="*/ 163 w 334"/>
                    <a:gd name="T57" fmla="*/ 759 h 1166"/>
                    <a:gd name="T58" fmla="*/ 200 w 334"/>
                    <a:gd name="T59" fmla="*/ 662 h 1166"/>
                    <a:gd name="T60" fmla="*/ 225 w 334"/>
                    <a:gd name="T61" fmla="*/ 577 h 1166"/>
                    <a:gd name="T62" fmla="*/ 237 w 334"/>
                    <a:gd name="T63" fmla="*/ 444 h 1166"/>
                    <a:gd name="T64" fmla="*/ 231 w 334"/>
                    <a:gd name="T65" fmla="*/ 304 h 1166"/>
                    <a:gd name="T66" fmla="*/ 225 w 334"/>
                    <a:gd name="T67" fmla="*/ 188 h 1166"/>
                    <a:gd name="T68" fmla="*/ 206 w 334"/>
                    <a:gd name="T69" fmla="*/ 91 h 1166"/>
                    <a:gd name="T70" fmla="*/ 212 w 334"/>
                    <a:gd name="T71" fmla="*/ 30 h 1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34" h="1166">
                      <a:moveTo>
                        <a:pt x="212" y="30"/>
                      </a:moveTo>
                      <a:lnTo>
                        <a:pt x="261" y="0"/>
                      </a:lnTo>
                      <a:lnTo>
                        <a:pt x="303" y="18"/>
                      </a:lnTo>
                      <a:lnTo>
                        <a:pt x="334" y="67"/>
                      </a:lnTo>
                      <a:lnTo>
                        <a:pt x="327" y="224"/>
                      </a:lnTo>
                      <a:lnTo>
                        <a:pt x="303" y="438"/>
                      </a:lnTo>
                      <a:lnTo>
                        <a:pt x="261" y="650"/>
                      </a:lnTo>
                      <a:lnTo>
                        <a:pt x="206" y="783"/>
                      </a:lnTo>
                      <a:lnTo>
                        <a:pt x="163" y="905"/>
                      </a:lnTo>
                      <a:lnTo>
                        <a:pt x="121" y="948"/>
                      </a:lnTo>
                      <a:lnTo>
                        <a:pt x="127" y="972"/>
                      </a:lnTo>
                      <a:lnTo>
                        <a:pt x="127" y="990"/>
                      </a:lnTo>
                      <a:lnTo>
                        <a:pt x="175" y="1027"/>
                      </a:lnTo>
                      <a:lnTo>
                        <a:pt x="249" y="1063"/>
                      </a:lnTo>
                      <a:lnTo>
                        <a:pt x="303" y="1124"/>
                      </a:lnTo>
                      <a:lnTo>
                        <a:pt x="303" y="1148"/>
                      </a:lnTo>
                      <a:lnTo>
                        <a:pt x="261" y="1166"/>
                      </a:lnTo>
                      <a:lnTo>
                        <a:pt x="212" y="1166"/>
                      </a:lnTo>
                      <a:lnTo>
                        <a:pt x="193" y="1136"/>
                      </a:lnTo>
                      <a:lnTo>
                        <a:pt x="169" y="1093"/>
                      </a:lnTo>
                      <a:lnTo>
                        <a:pt x="121" y="1057"/>
                      </a:lnTo>
                      <a:lnTo>
                        <a:pt x="66" y="1021"/>
                      </a:lnTo>
                      <a:lnTo>
                        <a:pt x="30" y="1002"/>
                      </a:lnTo>
                      <a:lnTo>
                        <a:pt x="0" y="984"/>
                      </a:lnTo>
                      <a:lnTo>
                        <a:pt x="0" y="954"/>
                      </a:lnTo>
                      <a:lnTo>
                        <a:pt x="30" y="924"/>
                      </a:lnTo>
                      <a:lnTo>
                        <a:pt x="90" y="899"/>
                      </a:lnTo>
                      <a:lnTo>
                        <a:pt x="127" y="850"/>
                      </a:lnTo>
                      <a:lnTo>
                        <a:pt x="163" y="759"/>
                      </a:lnTo>
                      <a:lnTo>
                        <a:pt x="200" y="662"/>
                      </a:lnTo>
                      <a:lnTo>
                        <a:pt x="225" y="577"/>
                      </a:lnTo>
                      <a:lnTo>
                        <a:pt x="237" y="444"/>
                      </a:lnTo>
                      <a:lnTo>
                        <a:pt x="231" y="304"/>
                      </a:lnTo>
                      <a:lnTo>
                        <a:pt x="225" y="188"/>
                      </a:lnTo>
                      <a:lnTo>
                        <a:pt x="206" y="91"/>
                      </a:lnTo>
                      <a:lnTo>
                        <a:pt x="212" y="3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49153" name="Freeform 22"/>
              <p:cNvSpPr>
                <a:spLocks/>
              </p:cNvSpPr>
              <p:nvPr/>
            </p:nvSpPr>
            <p:spPr bwMode="auto">
              <a:xfrm>
                <a:off x="1305" y="2040"/>
                <a:ext cx="814" cy="692"/>
              </a:xfrm>
              <a:custGeom>
                <a:avLst/>
                <a:gdLst>
                  <a:gd name="T0" fmla="*/ 19 w 814"/>
                  <a:gd name="T1" fmla="*/ 0 h 692"/>
                  <a:gd name="T2" fmla="*/ 0 w 814"/>
                  <a:gd name="T3" fmla="*/ 30 h 692"/>
                  <a:gd name="T4" fmla="*/ 0 w 814"/>
                  <a:gd name="T5" fmla="*/ 84 h 692"/>
                  <a:gd name="T6" fmla="*/ 19 w 814"/>
                  <a:gd name="T7" fmla="*/ 175 h 692"/>
                  <a:gd name="T8" fmla="*/ 116 w 814"/>
                  <a:gd name="T9" fmla="*/ 297 h 692"/>
                  <a:gd name="T10" fmla="*/ 201 w 814"/>
                  <a:gd name="T11" fmla="*/ 413 h 692"/>
                  <a:gd name="T12" fmla="*/ 267 w 814"/>
                  <a:gd name="T13" fmla="*/ 467 h 692"/>
                  <a:gd name="T14" fmla="*/ 322 w 814"/>
                  <a:gd name="T15" fmla="*/ 504 h 692"/>
                  <a:gd name="T16" fmla="*/ 487 w 814"/>
                  <a:gd name="T17" fmla="*/ 558 h 692"/>
                  <a:gd name="T18" fmla="*/ 645 w 814"/>
                  <a:gd name="T19" fmla="*/ 576 h 692"/>
                  <a:gd name="T20" fmla="*/ 693 w 814"/>
                  <a:gd name="T21" fmla="*/ 607 h 692"/>
                  <a:gd name="T22" fmla="*/ 723 w 814"/>
                  <a:gd name="T23" fmla="*/ 692 h 692"/>
                  <a:gd name="T24" fmla="*/ 742 w 814"/>
                  <a:gd name="T25" fmla="*/ 692 h 692"/>
                  <a:gd name="T26" fmla="*/ 723 w 814"/>
                  <a:gd name="T27" fmla="*/ 607 h 692"/>
                  <a:gd name="T28" fmla="*/ 730 w 814"/>
                  <a:gd name="T29" fmla="*/ 595 h 692"/>
                  <a:gd name="T30" fmla="*/ 784 w 814"/>
                  <a:gd name="T31" fmla="*/ 649 h 692"/>
                  <a:gd name="T32" fmla="*/ 790 w 814"/>
                  <a:gd name="T33" fmla="*/ 643 h 692"/>
                  <a:gd name="T34" fmla="*/ 748 w 814"/>
                  <a:gd name="T35" fmla="*/ 582 h 692"/>
                  <a:gd name="T36" fmla="*/ 760 w 814"/>
                  <a:gd name="T37" fmla="*/ 576 h 692"/>
                  <a:gd name="T38" fmla="*/ 808 w 814"/>
                  <a:gd name="T39" fmla="*/ 588 h 692"/>
                  <a:gd name="T40" fmla="*/ 814 w 814"/>
                  <a:gd name="T41" fmla="*/ 576 h 692"/>
                  <a:gd name="T42" fmla="*/ 814 w 814"/>
                  <a:gd name="T43" fmla="*/ 570 h 692"/>
                  <a:gd name="T44" fmla="*/ 730 w 814"/>
                  <a:gd name="T45" fmla="*/ 564 h 692"/>
                  <a:gd name="T46" fmla="*/ 730 w 814"/>
                  <a:gd name="T47" fmla="*/ 558 h 692"/>
                  <a:gd name="T48" fmla="*/ 766 w 814"/>
                  <a:gd name="T49" fmla="*/ 510 h 692"/>
                  <a:gd name="T50" fmla="*/ 760 w 814"/>
                  <a:gd name="T51" fmla="*/ 498 h 692"/>
                  <a:gd name="T52" fmla="*/ 742 w 814"/>
                  <a:gd name="T53" fmla="*/ 498 h 692"/>
                  <a:gd name="T54" fmla="*/ 711 w 814"/>
                  <a:gd name="T55" fmla="*/ 546 h 692"/>
                  <a:gd name="T56" fmla="*/ 663 w 814"/>
                  <a:gd name="T57" fmla="*/ 546 h 692"/>
                  <a:gd name="T58" fmla="*/ 511 w 814"/>
                  <a:gd name="T59" fmla="*/ 522 h 692"/>
                  <a:gd name="T60" fmla="*/ 389 w 814"/>
                  <a:gd name="T61" fmla="*/ 479 h 692"/>
                  <a:gd name="T62" fmla="*/ 304 w 814"/>
                  <a:gd name="T63" fmla="*/ 419 h 692"/>
                  <a:gd name="T64" fmla="*/ 207 w 814"/>
                  <a:gd name="T65" fmla="*/ 297 h 692"/>
                  <a:gd name="T66" fmla="*/ 128 w 814"/>
                  <a:gd name="T67" fmla="*/ 169 h 692"/>
                  <a:gd name="T68" fmla="*/ 98 w 814"/>
                  <a:gd name="T69" fmla="*/ 48 h 692"/>
                  <a:gd name="T70" fmla="*/ 55 w 814"/>
                  <a:gd name="T71" fmla="*/ 6 h 692"/>
                  <a:gd name="T72" fmla="*/ 19 w 814"/>
                  <a:gd name="T73" fmla="*/ 0 h 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14" h="692">
                    <a:moveTo>
                      <a:pt x="19" y="0"/>
                    </a:moveTo>
                    <a:lnTo>
                      <a:pt x="0" y="30"/>
                    </a:lnTo>
                    <a:lnTo>
                      <a:pt x="0" y="84"/>
                    </a:lnTo>
                    <a:lnTo>
                      <a:pt x="19" y="175"/>
                    </a:lnTo>
                    <a:lnTo>
                      <a:pt x="116" y="297"/>
                    </a:lnTo>
                    <a:lnTo>
                      <a:pt x="201" y="413"/>
                    </a:lnTo>
                    <a:lnTo>
                      <a:pt x="267" y="467"/>
                    </a:lnTo>
                    <a:lnTo>
                      <a:pt x="322" y="504"/>
                    </a:lnTo>
                    <a:lnTo>
                      <a:pt x="487" y="558"/>
                    </a:lnTo>
                    <a:lnTo>
                      <a:pt x="645" y="576"/>
                    </a:lnTo>
                    <a:lnTo>
                      <a:pt x="693" y="607"/>
                    </a:lnTo>
                    <a:lnTo>
                      <a:pt x="723" y="692"/>
                    </a:lnTo>
                    <a:lnTo>
                      <a:pt x="742" y="692"/>
                    </a:lnTo>
                    <a:lnTo>
                      <a:pt x="723" y="607"/>
                    </a:lnTo>
                    <a:lnTo>
                      <a:pt x="730" y="595"/>
                    </a:lnTo>
                    <a:lnTo>
                      <a:pt x="784" y="649"/>
                    </a:lnTo>
                    <a:lnTo>
                      <a:pt x="790" y="643"/>
                    </a:lnTo>
                    <a:lnTo>
                      <a:pt x="748" y="582"/>
                    </a:lnTo>
                    <a:lnTo>
                      <a:pt x="760" y="576"/>
                    </a:lnTo>
                    <a:lnTo>
                      <a:pt x="808" y="588"/>
                    </a:lnTo>
                    <a:lnTo>
                      <a:pt x="814" y="576"/>
                    </a:lnTo>
                    <a:lnTo>
                      <a:pt x="814" y="570"/>
                    </a:lnTo>
                    <a:lnTo>
                      <a:pt x="730" y="564"/>
                    </a:lnTo>
                    <a:lnTo>
                      <a:pt x="730" y="558"/>
                    </a:lnTo>
                    <a:lnTo>
                      <a:pt x="766" y="510"/>
                    </a:lnTo>
                    <a:lnTo>
                      <a:pt x="760" y="498"/>
                    </a:lnTo>
                    <a:lnTo>
                      <a:pt x="742" y="498"/>
                    </a:lnTo>
                    <a:lnTo>
                      <a:pt x="711" y="546"/>
                    </a:lnTo>
                    <a:lnTo>
                      <a:pt x="663" y="546"/>
                    </a:lnTo>
                    <a:lnTo>
                      <a:pt x="511" y="522"/>
                    </a:lnTo>
                    <a:lnTo>
                      <a:pt x="389" y="479"/>
                    </a:lnTo>
                    <a:lnTo>
                      <a:pt x="304" y="419"/>
                    </a:lnTo>
                    <a:lnTo>
                      <a:pt x="207" y="297"/>
                    </a:lnTo>
                    <a:lnTo>
                      <a:pt x="128" y="169"/>
                    </a:lnTo>
                    <a:lnTo>
                      <a:pt x="98" y="48"/>
                    </a:lnTo>
                    <a:lnTo>
                      <a:pt x="55" y="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7" name="Group 28"/>
            <p:cNvGrpSpPr>
              <a:grpSpLocks/>
            </p:cNvGrpSpPr>
            <p:nvPr/>
          </p:nvGrpSpPr>
          <p:grpSpPr bwMode="auto">
            <a:xfrm>
              <a:off x="723" y="2020"/>
              <a:ext cx="905" cy="1251"/>
              <a:chOff x="723" y="2020"/>
              <a:chExt cx="905" cy="1251"/>
            </a:xfrm>
          </p:grpSpPr>
          <p:grpSp>
            <p:nvGrpSpPr>
              <p:cNvPr id="28" name="Group 26"/>
              <p:cNvGrpSpPr>
                <a:grpSpLocks/>
              </p:cNvGrpSpPr>
              <p:nvPr/>
            </p:nvGrpSpPr>
            <p:grpSpPr bwMode="auto">
              <a:xfrm>
                <a:off x="723" y="2519"/>
                <a:ext cx="905" cy="752"/>
                <a:chOff x="723" y="2519"/>
                <a:chExt cx="905" cy="752"/>
              </a:xfrm>
            </p:grpSpPr>
            <p:sp>
              <p:nvSpPr>
                <p:cNvPr id="30" name="Freeform 24"/>
                <p:cNvSpPr>
                  <a:spLocks/>
                </p:cNvSpPr>
                <p:nvPr/>
              </p:nvSpPr>
              <p:spPr bwMode="auto">
                <a:xfrm>
                  <a:off x="735" y="2537"/>
                  <a:ext cx="875" cy="722"/>
                </a:xfrm>
                <a:custGeom>
                  <a:avLst/>
                  <a:gdLst>
                    <a:gd name="T0" fmla="*/ 79 w 875"/>
                    <a:gd name="T1" fmla="*/ 55 h 722"/>
                    <a:gd name="T2" fmla="*/ 170 w 875"/>
                    <a:gd name="T3" fmla="*/ 0 h 722"/>
                    <a:gd name="T4" fmla="*/ 328 w 875"/>
                    <a:gd name="T5" fmla="*/ 0 h 722"/>
                    <a:gd name="T6" fmla="*/ 480 w 875"/>
                    <a:gd name="T7" fmla="*/ 7 h 722"/>
                    <a:gd name="T8" fmla="*/ 632 w 875"/>
                    <a:gd name="T9" fmla="*/ 25 h 722"/>
                    <a:gd name="T10" fmla="*/ 808 w 875"/>
                    <a:gd name="T11" fmla="*/ 61 h 722"/>
                    <a:gd name="T12" fmla="*/ 839 w 875"/>
                    <a:gd name="T13" fmla="*/ 152 h 722"/>
                    <a:gd name="T14" fmla="*/ 863 w 875"/>
                    <a:gd name="T15" fmla="*/ 231 h 722"/>
                    <a:gd name="T16" fmla="*/ 875 w 875"/>
                    <a:gd name="T17" fmla="*/ 346 h 722"/>
                    <a:gd name="T18" fmla="*/ 875 w 875"/>
                    <a:gd name="T19" fmla="*/ 412 h 722"/>
                    <a:gd name="T20" fmla="*/ 875 w 875"/>
                    <a:gd name="T21" fmla="*/ 479 h 722"/>
                    <a:gd name="T22" fmla="*/ 869 w 875"/>
                    <a:gd name="T23" fmla="*/ 565 h 722"/>
                    <a:gd name="T24" fmla="*/ 839 w 875"/>
                    <a:gd name="T25" fmla="*/ 607 h 722"/>
                    <a:gd name="T26" fmla="*/ 808 w 875"/>
                    <a:gd name="T27" fmla="*/ 644 h 722"/>
                    <a:gd name="T28" fmla="*/ 735 w 875"/>
                    <a:gd name="T29" fmla="*/ 674 h 722"/>
                    <a:gd name="T30" fmla="*/ 675 w 875"/>
                    <a:gd name="T31" fmla="*/ 704 h 722"/>
                    <a:gd name="T32" fmla="*/ 572 w 875"/>
                    <a:gd name="T33" fmla="*/ 722 h 722"/>
                    <a:gd name="T34" fmla="*/ 468 w 875"/>
                    <a:gd name="T35" fmla="*/ 710 h 722"/>
                    <a:gd name="T36" fmla="*/ 328 w 875"/>
                    <a:gd name="T37" fmla="*/ 686 h 722"/>
                    <a:gd name="T38" fmla="*/ 231 w 875"/>
                    <a:gd name="T39" fmla="*/ 674 h 722"/>
                    <a:gd name="T40" fmla="*/ 134 w 875"/>
                    <a:gd name="T41" fmla="*/ 650 h 722"/>
                    <a:gd name="T42" fmla="*/ 67 w 875"/>
                    <a:gd name="T43" fmla="*/ 632 h 722"/>
                    <a:gd name="T44" fmla="*/ 36 w 875"/>
                    <a:gd name="T45" fmla="*/ 601 h 722"/>
                    <a:gd name="T46" fmla="*/ 18 w 875"/>
                    <a:gd name="T47" fmla="*/ 583 h 722"/>
                    <a:gd name="T48" fmla="*/ 0 w 875"/>
                    <a:gd name="T49" fmla="*/ 541 h 722"/>
                    <a:gd name="T50" fmla="*/ 0 w 875"/>
                    <a:gd name="T51" fmla="*/ 406 h 722"/>
                    <a:gd name="T52" fmla="*/ 0 w 875"/>
                    <a:gd name="T53" fmla="*/ 188 h 722"/>
                    <a:gd name="T54" fmla="*/ 0 w 875"/>
                    <a:gd name="T55" fmla="*/ 134 h 722"/>
                    <a:gd name="T56" fmla="*/ 18 w 875"/>
                    <a:gd name="T57" fmla="*/ 116 h 722"/>
                    <a:gd name="T58" fmla="*/ 79 w 875"/>
                    <a:gd name="T59" fmla="*/ 55 h 7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875" h="722">
                      <a:moveTo>
                        <a:pt x="79" y="55"/>
                      </a:moveTo>
                      <a:lnTo>
                        <a:pt x="170" y="0"/>
                      </a:lnTo>
                      <a:lnTo>
                        <a:pt x="328" y="0"/>
                      </a:lnTo>
                      <a:lnTo>
                        <a:pt x="480" y="7"/>
                      </a:lnTo>
                      <a:lnTo>
                        <a:pt x="632" y="25"/>
                      </a:lnTo>
                      <a:lnTo>
                        <a:pt x="808" y="61"/>
                      </a:lnTo>
                      <a:lnTo>
                        <a:pt x="839" y="152"/>
                      </a:lnTo>
                      <a:lnTo>
                        <a:pt x="863" y="231"/>
                      </a:lnTo>
                      <a:lnTo>
                        <a:pt x="875" y="346"/>
                      </a:lnTo>
                      <a:lnTo>
                        <a:pt x="875" y="412"/>
                      </a:lnTo>
                      <a:lnTo>
                        <a:pt x="875" y="479"/>
                      </a:lnTo>
                      <a:lnTo>
                        <a:pt x="869" y="565"/>
                      </a:lnTo>
                      <a:lnTo>
                        <a:pt x="839" y="607"/>
                      </a:lnTo>
                      <a:lnTo>
                        <a:pt x="808" y="644"/>
                      </a:lnTo>
                      <a:lnTo>
                        <a:pt x="735" y="674"/>
                      </a:lnTo>
                      <a:lnTo>
                        <a:pt x="675" y="704"/>
                      </a:lnTo>
                      <a:lnTo>
                        <a:pt x="572" y="722"/>
                      </a:lnTo>
                      <a:lnTo>
                        <a:pt x="468" y="710"/>
                      </a:lnTo>
                      <a:lnTo>
                        <a:pt x="328" y="686"/>
                      </a:lnTo>
                      <a:lnTo>
                        <a:pt x="231" y="674"/>
                      </a:lnTo>
                      <a:lnTo>
                        <a:pt x="134" y="650"/>
                      </a:lnTo>
                      <a:lnTo>
                        <a:pt x="67" y="632"/>
                      </a:lnTo>
                      <a:lnTo>
                        <a:pt x="36" y="601"/>
                      </a:lnTo>
                      <a:lnTo>
                        <a:pt x="18" y="583"/>
                      </a:lnTo>
                      <a:lnTo>
                        <a:pt x="0" y="541"/>
                      </a:lnTo>
                      <a:lnTo>
                        <a:pt x="0" y="406"/>
                      </a:lnTo>
                      <a:lnTo>
                        <a:pt x="0" y="188"/>
                      </a:lnTo>
                      <a:lnTo>
                        <a:pt x="0" y="134"/>
                      </a:lnTo>
                      <a:lnTo>
                        <a:pt x="18" y="116"/>
                      </a:lnTo>
                      <a:lnTo>
                        <a:pt x="79" y="55"/>
                      </a:lnTo>
                      <a:close/>
                    </a:path>
                  </a:pathLst>
                </a:custGeom>
                <a:solidFill>
                  <a:srgbClr val="CC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1" name="Freeform 25"/>
                <p:cNvSpPr>
                  <a:spLocks/>
                </p:cNvSpPr>
                <p:nvPr/>
              </p:nvSpPr>
              <p:spPr bwMode="auto">
                <a:xfrm>
                  <a:off x="723" y="2519"/>
                  <a:ext cx="905" cy="752"/>
                </a:xfrm>
                <a:custGeom>
                  <a:avLst/>
                  <a:gdLst>
                    <a:gd name="T0" fmla="*/ 705 w 905"/>
                    <a:gd name="T1" fmla="*/ 206 h 752"/>
                    <a:gd name="T2" fmla="*/ 511 w 905"/>
                    <a:gd name="T3" fmla="*/ 170 h 752"/>
                    <a:gd name="T4" fmla="*/ 389 w 905"/>
                    <a:gd name="T5" fmla="*/ 152 h 752"/>
                    <a:gd name="T6" fmla="*/ 140 w 905"/>
                    <a:gd name="T7" fmla="*/ 116 h 752"/>
                    <a:gd name="T8" fmla="*/ 182 w 905"/>
                    <a:gd name="T9" fmla="*/ 43 h 752"/>
                    <a:gd name="T10" fmla="*/ 662 w 905"/>
                    <a:gd name="T11" fmla="*/ 61 h 752"/>
                    <a:gd name="T12" fmla="*/ 753 w 905"/>
                    <a:gd name="T13" fmla="*/ 128 h 752"/>
                    <a:gd name="T14" fmla="*/ 759 w 905"/>
                    <a:gd name="T15" fmla="*/ 182 h 752"/>
                    <a:gd name="T16" fmla="*/ 844 w 905"/>
                    <a:gd name="T17" fmla="*/ 212 h 752"/>
                    <a:gd name="T18" fmla="*/ 875 w 905"/>
                    <a:gd name="T19" fmla="*/ 431 h 752"/>
                    <a:gd name="T20" fmla="*/ 838 w 905"/>
                    <a:gd name="T21" fmla="*/ 625 h 752"/>
                    <a:gd name="T22" fmla="*/ 778 w 905"/>
                    <a:gd name="T23" fmla="*/ 559 h 752"/>
                    <a:gd name="T24" fmla="*/ 772 w 905"/>
                    <a:gd name="T25" fmla="*/ 194 h 752"/>
                    <a:gd name="T26" fmla="*/ 735 w 905"/>
                    <a:gd name="T27" fmla="*/ 200 h 752"/>
                    <a:gd name="T28" fmla="*/ 729 w 905"/>
                    <a:gd name="T29" fmla="*/ 686 h 752"/>
                    <a:gd name="T30" fmla="*/ 505 w 905"/>
                    <a:gd name="T31" fmla="*/ 710 h 752"/>
                    <a:gd name="T32" fmla="*/ 103 w 905"/>
                    <a:gd name="T33" fmla="*/ 637 h 752"/>
                    <a:gd name="T34" fmla="*/ 30 w 905"/>
                    <a:gd name="T35" fmla="*/ 394 h 752"/>
                    <a:gd name="T36" fmla="*/ 49 w 905"/>
                    <a:gd name="T37" fmla="*/ 134 h 752"/>
                    <a:gd name="T38" fmla="*/ 6 w 905"/>
                    <a:gd name="T39" fmla="*/ 134 h 752"/>
                    <a:gd name="T40" fmla="*/ 0 w 905"/>
                    <a:gd name="T41" fmla="*/ 424 h 752"/>
                    <a:gd name="T42" fmla="*/ 30 w 905"/>
                    <a:gd name="T43" fmla="*/ 631 h 752"/>
                    <a:gd name="T44" fmla="*/ 231 w 905"/>
                    <a:gd name="T45" fmla="*/ 710 h 752"/>
                    <a:gd name="T46" fmla="*/ 492 w 905"/>
                    <a:gd name="T47" fmla="*/ 752 h 752"/>
                    <a:gd name="T48" fmla="*/ 759 w 905"/>
                    <a:gd name="T49" fmla="*/ 722 h 752"/>
                    <a:gd name="T50" fmla="*/ 893 w 905"/>
                    <a:gd name="T51" fmla="*/ 595 h 752"/>
                    <a:gd name="T52" fmla="*/ 905 w 905"/>
                    <a:gd name="T53" fmla="*/ 400 h 752"/>
                    <a:gd name="T54" fmla="*/ 887 w 905"/>
                    <a:gd name="T55" fmla="*/ 182 h 752"/>
                    <a:gd name="T56" fmla="*/ 850 w 905"/>
                    <a:gd name="T57" fmla="*/ 49 h 752"/>
                    <a:gd name="T58" fmla="*/ 553 w 905"/>
                    <a:gd name="T59" fmla="*/ 19 h 752"/>
                    <a:gd name="T60" fmla="*/ 303 w 905"/>
                    <a:gd name="T61" fmla="*/ 0 h 752"/>
                    <a:gd name="T62" fmla="*/ 121 w 905"/>
                    <a:gd name="T63" fmla="*/ 43 h 752"/>
                    <a:gd name="T64" fmla="*/ 97 w 905"/>
                    <a:gd name="T65" fmla="*/ 103 h 752"/>
                    <a:gd name="T66" fmla="*/ 109 w 905"/>
                    <a:gd name="T67" fmla="*/ 79 h 7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905" h="752">
                      <a:moveTo>
                        <a:pt x="717" y="176"/>
                      </a:moveTo>
                      <a:lnTo>
                        <a:pt x="705" y="206"/>
                      </a:lnTo>
                      <a:lnTo>
                        <a:pt x="596" y="188"/>
                      </a:lnTo>
                      <a:lnTo>
                        <a:pt x="511" y="170"/>
                      </a:lnTo>
                      <a:lnTo>
                        <a:pt x="450" y="158"/>
                      </a:lnTo>
                      <a:lnTo>
                        <a:pt x="389" y="152"/>
                      </a:lnTo>
                      <a:lnTo>
                        <a:pt x="291" y="140"/>
                      </a:lnTo>
                      <a:lnTo>
                        <a:pt x="140" y="116"/>
                      </a:lnTo>
                      <a:lnTo>
                        <a:pt x="91" y="103"/>
                      </a:lnTo>
                      <a:lnTo>
                        <a:pt x="182" y="43"/>
                      </a:lnTo>
                      <a:lnTo>
                        <a:pt x="353" y="37"/>
                      </a:lnTo>
                      <a:lnTo>
                        <a:pt x="662" y="61"/>
                      </a:lnTo>
                      <a:lnTo>
                        <a:pt x="765" y="85"/>
                      </a:lnTo>
                      <a:lnTo>
                        <a:pt x="753" y="128"/>
                      </a:lnTo>
                      <a:lnTo>
                        <a:pt x="747" y="158"/>
                      </a:lnTo>
                      <a:lnTo>
                        <a:pt x="759" y="182"/>
                      </a:lnTo>
                      <a:lnTo>
                        <a:pt x="802" y="152"/>
                      </a:lnTo>
                      <a:lnTo>
                        <a:pt x="844" y="212"/>
                      </a:lnTo>
                      <a:lnTo>
                        <a:pt x="863" y="309"/>
                      </a:lnTo>
                      <a:lnTo>
                        <a:pt x="875" y="431"/>
                      </a:lnTo>
                      <a:lnTo>
                        <a:pt x="869" y="565"/>
                      </a:lnTo>
                      <a:lnTo>
                        <a:pt x="838" y="625"/>
                      </a:lnTo>
                      <a:lnTo>
                        <a:pt x="796" y="656"/>
                      </a:lnTo>
                      <a:lnTo>
                        <a:pt x="778" y="559"/>
                      </a:lnTo>
                      <a:lnTo>
                        <a:pt x="772" y="297"/>
                      </a:lnTo>
                      <a:lnTo>
                        <a:pt x="772" y="194"/>
                      </a:lnTo>
                      <a:lnTo>
                        <a:pt x="747" y="194"/>
                      </a:lnTo>
                      <a:lnTo>
                        <a:pt x="735" y="200"/>
                      </a:lnTo>
                      <a:lnTo>
                        <a:pt x="729" y="467"/>
                      </a:lnTo>
                      <a:lnTo>
                        <a:pt x="729" y="686"/>
                      </a:lnTo>
                      <a:lnTo>
                        <a:pt x="662" y="710"/>
                      </a:lnTo>
                      <a:lnTo>
                        <a:pt x="505" y="710"/>
                      </a:lnTo>
                      <a:lnTo>
                        <a:pt x="279" y="680"/>
                      </a:lnTo>
                      <a:lnTo>
                        <a:pt x="103" y="637"/>
                      </a:lnTo>
                      <a:lnTo>
                        <a:pt x="36" y="577"/>
                      </a:lnTo>
                      <a:lnTo>
                        <a:pt x="30" y="394"/>
                      </a:lnTo>
                      <a:lnTo>
                        <a:pt x="30" y="170"/>
                      </a:lnTo>
                      <a:lnTo>
                        <a:pt x="49" y="134"/>
                      </a:lnTo>
                      <a:lnTo>
                        <a:pt x="24" y="97"/>
                      </a:lnTo>
                      <a:lnTo>
                        <a:pt x="6" y="134"/>
                      </a:lnTo>
                      <a:lnTo>
                        <a:pt x="0" y="279"/>
                      </a:lnTo>
                      <a:lnTo>
                        <a:pt x="0" y="424"/>
                      </a:lnTo>
                      <a:lnTo>
                        <a:pt x="6" y="571"/>
                      </a:lnTo>
                      <a:lnTo>
                        <a:pt x="30" y="631"/>
                      </a:lnTo>
                      <a:lnTo>
                        <a:pt x="103" y="680"/>
                      </a:lnTo>
                      <a:lnTo>
                        <a:pt x="231" y="710"/>
                      </a:lnTo>
                      <a:lnTo>
                        <a:pt x="365" y="728"/>
                      </a:lnTo>
                      <a:lnTo>
                        <a:pt x="492" y="752"/>
                      </a:lnTo>
                      <a:lnTo>
                        <a:pt x="650" y="752"/>
                      </a:lnTo>
                      <a:lnTo>
                        <a:pt x="759" y="722"/>
                      </a:lnTo>
                      <a:lnTo>
                        <a:pt x="832" y="674"/>
                      </a:lnTo>
                      <a:lnTo>
                        <a:pt x="893" y="595"/>
                      </a:lnTo>
                      <a:lnTo>
                        <a:pt x="899" y="540"/>
                      </a:lnTo>
                      <a:lnTo>
                        <a:pt x="905" y="400"/>
                      </a:lnTo>
                      <a:lnTo>
                        <a:pt x="899" y="303"/>
                      </a:lnTo>
                      <a:lnTo>
                        <a:pt x="887" y="182"/>
                      </a:lnTo>
                      <a:lnTo>
                        <a:pt x="850" y="79"/>
                      </a:lnTo>
                      <a:lnTo>
                        <a:pt x="850" y="49"/>
                      </a:lnTo>
                      <a:lnTo>
                        <a:pt x="723" y="31"/>
                      </a:lnTo>
                      <a:lnTo>
                        <a:pt x="553" y="19"/>
                      </a:lnTo>
                      <a:lnTo>
                        <a:pt x="407" y="7"/>
                      </a:lnTo>
                      <a:lnTo>
                        <a:pt x="303" y="0"/>
                      </a:lnTo>
                      <a:lnTo>
                        <a:pt x="170" y="7"/>
                      </a:lnTo>
                      <a:lnTo>
                        <a:pt x="121" y="43"/>
                      </a:lnTo>
                      <a:lnTo>
                        <a:pt x="55" y="79"/>
                      </a:lnTo>
                      <a:lnTo>
                        <a:pt x="97" y="103"/>
                      </a:lnTo>
                      <a:lnTo>
                        <a:pt x="103" y="91"/>
                      </a:lnTo>
                      <a:lnTo>
                        <a:pt x="109" y="79"/>
                      </a:lnTo>
                      <a:lnTo>
                        <a:pt x="717" y="17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29" name="Freeform 27"/>
              <p:cNvSpPr>
                <a:spLocks/>
              </p:cNvSpPr>
              <p:nvPr/>
            </p:nvSpPr>
            <p:spPr bwMode="auto">
              <a:xfrm>
                <a:off x="784" y="2020"/>
                <a:ext cx="443" cy="608"/>
              </a:xfrm>
              <a:custGeom>
                <a:avLst/>
                <a:gdLst>
                  <a:gd name="T0" fmla="*/ 298 w 443"/>
                  <a:gd name="T1" fmla="*/ 61 h 608"/>
                  <a:gd name="T2" fmla="*/ 346 w 443"/>
                  <a:gd name="T3" fmla="*/ 25 h 608"/>
                  <a:gd name="T4" fmla="*/ 395 w 443"/>
                  <a:gd name="T5" fmla="*/ 0 h 608"/>
                  <a:gd name="T6" fmla="*/ 425 w 443"/>
                  <a:gd name="T7" fmla="*/ 0 h 608"/>
                  <a:gd name="T8" fmla="*/ 443 w 443"/>
                  <a:gd name="T9" fmla="*/ 61 h 608"/>
                  <a:gd name="T10" fmla="*/ 413 w 443"/>
                  <a:gd name="T11" fmla="*/ 134 h 608"/>
                  <a:gd name="T12" fmla="*/ 382 w 443"/>
                  <a:gd name="T13" fmla="*/ 170 h 608"/>
                  <a:gd name="T14" fmla="*/ 298 w 443"/>
                  <a:gd name="T15" fmla="*/ 189 h 608"/>
                  <a:gd name="T16" fmla="*/ 224 w 443"/>
                  <a:gd name="T17" fmla="*/ 243 h 608"/>
                  <a:gd name="T18" fmla="*/ 139 w 443"/>
                  <a:gd name="T19" fmla="*/ 292 h 608"/>
                  <a:gd name="T20" fmla="*/ 91 w 443"/>
                  <a:gd name="T21" fmla="*/ 334 h 608"/>
                  <a:gd name="T22" fmla="*/ 121 w 443"/>
                  <a:gd name="T23" fmla="*/ 365 h 608"/>
                  <a:gd name="T24" fmla="*/ 212 w 443"/>
                  <a:gd name="T25" fmla="*/ 432 h 608"/>
                  <a:gd name="T26" fmla="*/ 298 w 443"/>
                  <a:gd name="T27" fmla="*/ 463 h 608"/>
                  <a:gd name="T28" fmla="*/ 376 w 443"/>
                  <a:gd name="T29" fmla="*/ 505 h 608"/>
                  <a:gd name="T30" fmla="*/ 437 w 443"/>
                  <a:gd name="T31" fmla="*/ 560 h 608"/>
                  <a:gd name="T32" fmla="*/ 431 w 443"/>
                  <a:gd name="T33" fmla="*/ 584 h 608"/>
                  <a:gd name="T34" fmla="*/ 413 w 443"/>
                  <a:gd name="T35" fmla="*/ 608 h 608"/>
                  <a:gd name="T36" fmla="*/ 346 w 443"/>
                  <a:gd name="T37" fmla="*/ 608 h 608"/>
                  <a:gd name="T38" fmla="*/ 285 w 443"/>
                  <a:gd name="T39" fmla="*/ 608 h 608"/>
                  <a:gd name="T40" fmla="*/ 266 w 443"/>
                  <a:gd name="T41" fmla="*/ 566 h 608"/>
                  <a:gd name="T42" fmla="*/ 279 w 443"/>
                  <a:gd name="T43" fmla="*/ 542 h 608"/>
                  <a:gd name="T44" fmla="*/ 279 w 443"/>
                  <a:gd name="T45" fmla="*/ 511 h 608"/>
                  <a:gd name="T46" fmla="*/ 218 w 443"/>
                  <a:gd name="T47" fmla="*/ 481 h 608"/>
                  <a:gd name="T48" fmla="*/ 133 w 443"/>
                  <a:gd name="T49" fmla="*/ 445 h 608"/>
                  <a:gd name="T50" fmla="*/ 48 w 443"/>
                  <a:gd name="T51" fmla="*/ 383 h 608"/>
                  <a:gd name="T52" fmla="*/ 0 w 443"/>
                  <a:gd name="T53" fmla="*/ 334 h 608"/>
                  <a:gd name="T54" fmla="*/ 0 w 443"/>
                  <a:gd name="T55" fmla="*/ 298 h 608"/>
                  <a:gd name="T56" fmla="*/ 42 w 443"/>
                  <a:gd name="T57" fmla="*/ 262 h 608"/>
                  <a:gd name="T58" fmla="*/ 151 w 443"/>
                  <a:gd name="T59" fmla="*/ 177 h 608"/>
                  <a:gd name="T60" fmla="*/ 230 w 443"/>
                  <a:gd name="T61" fmla="*/ 122 h 608"/>
                  <a:gd name="T62" fmla="*/ 298 w 443"/>
                  <a:gd name="T63" fmla="*/ 61 h 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43" h="608">
                    <a:moveTo>
                      <a:pt x="298" y="61"/>
                    </a:moveTo>
                    <a:lnTo>
                      <a:pt x="346" y="25"/>
                    </a:lnTo>
                    <a:lnTo>
                      <a:pt x="395" y="0"/>
                    </a:lnTo>
                    <a:lnTo>
                      <a:pt x="425" y="0"/>
                    </a:lnTo>
                    <a:lnTo>
                      <a:pt x="443" y="61"/>
                    </a:lnTo>
                    <a:lnTo>
                      <a:pt x="413" y="134"/>
                    </a:lnTo>
                    <a:lnTo>
                      <a:pt x="382" y="170"/>
                    </a:lnTo>
                    <a:lnTo>
                      <a:pt x="298" y="189"/>
                    </a:lnTo>
                    <a:lnTo>
                      <a:pt x="224" y="243"/>
                    </a:lnTo>
                    <a:lnTo>
                      <a:pt x="139" y="292"/>
                    </a:lnTo>
                    <a:lnTo>
                      <a:pt x="91" y="334"/>
                    </a:lnTo>
                    <a:lnTo>
                      <a:pt x="121" y="365"/>
                    </a:lnTo>
                    <a:lnTo>
                      <a:pt x="212" y="432"/>
                    </a:lnTo>
                    <a:lnTo>
                      <a:pt x="298" y="463"/>
                    </a:lnTo>
                    <a:lnTo>
                      <a:pt x="376" y="505"/>
                    </a:lnTo>
                    <a:lnTo>
                      <a:pt x="437" y="560"/>
                    </a:lnTo>
                    <a:lnTo>
                      <a:pt x="431" y="584"/>
                    </a:lnTo>
                    <a:lnTo>
                      <a:pt x="413" y="608"/>
                    </a:lnTo>
                    <a:lnTo>
                      <a:pt x="346" y="608"/>
                    </a:lnTo>
                    <a:lnTo>
                      <a:pt x="285" y="608"/>
                    </a:lnTo>
                    <a:lnTo>
                      <a:pt x="266" y="566"/>
                    </a:lnTo>
                    <a:lnTo>
                      <a:pt x="279" y="542"/>
                    </a:lnTo>
                    <a:lnTo>
                      <a:pt x="279" y="511"/>
                    </a:lnTo>
                    <a:lnTo>
                      <a:pt x="218" y="481"/>
                    </a:lnTo>
                    <a:lnTo>
                      <a:pt x="133" y="445"/>
                    </a:lnTo>
                    <a:lnTo>
                      <a:pt x="48" y="383"/>
                    </a:lnTo>
                    <a:lnTo>
                      <a:pt x="0" y="334"/>
                    </a:lnTo>
                    <a:lnTo>
                      <a:pt x="0" y="298"/>
                    </a:lnTo>
                    <a:lnTo>
                      <a:pt x="42" y="262"/>
                    </a:lnTo>
                    <a:lnTo>
                      <a:pt x="151" y="177"/>
                    </a:lnTo>
                    <a:lnTo>
                      <a:pt x="230" y="122"/>
                    </a:lnTo>
                    <a:lnTo>
                      <a:pt x="298" y="6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49176" name="Groupe 49175"/>
          <p:cNvGrpSpPr/>
          <p:nvPr/>
        </p:nvGrpSpPr>
        <p:grpSpPr>
          <a:xfrm>
            <a:off x="176471" y="6137917"/>
            <a:ext cx="2631593" cy="1132924"/>
            <a:chOff x="176471" y="5659354"/>
            <a:chExt cx="2631593" cy="1132924"/>
          </a:xfrm>
        </p:grpSpPr>
        <p:sp>
          <p:nvSpPr>
            <p:cNvPr id="49172" name="ZoneTexte 49171"/>
            <p:cNvSpPr txBox="1"/>
            <p:nvPr/>
          </p:nvSpPr>
          <p:spPr>
            <a:xfrm>
              <a:off x="176471" y="6184676"/>
              <a:ext cx="2631593" cy="60760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Voyageur</a:t>
              </a:r>
            </a:p>
            <a:p>
              <a:pPr algn="ctr"/>
              <a:r>
                <a:rPr lang="fr-FR" dirty="0" smtClean="0"/>
                <a:t>Cas 1 importé et infecté</a:t>
              </a:r>
              <a:endParaRPr lang="fr-FR" dirty="0"/>
            </a:p>
          </p:txBody>
        </p:sp>
        <p:sp>
          <p:nvSpPr>
            <p:cNvPr id="49173" name="Double flèche horizontale 49172"/>
            <p:cNvSpPr/>
            <p:nvPr/>
          </p:nvSpPr>
          <p:spPr bwMode="auto">
            <a:xfrm>
              <a:off x="592167" y="5659354"/>
              <a:ext cx="1800200" cy="481548"/>
            </a:xfrm>
            <a:prstGeom prst="leftRightArrow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0" rIns="9144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effectLst/>
                  <a:latin typeface="Arial" panose="020B0604020202020204" pitchFamily="34" charset="0"/>
                  <a:ea typeface="Microsoft YaHei" panose="020B0503020204020204" pitchFamily="34" charset="-122"/>
                </a:rPr>
                <a:t>Virémie 8 j</a:t>
              </a:r>
            </a:p>
          </p:txBody>
        </p:sp>
      </p:grpSp>
      <p:sp>
        <p:nvSpPr>
          <p:cNvPr id="54" name="ZoneTexte 53"/>
          <p:cNvSpPr txBox="1"/>
          <p:nvPr/>
        </p:nvSpPr>
        <p:spPr>
          <a:xfrm>
            <a:off x="2594396" y="1395771"/>
            <a:ext cx="1791690" cy="34996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Moustique sain</a:t>
            </a:r>
            <a:endParaRPr lang="fr-FR" dirty="0"/>
          </a:p>
        </p:txBody>
      </p:sp>
      <p:cxnSp>
        <p:nvCxnSpPr>
          <p:cNvPr id="49178" name="Connecteur droit avec flèche 49177"/>
          <p:cNvCxnSpPr/>
          <p:nvPr/>
        </p:nvCxnSpPr>
        <p:spPr bwMode="auto">
          <a:xfrm>
            <a:off x="431800" y="6012085"/>
            <a:ext cx="9361040" cy="0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179" name="ZoneTexte 49178"/>
          <p:cNvSpPr txBox="1"/>
          <p:nvPr/>
        </p:nvSpPr>
        <p:spPr>
          <a:xfrm>
            <a:off x="8856736" y="5714461"/>
            <a:ext cx="810386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temps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63355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457E-6 -3.88492E-6 L -0.05748 -3.88492E-6 C -0.08315 -3.88492E-6 -0.11481 0.04515 -0.11481 0.0819 L -0.11481 0.16401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49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48" y="8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800" dirty="0" smtClean="0"/>
              <a:t>Cycle de transmission virale</a:t>
            </a:r>
            <a:endParaRPr lang="fr-FR" altLang="fr-FR" sz="2800" dirty="0"/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 bwMode="auto">
          <a:xfrm>
            <a:off x="719832" y="2998887"/>
            <a:ext cx="1577430" cy="2797174"/>
            <a:chOff x="723" y="1511"/>
            <a:chExt cx="1398" cy="2479"/>
          </a:xfrm>
        </p:grpSpPr>
        <p:sp>
          <p:nvSpPr>
            <p:cNvPr id="18" name="AutoShape 15"/>
            <p:cNvSpPr>
              <a:spLocks noChangeAspect="1" noChangeArrowheads="1" noTextEdit="1"/>
            </p:cNvSpPr>
            <p:nvPr/>
          </p:nvSpPr>
          <p:spPr bwMode="auto">
            <a:xfrm>
              <a:off x="723" y="1511"/>
              <a:ext cx="1398" cy="2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26" name="Group 23"/>
            <p:cNvGrpSpPr>
              <a:grpSpLocks/>
            </p:cNvGrpSpPr>
            <p:nvPr/>
          </p:nvGrpSpPr>
          <p:grpSpPr bwMode="auto">
            <a:xfrm>
              <a:off x="875" y="1511"/>
              <a:ext cx="1244" cy="2478"/>
              <a:chOff x="875" y="1511"/>
              <a:chExt cx="1244" cy="2478"/>
            </a:xfrm>
          </p:grpSpPr>
          <p:grpSp>
            <p:nvGrpSpPr>
              <p:cNvPr id="49152" name="Group 21"/>
              <p:cNvGrpSpPr>
                <a:grpSpLocks/>
              </p:cNvGrpSpPr>
              <p:nvPr/>
            </p:nvGrpSpPr>
            <p:grpSpPr bwMode="auto">
              <a:xfrm>
                <a:off x="875" y="1511"/>
                <a:ext cx="650" cy="2478"/>
                <a:chOff x="875" y="1511"/>
                <a:chExt cx="650" cy="2478"/>
              </a:xfrm>
            </p:grpSpPr>
            <p:sp>
              <p:nvSpPr>
                <p:cNvPr id="49157" name="Freeform 17"/>
                <p:cNvSpPr>
                  <a:spLocks/>
                </p:cNvSpPr>
                <p:nvPr/>
              </p:nvSpPr>
              <p:spPr bwMode="auto">
                <a:xfrm>
                  <a:off x="1179" y="1511"/>
                  <a:ext cx="333" cy="462"/>
                </a:xfrm>
                <a:custGeom>
                  <a:avLst/>
                  <a:gdLst>
                    <a:gd name="T0" fmla="*/ 133 w 333"/>
                    <a:gd name="T1" fmla="*/ 462 h 462"/>
                    <a:gd name="T2" fmla="*/ 96 w 333"/>
                    <a:gd name="T3" fmla="*/ 462 h 462"/>
                    <a:gd name="T4" fmla="*/ 42 w 333"/>
                    <a:gd name="T5" fmla="*/ 449 h 462"/>
                    <a:gd name="T6" fmla="*/ 18 w 333"/>
                    <a:gd name="T7" fmla="*/ 395 h 462"/>
                    <a:gd name="T8" fmla="*/ 0 w 333"/>
                    <a:gd name="T9" fmla="*/ 316 h 462"/>
                    <a:gd name="T10" fmla="*/ 0 w 333"/>
                    <a:gd name="T11" fmla="*/ 206 h 462"/>
                    <a:gd name="T12" fmla="*/ 18 w 333"/>
                    <a:gd name="T13" fmla="*/ 84 h 462"/>
                    <a:gd name="T14" fmla="*/ 54 w 333"/>
                    <a:gd name="T15" fmla="*/ 30 h 462"/>
                    <a:gd name="T16" fmla="*/ 115 w 333"/>
                    <a:gd name="T17" fmla="*/ 0 h 462"/>
                    <a:gd name="T18" fmla="*/ 181 w 333"/>
                    <a:gd name="T19" fmla="*/ 0 h 462"/>
                    <a:gd name="T20" fmla="*/ 224 w 333"/>
                    <a:gd name="T21" fmla="*/ 48 h 462"/>
                    <a:gd name="T22" fmla="*/ 248 w 333"/>
                    <a:gd name="T23" fmla="*/ 115 h 462"/>
                    <a:gd name="T24" fmla="*/ 248 w 333"/>
                    <a:gd name="T25" fmla="*/ 181 h 462"/>
                    <a:gd name="T26" fmla="*/ 242 w 333"/>
                    <a:gd name="T27" fmla="*/ 260 h 462"/>
                    <a:gd name="T28" fmla="*/ 333 w 333"/>
                    <a:gd name="T29" fmla="*/ 352 h 462"/>
                    <a:gd name="T30" fmla="*/ 333 w 333"/>
                    <a:gd name="T31" fmla="*/ 383 h 462"/>
                    <a:gd name="T32" fmla="*/ 308 w 333"/>
                    <a:gd name="T33" fmla="*/ 383 h 462"/>
                    <a:gd name="T34" fmla="*/ 248 w 333"/>
                    <a:gd name="T35" fmla="*/ 322 h 462"/>
                    <a:gd name="T36" fmla="*/ 230 w 333"/>
                    <a:gd name="T37" fmla="*/ 322 h 462"/>
                    <a:gd name="T38" fmla="*/ 199 w 333"/>
                    <a:gd name="T39" fmla="*/ 383 h 462"/>
                    <a:gd name="T40" fmla="*/ 169 w 333"/>
                    <a:gd name="T41" fmla="*/ 431 h 462"/>
                    <a:gd name="T42" fmla="*/ 133 w 333"/>
                    <a:gd name="T43" fmla="*/ 462 h 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33" h="462">
                      <a:moveTo>
                        <a:pt x="133" y="462"/>
                      </a:moveTo>
                      <a:lnTo>
                        <a:pt x="96" y="462"/>
                      </a:lnTo>
                      <a:lnTo>
                        <a:pt x="42" y="449"/>
                      </a:lnTo>
                      <a:lnTo>
                        <a:pt x="18" y="395"/>
                      </a:lnTo>
                      <a:lnTo>
                        <a:pt x="0" y="316"/>
                      </a:lnTo>
                      <a:lnTo>
                        <a:pt x="0" y="206"/>
                      </a:lnTo>
                      <a:lnTo>
                        <a:pt x="18" y="84"/>
                      </a:lnTo>
                      <a:lnTo>
                        <a:pt x="54" y="30"/>
                      </a:lnTo>
                      <a:lnTo>
                        <a:pt x="115" y="0"/>
                      </a:lnTo>
                      <a:lnTo>
                        <a:pt x="181" y="0"/>
                      </a:lnTo>
                      <a:lnTo>
                        <a:pt x="224" y="48"/>
                      </a:lnTo>
                      <a:lnTo>
                        <a:pt x="248" y="115"/>
                      </a:lnTo>
                      <a:lnTo>
                        <a:pt x="248" y="181"/>
                      </a:lnTo>
                      <a:lnTo>
                        <a:pt x="242" y="260"/>
                      </a:lnTo>
                      <a:lnTo>
                        <a:pt x="333" y="352"/>
                      </a:lnTo>
                      <a:lnTo>
                        <a:pt x="333" y="383"/>
                      </a:lnTo>
                      <a:lnTo>
                        <a:pt x="308" y="383"/>
                      </a:lnTo>
                      <a:lnTo>
                        <a:pt x="248" y="322"/>
                      </a:lnTo>
                      <a:lnTo>
                        <a:pt x="230" y="322"/>
                      </a:lnTo>
                      <a:lnTo>
                        <a:pt x="199" y="383"/>
                      </a:lnTo>
                      <a:lnTo>
                        <a:pt x="169" y="431"/>
                      </a:lnTo>
                      <a:lnTo>
                        <a:pt x="133" y="46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9158" name="Freeform 18"/>
                <p:cNvSpPr>
                  <a:spLocks/>
                </p:cNvSpPr>
                <p:nvPr/>
              </p:nvSpPr>
              <p:spPr bwMode="auto">
                <a:xfrm>
                  <a:off x="1056" y="1991"/>
                  <a:ext cx="340" cy="1026"/>
                </a:xfrm>
                <a:custGeom>
                  <a:avLst/>
                  <a:gdLst>
                    <a:gd name="T0" fmla="*/ 92 w 340"/>
                    <a:gd name="T1" fmla="*/ 181 h 1026"/>
                    <a:gd name="T2" fmla="*/ 117 w 340"/>
                    <a:gd name="T3" fmla="*/ 81 h 1026"/>
                    <a:gd name="T4" fmla="*/ 153 w 340"/>
                    <a:gd name="T5" fmla="*/ 18 h 1026"/>
                    <a:gd name="T6" fmla="*/ 195 w 340"/>
                    <a:gd name="T7" fmla="*/ 0 h 1026"/>
                    <a:gd name="T8" fmla="*/ 250 w 340"/>
                    <a:gd name="T9" fmla="*/ 6 h 1026"/>
                    <a:gd name="T10" fmla="*/ 280 w 340"/>
                    <a:gd name="T11" fmla="*/ 48 h 1026"/>
                    <a:gd name="T12" fmla="*/ 322 w 340"/>
                    <a:gd name="T13" fmla="*/ 188 h 1026"/>
                    <a:gd name="T14" fmla="*/ 334 w 340"/>
                    <a:gd name="T15" fmla="*/ 339 h 1026"/>
                    <a:gd name="T16" fmla="*/ 340 w 340"/>
                    <a:gd name="T17" fmla="*/ 552 h 1026"/>
                    <a:gd name="T18" fmla="*/ 340 w 340"/>
                    <a:gd name="T19" fmla="*/ 692 h 1026"/>
                    <a:gd name="T20" fmla="*/ 316 w 340"/>
                    <a:gd name="T21" fmla="*/ 874 h 1026"/>
                    <a:gd name="T22" fmla="*/ 250 w 340"/>
                    <a:gd name="T23" fmla="*/ 977 h 1026"/>
                    <a:gd name="T24" fmla="*/ 171 w 340"/>
                    <a:gd name="T25" fmla="*/ 1026 h 1026"/>
                    <a:gd name="T26" fmla="*/ 98 w 340"/>
                    <a:gd name="T27" fmla="*/ 1026 h 1026"/>
                    <a:gd name="T28" fmla="*/ 32 w 340"/>
                    <a:gd name="T29" fmla="*/ 1007 h 1026"/>
                    <a:gd name="T30" fmla="*/ 0 w 340"/>
                    <a:gd name="T31" fmla="*/ 910 h 1026"/>
                    <a:gd name="T32" fmla="*/ 0 w 340"/>
                    <a:gd name="T33" fmla="*/ 813 h 1026"/>
                    <a:gd name="T34" fmla="*/ 32 w 340"/>
                    <a:gd name="T35" fmla="*/ 643 h 1026"/>
                    <a:gd name="T36" fmla="*/ 68 w 340"/>
                    <a:gd name="T37" fmla="*/ 601 h 1026"/>
                    <a:gd name="T38" fmla="*/ 86 w 340"/>
                    <a:gd name="T39" fmla="*/ 492 h 1026"/>
                    <a:gd name="T40" fmla="*/ 86 w 340"/>
                    <a:gd name="T41" fmla="*/ 327 h 1026"/>
                    <a:gd name="T42" fmla="*/ 92 w 340"/>
                    <a:gd name="T43" fmla="*/ 181 h 10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40" h="1026">
                      <a:moveTo>
                        <a:pt x="92" y="181"/>
                      </a:moveTo>
                      <a:lnTo>
                        <a:pt x="117" y="81"/>
                      </a:lnTo>
                      <a:lnTo>
                        <a:pt x="153" y="18"/>
                      </a:lnTo>
                      <a:lnTo>
                        <a:pt x="195" y="0"/>
                      </a:lnTo>
                      <a:lnTo>
                        <a:pt x="250" y="6"/>
                      </a:lnTo>
                      <a:lnTo>
                        <a:pt x="280" y="48"/>
                      </a:lnTo>
                      <a:lnTo>
                        <a:pt x="322" y="188"/>
                      </a:lnTo>
                      <a:lnTo>
                        <a:pt x="334" y="339"/>
                      </a:lnTo>
                      <a:lnTo>
                        <a:pt x="340" y="552"/>
                      </a:lnTo>
                      <a:lnTo>
                        <a:pt x="340" y="692"/>
                      </a:lnTo>
                      <a:lnTo>
                        <a:pt x="316" y="874"/>
                      </a:lnTo>
                      <a:lnTo>
                        <a:pt x="250" y="977"/>
                      </a:lnTo>
                      <a:lnTo>
                        <a:pt x="171" y="1026"/>
                      </a:lnTo>
                      <a:lnTo>
                        <a:pt x="98" y="1026"/>
                      </a:lnTo>
                      <a:lnTo>
                        <a:pt x="32" y="1007"/>
                      </a:lnTo>
                      <a:lnTo>
                        <a:pt x="0" y="910"/>
                      </a:lnTo>
                      <a:lnTo>
                        <a:pt x="0" y="813"/>
                      </a:lnTo>
                      <a:lnTo>
                        <a:pt x="32" y="643"/>
                      </a:lnTo>
                      <a:lnTo>
                        <a:pt x="68" y="601"/>
                      </a:lnTo>
                      <a:lnTo>
                        <a:pt x="86" y="492"/>
                      </a:lnTo>
                      <a:lnTo>
                        <a:pt x="86" y="327"/>
                      </a:lnTo>
                      <a:lnTo>
                        <a:pt x="92" y="18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9159" name="Freeform 19"/>
                <p:cNvSpPr>
                  <a:spLocks/>
                </p:cNvSpPr>
                <p:nvPr/>
              </p:nvSpPr>
              <p:spPr bwMode="auto">
                <a:xfrm>
                  <a:off x="1167" y="2828"/>
                  <a:ext cx="358" cy="1082"/>
                </a:xfrm>
                <a:custGeom>
                  <a:avLst/>
                  <a:gdLst>
                    <a:gd name="T0" fmla="*/ 24 w 358"/>
                    <a:gd name="T1" fmla="*/ 0 h 1082"/>
                    <a:gd name="T2" fmla="*/ 97 w 358"/>
                    <a:gd name="T3" fmla="*/ 43 h 1082"/>
                    <a:gd name="T4" fmla="*/ 121 w 358"/>
                    <a:gd name="T5" fmla="*/ 110 h 1082"/>
                    <a:gd name="T6" fmla="*/ 146 w 358"/>
                    <a:gd name="T7" fmla="*/ 286 h 1082"/>
                    <a:gd name="T8" fmla="*/ 146 w 358"/>
                    <a:gd name="T9" fmla="*/ 456 h 1082"/>
                    <a:gd name="T10" fmla="*/ 133 w 358"/>
                    <a:gd name="T11" fmla="*/ 638 h 1082"/>
                    <a:gd name="T12" fmla="*/ 97 w 358"/>
                    <a:gd name="T13" fmla="*/ 802 h 1082"/>
                    <a:gd name="T14" fmla="*/ 67 w 358"/>
                    <a:gd name="T15" fmla="*/ 912 h 1082"/>
                    <a:gd name="T16" fmla="*/ 67 w 358"/>
                    <a:gd name="T17" fmla="*/ 972 h 1082"/>
                    <a:gd name="T18" fmla="*/ 97 w 358"/>
                    <a:gd name="T19" fmla="*/ 985 h 1082"/>
                    <a:gd name="T20" fmla="*/ 158 w 358"/>
                    <a:gd name="T21" fmla="*/ 978 h 1082"/>
                    <a:gd name="T22" fmla="*/ 243 w 358"/>
                    <a:gd name="T23" fmla="*/ 978 h 1082"/>
                    <a:gd name="T24" fmla="*/ 340 w 358"/>
                    <a:gd name="T25" fmla="*/ 1009 h 1082"/>
                    <a:gd name="T26" fmla="*/ 358 w 358"/>
                    <a:gd name="T27" fmla="*/ 1033 h 1082"/>
                    <a:gd name="T28" fmla="*/ 340 w 358"/>
                    <a:gd name="T29" fmla="*/ 1063 h 1082"/>
                    <a:gd name="T30" fmla="*/ 297 w 358"/>
                    <a:gd name="T31" fmla="*/ 1082 h 1082"/>
                    <a:gd name="T32" fmla="*/ 255 w 358"/>
                    <a:gd name="T33" fmla="*/ 1051 h 1082"/>
                    <a:gd name="T34" fmla="*/ 200 w 358"/>
                    <a:gd name="T35" fmla="*/ 1039 h 1082"/>
                    <a:gd name="T36" fmla="*/ 127 w 358"/>
                    <a:gd name="T37" fmla="*/ 1033 h 1082"/>
                    <a:gd name="T38" fmla="*/ 61 w 358"/>
                    <a:gd name="T39" fmla="*/ 1033 h 1082"/>
                    <a:gd name="T40" fmla="*/ 24 w 358"/>
                    <a:gd name="T41" fmla="*/ 1039 h 1082"/>
                    <a:gd name="T42" fmla="*/ 0 w 358"/>
                    <a:gd name="T43" fmla="*/ 1021 h 1082"/>
                    <a:gd name="T44" fmla="*/ 6 w 358"/>
                    <a:gd name="T45" fmla="*/ 997 h 1082"/>
                    <a:gd name="T46" fmla="*/ 12 w 358"/>
                    <a:gd name="T47" fmla="*/ 924 h 1082"/>
                    <a:gd name="T48" fmla="*/ 24 w 358"/>
                    <a:gd name="T49" fmla="*/ 857 h 1082"/>
                    <a:gd name="T50" fmla="*/ 61 w 358"/>
                    <a:gd name="T51" fmla="*/ 747 h 1082"/>
                    <a:gd name="T52" fmla="*/ 85 w 358"/>
                    <a:gd name="T53" fmla="*/ 608 h 1082"/>
                    <a:gd name="T54" fmla="*/ 91 w 358"/>
                    <a:gd name="T55" fmla="*/ 480 h 1082"/>
                    <a:gd name="T56" fmla="*/ 85 w 358"/>
                    <a:gd name="T57" fmla="*/ 317 h 1082"/>
                    <a:gd name="T58" fmla="*/ 55 w 358"/>
                    <a:gd name="T59" fmla="*/ 201 h 1082"/>
                    <a:gd name="T60" fmla="*/ 12 w 358"/>
                    <a:gd name="T61" fmla="*/ 140 h 1082"/>
                    <a:gd name="T62" fmla="*/ 0 w 358"/>
                    <a:gd name="T63" fmla="*/ 85 h 1082"/>
                    <a:gd name="T64" fmla="*/ 12 w 358"/>
                    <a:gd name="T65" fmla="*/ 37 h 1082"/>
                    <a:gd name="T66" fmla="*/ 24 w 358"/>
                    <a:gd name="T67" fmla="*/ 0 h 10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58" h="1082">
                      <a:moveTo>
                        <a:pt x="24" y="0"/>
                      </a:moveTo>
                      <a:lnTo>
                        <a:pt x="97" y="43"/>
                      </a:lnTo>
                      <a:lnTo>
                        <a:pt x="121" y="110"/>
                      </a:lnTo>
                      <a:lnTo>
                        <a:pt x="146" y="286"/>
                      </a:lnTo>
                      <a:lnTo>
                        <a:pt x="146" y="456"/>
                      </a:lnTo>
                      <a:lnTo>
                        <a:pt x="133" y="638"/>
                      </a:lnTo>
                      <a:lnTo>
                        <a:pt x="97" y="802"/>
                      </a:lnTo>
                      <a:lnTo>
                        <a:pt x="67" y="912"/>
                      </a:lnTo>
                      <a:lnTo>
                        <a:pt x="67" y="972"/>
                      </a:lnTo>
                      <a:lnTo>
                        <a:pt x="97" y="985"/>
                      </a:lnTo>
                      <a:lnTo>
                        <a:pt x="158" y="978"/>
                      </a:lnTo>
                      <a:lnTo>
                        <a:pt x="243" y="978"/>
                      </a:lnTo>
                      <a:lnTo>
                        <a:pt x="340" y="1009"/>
                      </a:lnTo>
                      <a:lnTo>
                        <a:pt x="358" y="1033"/>
                      </a:lnTo>
                      <a:lnTo>
                        <a:pt x="340" y="1063"/>
                      </a:lnTo>
                      <a:lnTo>
                        <a:pt x="297" y="1082"/>
                      </a:lnTo>
                      <a:lnTo>
                        <a:pt x="255" y="1051"/>
                      </a:lnTo>
                      <a:lnTo>
                        <a:pt x="200" y="1039"/>
                      </a:lnTo>
                      <a:lnTo>
                        <a:pt x="127" y="1033"/>
                      </a:lnTo>
                      <a:lnTo>
                        <a:pt x="61" y="1033"/>
                      </a:lnTo>
                      <a:lnTo>
                        <a:pt x="24" y="1039"/>
                      </a:lnTo>
                      <a:lnTo>
                        <a:pt x="0" y="1021"/>
                      </a:lnTo>
                      <a:lnTo>
                        <a:pt x="6" y="997"/>
                      </a:lnTo>
                      <a:lnTo>
                        <a:pt x="12" y="924"/>
                      </a:lnTo>
                      <a:lnTo>
                        <a:pt x="24" y="857"/>
                      </a:lnTo>
                      <a:lnTo>
                        <a:pt x="61" y="747"/>
                      </a:lnTo>
                      <a:lnTo>
                        <a:pt x="85" y="608"/>
                      </a:lnTo>
                      <a:lnTo>
                        <a:pt x="91" y="480"/>
                      </a:lnTo>
                      <a:lnTo>
                        <a:pt x="85" y="317"/>
                      </a:lnTo>
                      <a:lnTo>
                        <a:pt x="55" y="201"/>
                      </a:lnTo>
                      <a:lnTo>
                        <a:pt x="12" y="140"/>
                      </a:lnTo>
                      <a:lnTo>
                        <a:pt x="0" y="85"/>
                      </a:lnTo>
                      <a:lnTo>
                        <a:pt x="12" y="37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9160" name="Freeform 20"/>
                <p:cNvSpPr>
                  <a:spLocks/>
                </p:cNvSpPr>
                <p:nvPr/>
              </p:nvSpPr>
              <p:spPr bwMode="auto">
                <a:xfrm>
                  <a:off x="875" y="2823"/>
                  <a:ext cx="334" cy="1166"/>
                </a:xfrm>
                <a:custGeom>
                  <a:avLst/>
                  <a:gdLst>
                    <a:gd name="T0" fmla="*/ 212 w 334"/>
                    <a:gd name="T1" fmla="*/ 30 h 1166"/>
                    <a:gd name="T2" fmla="*/ 261 w 334"/>
                    <a:gd name="T3" fmla="*/ 0 h 1166"/>
                    <a:gd name="T4" fmla="*/ 303 w 334"/>
                    <a:gd name="T5" fmla="*/ 18 h 1166"/>
                    <a:gd name="T6" fmla="*/ 334 w 334"/>
                    <a:gd name="T7" fmla="*/ 67 h 1166"/>
                    <a:gd name="T8" fmla="*/ 327 w 334"/>
                    <a:gd name="T9" fmla="*/ 224 h 1166"/>
                    <a:gd name="T10" fmla="*/ 303 w 334"/>
                    <a:gd name="T11" fmla="*/ 438 h 1166"/>
                    <a:gd name="T12" fmla="*/ 261 w 334"/>
                    <a:gd name="T13" fmla="*/ 650 h 1166"/>
                    <a:gd name="T14" fmla="*/ 206 w 334"/>
                    <a:gd name="T15" fmla="*/ 783 h 1166"/>
                    <a:gd name="T16" fmla="*/ 163 w 334"/>
                    <a:gd name="T17" fmla="*/ 905 h 1166"/>
                    <a:gd name="T18" fmla="*/ 121 w 334"/>
                    <a:gd name="T19" fmla="*/ 948 h 1166"/>
                    <a:gd name="T20" fmla="*/ 127 w 334"/>
                    <a:gd name="T21" fmla="*/ 972 h 1166"/>
                    <a:gd name="T22" fmla="*/ 127 w 334"/>
                    <a:gd name="T23" fmla="*/ 990 h 1166"/>
                    <a:gd name="T24" fmla="*/ 175 w 334"/>
                    <a:gd name="T25" fmla="*/ 1027 h 1166"/>
                    <a:gd name="T26" fmla="*/ 249 w 334"/>
                    <a:gd name="T27" fmla="*/ 1063 h 1166"/>
                    <a:gd name="T28" fmla="*/ 303 w 334"/>
                    <a:gd name="T29" fmla="*/ 1124 h 1166"/>
                    <a:gd name="T30" fmla="*/ 303 w 334"/>
                    <a:gd name="T31" fmla="*/ 1148 h 1166"/>
                    <a:gd name="T32" fmla="*/ 261 w 334"/>
                    <a:gd name="T33" fmla="*/ 1166 h 1166"/>
                    <a:gd name="T34" fmla="*/ 212 w 334"/>
                    <a:gd name="T35" fmla="*/ 1166 h 1166"/>
                    <a:gd name="T36" fmla="*/ 193 w 334"/>
                    <a:gd name="T37" fmla="*/ 1136 h 1166"/>
                    <a:gd name="T38" fmla="*/ 169 w 334"/>
                    <a:gd name="T39" fmla="*/ 1093 h 1166"/>
                    <a:gd name="T40" fmla="*/ 121 w 334"/>
                    <a:gd name="T41" fmla="*/ 1057 h 1166"/>
                    <a:gd name="T42" fmla="*/ 66 w 334"/>
                    <a:gd name="T43" fmla="*/ 1021 h 1166"/>
                    <a:gd name="T44" fmla="*/ 30 w 334"/>
                    <a:gd name="T45" fmla="*/ 1002 h 1166"/>
                    <a:gd name="T46" fmla="*/ 0 w 334"/>
                    <a:gd name="T47" fmla="*/ 984 h 1166"/>
                    <a:gd name="T48" fmla="*/ 0 w 334"/>
                    <a:gd name="T49" fmla="*/ 954 h 1166"/>
                    <a:gd name="T50" fmla="*/ 30 w 334"/>
                    <a:gd name="T51" fmla="*/ 924 h 1166"/>
                    <a:gd name="T52" fmla="*/ 90 w 334"/>
                    <a:gd name="T53" fmla="*/ 899 h 1166"/>
                    <a:gd name="T54" fmla="*/ 127 w 334"/>
                    <a:gd name="T55" fmla="*/ 850 h 1166"/>
                    <a:gd name="T56" fmla="*/ 163 w 334"/>
                    <a:gd name="T57" fmla="*/ 759 h 1166"/>
                    <a:gd name="T58" fmla="*/ 200 w 334"/>
                    <a:gd name="T59" fmla="*/ 662 h 1166"/>
                    <a:gd name="T60" fmla="*/ 225 w 334"/>
                    <a:gd name="T61" fmla="*/ 577 h 1166"/>
                    <a:gd name="T62" fmla="*/ 237 w 334"/>
                    <a:gd name="T63" fmla="*/ 444 h 1166"/>
                    <a:gd name="T64" fmla="*/ 231 w 334"/>
                    <a:gd name="T65" fmla="*/ 304 h 1166"/>
                    <a:gd name="T66" fmla="*/ 225 w 334"/>
                    <a:gd name="T67" fmla="*/ 188 h 1166"/>
                    <a:gd name="T68" fmla="*/ 206 w 334"/>
                    <a:gd name="T69" fmla="*/ 91 h 1166"/>
                    <a:gd name="T70" fmla="*/ 212 w 334"/>
                    <a:gd name="T71" fmla="*/ 30 h 1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34" h="1166">
                      <a:moveTo>
                        <a:pt x="212" y="30"/>
                      </a:moveTo>
                      <a:lnTo>
                        <a:pt x="261" y="0"/>
                      </a:lnTo>
                      <a:lnTo>
                        <a:pt x="303" y="18"/>
                      </a:lnTo>
                      <a:lnTo>
                        <a:pt x="334" y="67"/>
                      </a:lnTo>
                      <a:lnTo>
                        <a:pt x="327" y="224"/>
                      </a:lnTo>
                      <a:lnTo>
                        <a:pt x="303" y="438"/>
                      </a:lnTo>
                      <a:lnTo>
                        <a:pt x="261" y="650"/>
                      </a:lnTo>
                      <a:lnTo>
                        <a:pt x="206" y="783"/>
                      </a:lnTo>
                      <a:lnTo>
                        <a:pt x="163" y="905"/>
                      </a:lnTo>
                      <a:lnTo>
                        <a:pt x="121" y="948"/>
                      </a:lnTo>
                      <a:lnTo>
                        <a:pt x="127" y="972"/>
                      </a:lnTo>
                      <a:lnTo>
                        <a:pt x="127" y="990"/>
                      </a:lnTo>
                      <a:lnTo>
                        <a:pt x="175" y="1027"/>
                      </a:lnTo>
                      <a:lnTo>
                        <a:pt x="249" y="1063"/>
                      </a:lnTo>
                      <a:lnTo>
                        <a:pt x="303" y="1124"/>
                      </a:lnTo>
                      <a:lnTo>
                        <a:pt x="303" y="1148"/>
                      </a:lnTo>
                      <a:lnTo>
                        <a:pt x="261" y="1166"/>
                      </a:lnTo>
                      <a:lnTo>
                        <a:pt x="212" y="1166"/>
                      </a:lnTo>
                      <a:lnTo>
                        <a:pt x="193" y="1136"/>
                      </a:lnTo>
                      <a:lnTo>
                        <a:pt x="169" y="1093"/>
                      </a:lnTo>
                      <a:lnTo>
                        <a:pt x="121" y="1057"/>
                      </a:lnTo>
                      <a:lnTo>
                        <a:pt x="66" y="1021"/>
                      </a:lnTo>
                      <a:lnTo>
                        <a:pt x="30" y="1002"/>
                      </a:lnTo>
                      <a:lnTo>
                        <a:pt x="0" y="984"/>
                      </a:lnTo>
                      <a:lnTo>
                        <a:pt x="0" y="954"/>
                      </a:lnTo>
                      <a:lnTo>
                        <a:pt x="30" y="924"/>
                      </a:lnTo>
                      <a:lnTo>
                        <a:pt x="90" y="899"/>
                      </a:lnTo>
                      <a:lnTo>
                        <a:pt x="127" y="850"/>
                      </a:lnTo>
                      <a:lnTo>
                        <a:pt x="163" y="759"/>
                      </a:lnTo>
                      <a:lnTo>
                        <a:pt x="200" y="662"/>
                      </a:lnTo>
                      <a:lnTo>
                        <a:pt x="225" y="577"/>
                      </a:lnTo>
                      <a:lnTo>
                        <a:pt x="237" y="444"/>
                      </a:lnTo>
                      <a:lnTo>
                        <a:pt x="231" y="304"/>
                      </a:lnTo>
                      <a:lnTo>
                        <a:pt x="225" y="188"/>
                      </a:lnTo>
                      <a:lnTo>
                        <a:pt x="206" y="91"/>
                      </a:lnTo>
                      <a:lnTo>
                        <a:pt x="212" y="3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49153" name="Freeform 22"/>
              <p:cNvSpPr>
                <a:spLocks/>
              </p:cNvSpPr>
              <p:nvPr/>
            </p:nvSpPr>
            <p:spPr bwMode="auto">
              <a:xfrm>
                <a:off x="1305" y="2040"/>
                <a:ext cx="814" cy="692"/>
              </a:xfrm>
              <a:custGeom>
                <a:avLst/>
                <a:gdLst>
                  <a:gd name="T0" fmla="*/ 19 w 814"/>
                  <a:gd name="T1" fmla="*/ 0 h 692"/>
                  <a:gd name="T2" fmla="*/ 0 w 814"/>
                  <a:gd name="T3" fmla="*/ 30 h 692"/>
                  <a:gd name="T4" fmla="*/ 0 w 814"/>
                  <a:gd name="T5" fmla="*/ 84 h 692"/>
                  <a:gd name="T6" fmla="*/ 19 w 814"/>
                  <a:gd name="T7" fmla="*/ 175 h 692"/>
                  <a:gd name="T8" fmla="*/ 116 w 814"/>
                  <a:gd name="T9" fmla="*/ 297 h 692"/>
                  <a:gd name="T10" fmla="*/ 201 w 814"/>
                  <a:gd name="T11" fmla="*/ 413 h 692"/>
                  <a:gd name="T12" fmla="*/ 267 w 814"/>
                  <a:gd name="T13" fmla="*/ 467 h 692"/>
                  <a:gd name="T14" fmla="*/ 322 w 814"/>
                  <a:gd name="T15" fmla="*/ 504 h 692"/>
                  <a:gd name="T16" fmla="*/ 487 w 814"/>
                  <a:gd name="T17" fmla="*/ 558 h 692"/>
                  <a:gd name="T18" fmla="*/ 645 w 814"/>
                  <a:gd name="T19" fmla="*/ 576 h 692"/>
                  <a:gd name="T20" fmla="*/ 693 w 814"/>
                  <a:gd name="T21" fmla="*/ 607 h 692"/>
                  <a:gd name="T22" fmla="*/ 723 w 814"/>
                  <a:gd name="T23" fmla="*/ 692 h 692"/>
                  <a:gd name="T24" fmla="*/ 742 w 814"/>
                  <a:gd name="T25" fmla="*/ 692 h 692"/>
                  <a:gd name="T26" fmla="*/ 723 w 814"/>
                  <a:gd name="T27" fmla="*/ 607 h 692"/>
                  <a:gd name="T28" fmla="*/ 730 w 814"/>
                  <a:gd name="T29" fmla="*/ 595 h 692"/>
                  <a:gd name="T30" fmla="*/ 784 w 814"/>
                  <a:gd name="T31" fmla="*/ 649 h 692"/>
                  <a:gd name="T32" fmla="*/ 790 w 814"/>
                  <a:gd name="T33" fmla="*/ 643 h 692"/>
                  <a:gd name="T34" fmla="*/ 748 w 814"/>
                  <a:gd name="T35" fmla="*/ 582 h 692"/>
                  <a:gd name="T36" fmla="*/ 760 w 814"/>
                  <a:gd name="T37" fmla="*/ 576 h 692"/>
                  <a:gd name="T38" fmla="*/ 808 w 814"/>
                  <a:gd name="T39" fmla="*/ 588 h 692"/>
                  <a:gd name="T40" fmla="*/ 814 w 814"/>
                  <a:gd name="T41" fmla="*/ 576 h 692"/>
                  <a:gd name="T42" fmla="*/ 814 w 814"/>
                  <a:gd name="T43" fmla="*/ 570 h 692"/>
                  <a:gd name="T44" fmla="*/ 730 w 814"/>
                  <a:gd name="T45" fmla="*/ 564 h 692"/>
                  <a:gd name="T46" fmla="*/ 730 w 814"/>
                  <a:gd name="T47" fmla="*/ 558 h 692"/>
                  <a:gd name="T48" fmla="*/ 766 w 814"/>
                  <a:gd name="T49" fmla="*/ 510 h 692"/>
                  <a:gd name="T50" fmla="*/ 760 w 814"/>
                  <a:gd name="T51" fmla="*/ 498 h 692"/>
                  <a:gd name="T52" fmla="*/ 742 w 814"/>
                  <a:gd name="T53" fmla="*/ 498 h 692"/>
                  <a:gd name="T54" fmla="*/ 711 w 814"/>
                  <a:gd name="T55" fmla="*/ 546 h 692"/>
                  <a:gd name="T56" fmla="*/ 663 w 814"/>
                  <a:gd name="T57" fmla="*/ 546 h 692"/>
                  <a:gd name="T58" fmla="*/ 511 w 814"/>
                  <a:gd name="T59" fmla="*/ 522 h 692"/>
                  <a:gd name="T60" fmla="*/ 389 w 814"/>
                  <a:gd name="T61" fmla="*/ 479 h 692"/>
                  <a:gd name="T62" fmla="*/ 304 w 814"/>
                  <a:gd name="T63" fmla="*/ 419 h 692"/>
                  <a:gd name="T64" fmla="*/ 207 w 814"/>
                  <a:gd name="T65" fmla="*/ 297 h 692"/>
                  <a:gd name="T66" fmla="*/ 128 w 814"/>
                  <a:gd name="T67" fmla="*/ 169 h 692"/>
                  <a:gd name="T68" fmla="*/ 98 w 814"/>
                  <a:gd name="T69" fmla="*/ 48 h 692"/>
                  <a:gd name="T70" fmla="*/ 55 w 814"/>
                  <a:gd name="T71" fmla="*/ 6 h 692"/>
                  <a:gd name="T72" fmla="*/ 19 w 814"/>
                  <a:gd name="T73" fmla="*/ 0 h 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14" h="692">
                    <a:moveTo>
                      <a:pt x="19" y="0"/>
                    </a:moveTo>
                    <a:lnTo>
                      <a:pt x="0" y="30"/>
                    </a:lnTo>
                    <a:lnTo>
                      <a:pt x="0" y="84"/>
                    </a:lnTo>
                    <a:lnTo>
                      <a:pt x="19" y="175"/>
                    </a:lnTo>
                    <a:lnTo>
                      <a:pt x="116" y="297"/>
                    </a:lnTo>
                    <a:lnTo>
                      <a:pt x="201" y="413"/>
                    </a:lnTo>
                    <a:lnTo>
                      <a:pt x="267" y="467"/>
                    </a:lnTo>
                    <a:lnTo>
                      <a:pt x="322" y="504"/>
                    </a:lnTo>
                    <a:lnTo>
                      <a:pt x="487" y="558"/>
                    </a:lnTo>
                    <a:lnTo>
                      <a:pt x="645" y="576"/>
                    </a:lnTo>
                    <a:lnTo>
                      <a:pt x="693" y="607"/>
                    </a:lnTo>
                    <a:lnTo>
                      <a:pt x="723" y="692"/>
                    </a:lnTo>
                    <a:lnTo>
                      <a:pt x="742" y="692"/>
                    </a:lnTo>
                    <a:lnTo>
                      <a:pt x="723" y="607"/>
                    </a:lnTo>
                    <a:lnTo>
                      <a:pt x="730" y="595"/>
                    </a:lnTo>
                    <a:lnTo>
                      <a:pt x="784" y="649"/>
                    </a:lnTo>
                    <a:lnTo>
                      <a:pt x="790" y="643"/>
                    </a:lnTo>
                    <a:lnTo>
                      <a:pt x="748" y="582"/>
                    </a:lnTo>
                    <a:lnTo>
                      <a:pt x="760" y="576"/>
                    </a:lnTo>
                    <a:lnTo>
                      <a:pt x="808" y="588"/>
                    </a:lnTo>
                    <a:lnTo>
                      <a:pt x="814" y="576"/>
                    </a:lnTo>
                    <a:lnTo>
                      <a:pt x="814" y="570"/>
                    </a:lnTo>
                    <a:lnTo>
                      <a:pt x="730" y="564"/>
                    </a:lnTo>
                    <a:lnTo>
                      <a:pt x="730" y="558"/>
                    </a:lnTo>
                    <a:lnTo>
                      <a:pt x="766" y="510"/>
                    </a:lnTo>
                    <a:lnTo>
                      <a:pt x="760" y="498"/>
                    </a:lnTo>
                    <a:lnTo>
                      <a:pt x="742" y="498"/>
                    </a:lnTo>
                    <a:lnTo>
                      <a:pt x="711" y="546"/>
                    </a:lnTo>
                    <a:lnTo>
                      <a:pt x="663" y="546"/>
                    </a:lnTo>
                    <a:lnTo>
                      <a:pt x="511" y="522"/>
                    </a:lnTo>
                    <a:lnTo>
                      <a:pt x="389" y="479"/>
                    </a:lnTo>
                    <a:lnTo>
                      <a:pt x="304" y="419"/>
                    </a:lnTo>
                    <a:lnTo>
                      <a:pt x="207" y="297"/>
                    </a:lnTo>
                    <a:lnTo>
                      <a:pt x="128" y="169"/>
                    </a:lnTo>
                    <a:lnTo>
                      <a:pt x="98" y="48"/>
                    </a:lnTo>
                    <a:lnTo>
                      <a:pt x="55" y="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7" name="Group 28"/>
            <p:cNvGrpSpPr>
              <a:grpSpLocks/>
            </p:cNvGrpSpPr>
            <p:nvPr/>
          </p:nvGrpSpPr>
          <p:grpSpPr bwMode="auto">
            <a:xfrm>
              <a:off x="723" y="2020"/>
              <a:ext cx="905" cy="1251"/>
              <a:chOff x="723" y="2020"/>
              <a:chExt cx="905" cy="1251"/>
            </a:xfrm>
          </p:grpSpPr>
          <p:grpSp>
            <p:nvGrpSpPr>
              <p:cNvPr id="28" name="Group 26"/>
              <p:cNvGrpSpPr>
                <a:grpSpLocks/>
              </p:cNvGrpSpPr>
              <p:nvPr/>
            </p:nvGrpSpPr>
            <p:grpSpPr bwMode="auto">
              <a:xfrm>
                <a:off x="723" y="2519"/>
                <a:ext cx="905" cy="752"/>
                <a:chOff x="723" y="2519"/>
                <a:chExt cx="905" cy="752"/>
              </a:xfrm>
            </p:grpSpPr>
            <p:sp>
              <p:nvSpPr>
                <p:cNvPr id="30" name="Freeform 24"/>
                <p:cNvSpPr>
                  <a:spLocks/>
                </p:cNvSpPr>
                <p:nvPr/>
              </p:nvSpPr>
              <p:spPr bwMode="auto">
                <a:xfrm>
                  <a:off x="735" y="2537"/>
                  <a:ext cx="875" cy="722"/>
                </a:xfrm>
                <a:custGeom>
                  <a:avLst/>
                  <a:gdLst>
                    <a:gd name="T0" fmla="*/ 79 w 875"/>
                    <a:gd name="T1" fmla="*/ 55 h 722"/>
                    <a:gd name="T2" fmla="*/ 170 w 875"/>
                    <a:gd name="T3" fmla="*/ 0 h 722"/>
                    <a:gd name="T4" fmla="*/ 328 w 875"/>
                    <a:gd name="T5" fmla="*/ 0 h 722"/>
                    <a:gd name="T6" fmla="*/ 480 w 875"/>
                    <a:gd name="T7" fmla="*/ 7 h 722"/>
                    <a:gd name="T8" fmla="*/ 632 w 875"/>
                    <a:gd name="T9" fmla="*/ 25 h 722"/>
                    <a:gd name="T10" fmla="*/ 808 w 875"/>
                    <a:gd name="T11" fmla="*/ 61 h 722"/>
                    <a:gd name="T12" fmla="*/ 839 w 875"/>
                    <a:gd name="T13" fmla="*/ 152 h 722"/>
                    <a:gd name="T14" fmla="*/ 863 w 875"/>
                    <a:gd name="T15" fmla="*/ 231 h 722"/>
                    <a:gd name="T16" fmla="*/ 875 w 875"/>
                    <a:gd name="T17" fmla="*/ 346 h 722"/>
                    <a:gd name="T18" fmla="*/ 875 w 875"/>
                    <a:gd name="T19" fmla="*/ 412 h 722"/>
                    <a:gd name="T20" fmla="*/ 875 w 875"/>
                    <a:gd name="T21" fmla="*/ 479 h 722"/>
                    <a:gd name="T22" fmla="*/ 869 w 875"/>
                    <a:gd name="T23" fmla="*/ 565 h 722"/>
                    <a:gd name="T24" fmla="*/ 839 w 875"/>
                    <a:gd name="T25" fmla="*/ 607 h 722"/>
                    <a:gd name="T26" fmla="*/ 808 w 875"/>
                    <a:gd name="T27" fmla="*/ 644 h 722"/>
                    <a:gd name="T28" fmla="*/ 735 w 875"/>
                    <a:gd name="T29" fmla="*/ 674 h 722"/>
                    <a:gd name="T30" fmla="*/ 675 w 875"/>
                    <a:gd name="T31" fmla="*/ 704 h 722"/>
                    <a:gd name="T32" fmla="*/ 572 w 875"/>
                    <a:gd name="T33" fmla="*/ 722 h 722"/>
                    <a:gd name="T34" fmla="*/ 468 w 875"/>
                    <a:gd name="T35" fmla="*/ 710 h 722"/>
                    <a:gd name="T36" fmla="*/ 328 w 875"/>
                    <a:gd name="T37" fmla="*/ 686 h 722"/>
                    <a:gd name="T38" fmla="*/ 231 w 875"/>
                    <a:gd name="T39" fmla="*/ 674 h 722"/>
                    <a:gd name="T40" fmla="*/ 134 w 875"/>
                    <a:gd name="T41" fmla="*/ 650 h 722"/>
                    <a:gd name="T42" fmla="*/ 67 w 875"/>
                    <a:gd name="T43" fmla="*/ 632 h 722"/>
                    <a:gd name="T44" fmla="*/ 36 w 875"/>
                    <a:gd name="T45" fmla="*/ 601 h 722"/>
                    <a:gd name="T46" fmla="*/ 18 w 875"/>
                    <a:gd name="T47" fmla="*/ 583 h 722"/>
                    <a:gd name="T48" fmla="*/ 0 w 875"/>
                    <a:gd name="T49" fmla="*/ 541 h 722"/>
                    <a:gd name="T50" fmla="*/ 0 w 875"/>
                    <a:gd name="T51" fmla="*/ 406 h 722"/>
                    <a:gd name="T52" fmla="*/ 0 w 875"/>
                    <a:gd name="T53" fmla="*/ 188 h 722"/>
                    <a:gd name="T54" fmla="*/ 0 w 875"/>
                    <a:gd name="T55" fmla="*/ 134 h 722"/>
                    <a:gd name="T56" fmla="*/ 18 w 875"/>
                    <a:gd name="T57" fmla="*/ 116 h 722"/>
                    <a:gd name="T58" fmla="*/ 79 w 875"/>
                    <a:gd name="T59" fmla="*/ 55 h 7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875" h="722">
                      <a:moveTo>
                        <a:pt x="79" y="55"/>
                      </a:moveTo>
                      <a:lnTo>
                        <a:pt x="170" y="0"/>
                      </a:lnTo>
                      <a:lnTo>
                        <a:pt x="328" y="0"/>
                      </a:lnTo>
                      <a:lnTo>
                        <a:pt x="480" y="7"/>
                      </a:lnTo>
                      <a:lnTo>
                        <a:pt x="632" y="25"/>
                      </a:lnTo>
                      <a:lnTo>
                        <a:pt x="808" y="61"/>
                      </a:lnTo>
                      <a:lnTo>
                        <a:pt x="839" y="152"/>
                      </a:lnTo>
                      <a:lnTo>
                        <a:pt x="863" y="231"/>
                      </a:lnTo>
                      <a:lnTo>
                        <a:pt x="875" y="346"/>
                      </a:lnTo>
                      <a:lnTo>
                        <a:pt x="875" y="412"/>
                      </a:lnTo>
                      <a:lnTo>
                        <a:pt x="875" y="479"/>
                      </a:lnTo>
                      <a:lnTo>
                        <a:pt x="869" y="565"/>
                      </a:lnTo>
                      <a:lnTo>
                        <a:pt x="839" y="607"/>
                      </a:lnTo>
                      <a:lnTo>
                        <a:pt x="808" y="644"/>
                      </a:lnTo>
                      <a:lnTo>
                        <a:pt x="735" y="674"/>
                      </a:lnTo>
                      <a:lnTo>
                        <a:pt x="675" y="704"/>
                      </a:lnTo>
                      <a:lnTo>
                        <a:pt x="572" y="722"/>
                      </a:lnTo>
                      <a:lnTo>
                        <a:pt x="468" y="710"/>
                      </a:lnTo>
                      <a:lnTo>
                        <a:pt x="328" y="686"/>
                      </a:lnTo>
                      <a:lnTo>
                        <a:pt x="231" y="674"/>
                      </a:lnTo>
                      <a:lnTo>
                        <a:pt x="134" y="650"/>
                      </a:lnTo>
                      <a:lnTo>
                        <a:pt x="67" y="632"/>
                      </a:lnTo>
                      <a:lnTo>
                        <a:pt x="36" y="601"/>
                      </a:lnTo>
                      <a:lnTo>
                        <a:pt x="18" y="583"/>
                      </a:lnTo>
                      <a:lnTo>
                        <a:pt x="0" y="541"/>
                      </a:lnTo>
                      <a:lnTo>
                        <a:pt x="0" y="406"/>
                      </a:lnTo>
                      <a:lnTo>
                        <a:pt x="0" y="188"/>
                      </a:lnTo>
                      <a:lnTo>
                        <a:pt x="0" y="134"/>
                      </a:lnTo>
                      <a:lnTo>
                        <a:pt x="18" y="116"/>
                      </a:lnTo>
                      <a:lnTo>
                        <a:pt x="79" y="55"/>
                      </a:lnTo>
                      <a:close/>
                    </a:path>
                  </a:pathLst>
                </a:custGeom>
                <a:solidFill>
                  <a:srgbClr val="CC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1" name="Freeform 25"/>
                <p:cNvSpPr>
                  <a:spLocks/>
                </p:cNvSpPr>
                <p:nvPr/>
              </p:nvSpPr>
              <p:spPr bwMode="auto">
                <a:xfrm>
                  <a:off x="723" y="2519"/>
                  <a:ext cx="905" cy="752"/>
                </a:xfrm>
                <a:custGeom>
                  <a:avLst/>
                  <a:gdLst>
                    <a:gd name="T0" fmla="*/ 705 w 905"/>
                    <a:gd name="T1" fmla="*/ 206 h 752"/>
                    <a:gd name="T2" fmla="*/ 511 w 905"/>
                    <a:gd name="T3" fmla="*/ 170 h 752"/>
                    <a:gd name="T4" fmla="*/ 389 w 905"/>
                    <a:gd name="T5" fmla="*/ 152 h 752"/>
                    <a:gd name="T6" fmla="*/ 140 w 905"/>
                    <a:gd name="T7" fmla="*/ 116 h 752"/>
                    <a:gd name="T8" fmla="*/ 182 w 905"/>
                    <a:gd name="T9" fmla="*/ 43 h 752"/>
                    <a:gd name="T10" fmla="*/ 662 w 905"/>
                    <a:gd name="T11" fmla="*/ 61 h 752"/>
                    <a:gd name="T12" fmla="*/ 753 w 905"/>
                    <a:gd name="T13" fmla="*/ 128 h 752"/>
                    <a:gd name="T14" fmla="*/ 759 w 905"/>
                    <a:gd name="T15" fmla="*/ 182 h 752"/>
                    <a:gd name="T16" fmla="*/ 844 w 905"/>
                    <a:gd name="T17" fmla="*/ 212 h 752"/>
                    <a:gd name="T18" fmla="*/ 875 w 905"/>
                    <a:gd name="T19" fmla="*/ 431 h 752"/>
                    <a:gd name="T20" fmla="*/ 838 w 905"/>
                    <a:gd name="T21" fmla="*/ 625 h 752"/>
                    <a:gd name="T22" fmla="*/ 778 w 905"/>
                    <a:gd name="T23" fmla="*/ 559 h 752"/>
                    <a:gd name="T24" fmla="*/ 772 w 905"/>
                    <a:gd name="T25" fmla="*/ 194 h 752"/>
                    <a:gd name="T26" fmla="*/ 735 w 905"/>
                    <a:gd name="T27" fmla="*/ 200 h 752"/>
                    <a:gd name="T28" fmla="*/ 729 w 905"/>
                    <a:gd name="T29" fmla="*/ 686 h 752"/>
                    <a:gd name="T30" fmla="*/ 505 w 905"/>
                    <a:gd name="T31" fmla="*/ 710 h 752"/>
                    <a:gd name="T32" fmla="*/ 103 w 905"/>
                    <a:gd name="T33" fmla="*/ 637 h 752"/>
                    <a:gd name="T34" fmla="*/ 30 w 905"/>
                    <a:gd name="T35" fmla="*/ 394 h 752"/>
                    <a:gd name="T36" fmla="*/ 49 w 905"/>
                    <a:gd name="T37" fmla="*/ 134 h 752"/>
                    <a:gd name="T38" fmla="*/ 6 w 905"/>
                    <a:gd name="T39" fmla="*/ 134 h 752"/>
                    <a:gd name="T40" fmla="*/ 0 w 905"/>
                    <a:gd name="T41" fmla="*/ 424 h 752"/>
                    <a:gd name="T42" fmla="*/ 30 w 905"/>
                    <a:gd name="T43" fmla="*/ 631 h 752"/>
                    <a:gd name="T44" fmla="*/ 231 w 905"/>
                    <a:gd name="T45" fmla="*/ 710 h 752"/>
                    <a:gd name="T46" fmla="*/ 492 w 905"/>
                    <a:gd name="T47" fmla="*/ 752 h 752"/>
                    <a:gd name="T48" fmla="*/ 759 w 905"/>
                    <a:gd name="T49" fmla="*/ 722 h 752"/>
                    <a:gd name="T50" fmla="*/ 893 w 905"/>
                    <a:gd name="T51" fmla="*/ 595 h 752"/>
                    <a:gd name="T52" fmla="*/ 905 w 905"/>
                    <a:gd name="T53" fmla="*/ 400 h 752"/>
                    <a:gd name="T54" fmla="*/ 887 w 905"/>
                    <a:gd name="T55" fmla="*/ 182 h 752"/>
                    <a:gd name="T56" fmla="*/ 850 w 905"/>
                    <a:gd name="T57" fmla="*/ 49 h 752"/>
                    <a:gd name="T58" fmla="*/ 553 w 905"/>
                    <a:gd name="T59" fmla="*/ 19 h 752"/>
                    <a:gd name="T60" fmla="*/ 303 w 905"/>
                    <a:gd name="T61" fmla="*/ 0 h 752"/>
                    <a:gd name="T62" fmla="*/ 121 w 905"/>
                    <a:gd name="T63" fmla="*/ 43 h 752"/>
                    <a:gd name="T64" fmla="*/ 97 w 905"/>
                    <a:gd name="T65" fmla="*/ 103 h 752"/>
                    <a:gd name="T66" fmla="*/ 109 w 905"/>
                    <a:gd name="T67" fmla="*/ 79 h 7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905" h="752">
                      <a:moveTo>
                        <a:pt x="717" y="176"/>
                      </a:moveTo>
                      <a:lnTo>
                        <a:pt x="705" y="206"/>
                      </a:lnTo>
                      <a:lnTo>
                        <a:pt x="596" y="188"/>
                      </a:lnTo>
                      <a:lnTo>
                        <a:pt x="511" y="170"/>
                      </a:lnTo>
                      <a:lnTo>
                        <a:pt x="450" y="158"/>
                      </a:lnTo>
                      <a:lnTo>
                        <a:pt x="389" y="152"/>
                      </a:lnTo>
                      <a:lnTo>
                        <a:pt x="291" y="140"/>
                      </a:lnTo>
                      <a:lnTo>
                        <a:pt x="140" y="116"/>
                      </a:lnTo>
                      <a:lnTo>
                        <a:pt x="91" y="103"/>
                      </a:lnTo>
                      <a:lnTo>
                        <a:pt x="182" y="43"/>
                      </a:lnTo>
                      <a:lnTo>
                        <a:pt x="353" y="37"/>
                      </a:lnTo>
                      <a:lnTo>
                        <a:pt x="662" y="61"/>
                      </a:lnTo>
                      <a:lnTo>
                        <a:pt x="765" y="85"/>
                      </a:lnTo>
                      <a:lnTo>
                        <a:pt x="753" y="128"/>
                      </a:lnTo>
                      <a:lnTo>
                        <a:pt x="747" y="158"/>
                      </a:lnTo>
                      <a:lnTo>
                        <a:pt x="759" y="182"/>
                      </a:lnTo>
                      <a:lnTo>
                        <a:pt x="802" y="152"/>
                      </a:lnTo>
                      <a:lnTo>
                        <a:pt x="844" y="212"/>
                      </a:lnTo>
                      <a:lnTo>
                        <a:pt x="863" y="309"/>
                      </a:lnTo>
                      <a:lnTo>
                        <a:pt x="875" y="431"/>
                      </a:lnTo>
                      <a:lnTo>
                        <a:pt x="869" y="565"/>
                      </a:lnTo>
                      <a:lnTo>
                        <a:pt x="838" y="625"/>
                      </a:lnTo>
                      <a:lnTo>
                        <a:pt x="796" y="656"/>
                      </a:lnTo>
                      <a:lnTo>
                        <a:pt x="778" y="559"/>
                      </a:lnTo>
                      <a:lnTo>
                        <a:pt x="772" y="297"/>
                      </a:lnTo>
                      <a:lnTo>
                        <a:pt x="772" y="194"/>
                      </a:lnTo>
                      <a:lnTo>
                        <a:pt x="747" y="194"/>
                      </a:lnTo>
                      <a:lnTo>
                        <a:pt x="735" y="200"/>
                      </a:lnTo>
                      <a:lnTo>
                        <a:pt x="729" y="467"/>
                      </a:lnTo>
                      <a:lnTo>
                        <a:pt x="729" y="686"/>
                      </a:lnTo>
                      <a:lnTo>
                        <a:pt x="662" y="710"/>
                      </a:lnTo>
                      <a:lnTo>
                        <a:pt x="505" y="710"/>
                      </a:lnTo>
                      <a:lnTo>
                        <a:pt x="279" y="680"/>
                      </a:lnTo>
                      <a:lnTo>
                        <a:pt x="103" y="637"/>
                      </a:lnTo>
                      <a:lnTo>
                        <a:pt x="36" y="577"/>
                      </a:lnTo>
                      <a:lnTo>
                        <a:pt x="30" y="394"/>
                      </a:lnTo>
                      <a:lnTo>
                        <a:pt x="30" y="170"/>
                      </a:lnTo>
                      <a:lnTo>
                        <a:pt x="49" y="134"/>
                      </a:lnTo>
                      <a:lnTo>
                        <a:pt x="24" y="97"/>
                      </a:lnTo>
                      <a:lnTo>
                        <a:pt x="6" y="134"/>
                      </a:lnTo>
                      <a:lnTo>
                        <a:pt x="0" y="279"/>
                      </a:lnTo>
                      <a:lnTo>
                        <a:pt x="0" y="424"/>
                      </a:lnTo>
                      <a:lnTo>
                        <a:pt x="6" y="571"/>
                      </a:lnTo>
                      <a:lnTo>
                        <a:pt x="30" y="631"/>
                      </a:lnTo>
                      <a:lnTo>
                        <a:pt x="103" y="680"/>
                      </a:lnTo>
                      <a:lnTo>
                        <a:pt x="231" y="710"/>
                      </a:lnTo>
                      <a:lnTo>
                        <a:pt x="365" y="728"/>
                      </a:lnTo>
                      <a:lnTo>
                        <a:pt x="492" y="752"/>
                      </a:lnTo>
                      <a:lnTo>
                        <a:pt x="650" y="752"/>
                      </a:lnTo>
                      <a:lnTo>
                        <a:pt x="759" y="722"/>
                      </a:lnTo>
                      <a:lnTo>
                        <a:pt x="832" y="674"/>
                      </a:lnTo>
                      <a:lnTo>
                        <a:pt x="893" y="595"/>
                      </a:lnTo>
                      <a:lnTo>
                        <a:pt x="899" y="540"/>
                      </a:lnTo>
                      <a:lnTo>
                        <a:pt x="905" y="400"/>
                      </a:lnTo>
                      <a:lnTo>
                        <a:pt x="899" y="303"/>
                      </a:lnTo>
                      <a:lnTo>
                        <a:pt x="887" y="182"/>
                      </a:lnTo>
                      <a:lnTo>
                        <a:pt x="850" y="79"/>
                      </a:lnTo>
                      <a:lnTo>
                        <a:pt x="850" y="49"/>
                      </a:lnTo>
                      <a:lnTo>
                        <a:pt x="723" y="31"/>
                      </a:lnTo>
                      <a:lnTo>
                        <a:pt x="553" y="19"/>
                      </a:lnTo>
                      <a:lnTo>
                        <a:pt x="407" y="7"/>
                      </a:lnTo>
                      <a:lnTo>
                        <a:pt x="303" y="0"/>
                      </a:lnTo>
                      <a:lnTo>
                        <a:pt x="170" y="7"/>
                      </a:lnTo>
                      <a:lnTo>
                        <a:pt x="121" y="43"/>
                      </a:lnTo>
                      <a:lnTo>
                        <a:pt x="55" y="79"/>
                      </a:lnTo>
                      <a:lnTo>
                        <a:pt x="97" y="103"/>
                      </a:lnTo>
                      <a:lnTo>
                        <a:pt x="103" y="91"/>
                      </a:lnTo>
                      <a:lnTo>
                        <a:pt x="109" y="79"/>
                      </a:lnTo>
                      <a:lnTo>
                        <a:pt x="717" y="17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29" name="Freeform 27"/>
              <p:cNvSpPr>
                <a:spLocks/>
              </p:cNvSpPr>
              <p:nvPr/>
            </p:nvSpPr>
            <p:spPr bwMode="auto">
              <a:xfrm>
                <a:off x="784" y="2020"/>
                <a:ext cx="443" cy="608"/>
              </a:xfrm>
              <a:custGeom>
                <a:avLst/>
                <a:gdLst>
                  <a:gd name="T0" fmla="*/ 298 w 443"/>
                  <a:gd name="T1" fmla="*/ 61 h 608"/>
                  <a:gd name="T2" fmla="*/ 346 w 443"/>
                  <a:gd name="T3" fmla="*/ 25 h 608"/>
                  <a:gd name="T4" fmla="*/ 395 w 443"/>
                  <a:gd name="T5" fmla="*/ 0 h 608"/>
                  <a:gd name="T6" fmla="*/ 425 w 443"/>
                  <a:gd name="T7" fmla="*/ 0 h 608"/>
                  <a:gd name="T8" fmla="*/ 443 w 443"/>
                  <a:gd name="T9" fmla="*/ 61 h 608"/>
                  <a:gd name="T10" fmla="*/ 413 w 443"/>
                  <a:gd name="T11" fmla="*/ 134 h 608"/>
                  <a:gd name="T12" fmla="*/ 382 w 443"/>
                  <a:gd name="T13" fmla="*/ 170 h 608"/>
                  <a:gd name="T14" fmla="*/ 298 w 443"/>
                  <a:gd name="T15" fmla="*/ 189 h 608"/>
                  <a:gd name="T16" fmla="*/ 224 w 443"/>
                  <a:gd name="T17" fmla="*/ 243 h 608"/>
                  <a:gd name="T18" fmla="*/ 139 w 443"/>
                  <a:gd name="T19" fmla="*/ 292 h 608"/>
                  <a:gd name="T20" fmla="*/ 91 w 443"/>
                  <a:gd name="T21" fmla="*/ 334 h 608"/>
                  <a:gd name="T22" fmla="*/ 121 w 443"/>
                  <a:gd name="T23" fmla="*/ 365 h 608"/>
                  <a:gd name="T24" fmla="*/ 212 w 443"/>
                  <a:gd name="T25" fmla="*/ 432 h 608"/>
                  <a:gd name="T26" fmla="*/ 298 w 443"/>
                  <a:gd name="T27" fmla="*/ 463 h 608"/>
                  <a:gd name="T28" fmla="*/ 376 w 443"/>
                  <a:gd name="T29" fmla="*/ 505 h 608"/>
                  <a:gd name="T30" fmla="*/ 437 w 443"/>
                  <a:gd name="T31" fmla="*/ 560 h 608"/>
                  <a:gd name="T32" fmla="*/ 431 w 443"/>
                  <a:gd name="T33" fmla="*/ 584 h 608"/>
                  <a:gd name="T34" fmla="*/ 413 w 443"/>
                  <a:gd name="T35" fmla="*/ 608 h 608"/>
                  <a:gd name="T36" fmla="*/ 346 w 443"/>
                  <a:gd name="T37" fmla="*/ 608 h 608"/>
                  <a:gd name="T38" fmla="*/ 285 w 443"/>
                  <a:gd name="T39" fmla="*/ 608 h 608"/>
                  <a:gd name="T40" fmla="*/ 266 w 443"/>
                  <a:gd name="T41" fmla="*/ 566 h 608"/>
                  <a:gd name="T42" fmla="*/ 279 w 443"/>
                  <a:gd name="T43" fmla="*/ 542 h 608"/>
                  <a:gd name="T44" fmla="*/ 279 w 443"/>
                  <a:gd name="T45" fmla="*/ 511 h 608"/>
                  <a:gd name="T46" fmla="*/ 218 w 443"/>
                  <a:gd name="T47" fmla="*/ 481 h 608"/>
                  <a:gd name="T48" fmla="*/ 133 w 443"/>
                  <a:gd name="T49" fmla="*/ 445 h 608"/>
                  <a:gd name="T50" fmla="*/ 48 w 443"/>
                  <a:gd name="T51" fmla="*/ 383 h 608"/>
                  <a:gd name="T52" fmla="*/ 0 w 443"/>
                  <a:gd name="T53" fmla="*/ 334 h 608"/>
                  <a:gd name="T54" fmla="*/ 0 w 443"/>
                  <a:gd name="T55" fmla="*/ 298 h 608"/>
                  <a:gd name="T56" fmla="*/ 42 w 443"/>
                  <a:gd name="T57" fmla="*/ 262 h 608"/>
                  <a:gd name="T58" fmla="*/ 151 w 443"/>
                  <a:gd name="T59" fmla="*/ 177 h 608"/>
                  <a:gd name="T60" fmla="*/ 230 w 443"/>
                  <a:gd name="T61" fmla="*/ 122 h 608"/>
                  <a:gd name="T62" fmla="*/ 298 w 443"/>
                  <a:gd name="T63" fmla="*/ 61 h 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43" h="608">
                    <a:moveTo>
                      <a:pt x="298" y="61"/>
                    </a:moveTo>
                    <a:lnTo>
                      <a:pt x="346" y="25"/>
                    </a:lnTo>
                    <a:lnTo>
                      <a:pt x="395" y="0"/>
                    </a:lnTo>
                    <a:lnTo>
                      <a:pt x="425" y="0"/>
                    </a:lnTo>
                    <a:lnTo>
                      <a:pt x="443" y="61"/>
                    </a:lnTo>
                    <a:lnTo>
                      <a:pt x="413" y="134"/>
                    </a:lnTo>
                    <a:lnTo>
                      <a:pt x="382" y="170"/>
                    </a:lnTo>
                    <a:lnTo>
                      <a:pt x="298" y="189"/>
                    </a:lnTo>
                    <a:lnTo>
                      <a:pt x="224" y="243"/>
                    </a:lnTo>
                    <a:lnTo>
                      <a:pt x="139" y="292"/>
                    </a:lnTo>
                    <a:lnTo>
                      <a:pt x="91" y="334"/>
                    </a:lnTo>
                    <a:lnTo>
                      <a:pt x="121" y="365"/>
                    </a:lnTo>
                    <a:lnTo>
                      <a:pt x="212" y="432"/>
                    </a:lnTo>
                    <a:lnTo>
                      <a:pt x="298" y="463"/>
                    </a:lnTo>
                    <a:lnTo>
                      <a:pt x="376" y="505"/>
                    </a:lnTo>
                    <a:lnTo>
                      <a:pt x="437" y="560"/>
                    </a:lnTo>
                    <a:lnTo>
                      <a:pt x="431" y="584"/>
                    </a:lnTo>
                    <a:lnTo>
                      <a:pt x="413" y="608"/>
                    </a:lnTo>
                    <a:lnTo>
                      <a:pt x="346" y="608"/>
                    </a:lnTo>
                    <a:lnTo>
                      <a:pt x="285" y="608"/>
                    </a:lnTo>
                    <a:lnTo>
                      <a:pt x="266" y="566"/>
                    </a:lnTo>
                    <a:lnTo>
                      <a:pt x="279" y="542"/>
                    </a:lnTo>
                    <a:lnTo>
                      <a:pt x="279" y="511"/>
                    </a:lnTo>
                    <a:lnTo>
                      <a:pt x="218" y="481"/>
                    </a:lnTo>
                    <a:lnTo>
                      <a:pt x="133" y="445"/>
                    </a:lnTo>
                    <a:lnTo>
                      <a:pt x="48" y="383"/>
                    </a:lnTo>
                    <a:lnTo>
                      <a:pt x="0" y="334"/>
                    </a:lnTo>
                    <a:lnTo>
                      <a:pt x="0" y="298"/>
                    </a:lnTo>
                    <a:lnTo>
                      <a:pt x="42" y="262"/>
                    </a:lnTo>
                    <a:lnTo>
                      <a:pt x="151" y="177"/>
                    </a:lnTo>
                    <a:lnTo>
                      <a:pt x="230" y="122"/>
                    </a:lnTo>
                    <a:lnTo>
                      <a:pt x="298" y="6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49176" name="Groupe 49175"/>
          <p:cNvGrpSpPr/>
          <p:nvPr/>
        </p:nvGrpSpPr>
        <p:grpSpPr>
          <a:xfrm>
            <a:off x="176471" y="6137917"/>
            <a:ext cx="2631593" cy="1132924"/>
            <a:chOff x="176471" y="5659354"/>
            <a:chExt cx="2631593" cy="1132924"/>
          </a:xfrm>
        </p:grpSpPr>
        <p:sp>
          <p:nvSpPr>
            <p:cNvPr id="49172" name="ZoneTexte 49171"/>
            <p:cNvSpPr txBox="1"/>
            <p:nvPr/>
          </p:nvSpPr>
          <p:spPr>
            <a:xfrm>
              <a:off x="176471" y="6184676"/>
              <a:ext cx="2631593" cy="60760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Voyageur</a:t>
              </a:r>
            </a:p>
            <a:p>
              <a:pPr algn="ctr"/>
              <a:r>
                <a:rPr lang="fr-FR" dirty="0" smtClean="0"/>
                <a:t>Cas 1 importé et infecté</a:t>
              </a:r>
              <a:endParaRPr lang="fr-FR" dirty="0"/>
            </a:p>
          </p:txBody>
        </p:sp>
        <p:sp>
          <p:nvSpPr>
            <p:cNvPr id="49173" name="Double flèche horizontale 49172"/>
            <p:cNvSpPr/>
            <p:nvPr/>
          </p:nvSpPr>
          <p:spPr bwMode="auto">
            <a:xfrm>
              <a:off x="592167" y="5659354"/>
              <a:ext cx="1800200" cy="481548"/>
            </a:xfrm>
            <a:prstGeom prst="leftRightArrow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0" rIns="9144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effectLst/>
                  <a:latin typeface="Arial" panose="020B0604020202020204" pitchFamily="34" charset="0"/>
                  <a:ea typeface="Microsoft YaHei" panose="020B0503020204020204" pitchFamily="34" charset="-122"/>
                </a:rPr>
                <a:t>Virémie 8 j</a:t>
              </a:r>
            </a:p>
          </p:txBody>
        </p:sp>
      </p:grpSp>
      <p:cxnSp>
        <p:nvCxnSpPr>
          <p:cNvPr id="49178" name="Connecteur droit avec flèche 49177"/>
          <p:cNvCxnSpPr/>
          <p:nvPr/>
        </p:nvCxnSpPr>
        <p:spPr bwMode="auto">
          <a:xfrm>
            <a:off x="431800" y="6012085"/>
            <a:ext cx="9361040" cy="0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179" name="ZoneTexte 49178"/>
          <p:cNvSpPr txBox="1"/>
          <p:nvPr/>
        </p:nvSpPr>
        <p:spPr>
          <a:xfrm>
            <a:off x="8856736" y="5714461"/>
            <a:ext cx="810386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temps</a:t>
            </a:r>
            <a:endParaRPr lang="fr-FR" dirty="0"/>
          </a:p>
        </p:txBody>
      </p:sp>
      <p:sp>
        <p:nvSpPr>
          <p:cNvPr id="50" name="ZoneTexte 49"/>
          <p:cNvSpPr txBox="1"/>
          <p:nvPr/>
        </p:nvSpPr>
        <p:spPr>
          <a:xfrm>
            <a:off x="2808064" y="5161278"/>
            <a:ext cx="2376263" cy="60760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Le Moustique devient infectant en </a:t>
            </a:r>
            <a:r>
              <a:rPr lang="fr-FR" dirty="0" err="1"/>
              <a:t>qqs</a:t>
            </a:r>
            <a:r>
              <a:rPr lang="fr-FR" dirty="0"/>
              <a:t> jours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217" y="4175785"/>
            <a:ext cx="849956" cy="808994"/>
          </a:xfrm>
          <a:prstGeom prst="rect">
            <a:avLst/>
          </a:prstGeom>
        </p:spPr>
      </p:pic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5852607" y="3298458"/>
            <a:ext cx="1890725" cy="2524123"/>
            <a:chOff x="2321" y="1508"/>
            <a:chExt cx="1597" cy="2132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2864" y="1508"/>
              <a:ext cx="564" cy="535"/>
            </a:xfrm>
            <a:custGeom>
              <a:avLst/>
              <a:gdLst>
                <a:gd name="T0" fmla="*/ 167 w 564"/>
                <a:gd name="T1" fmla="*/ 310 h 535"/>
                <a:gd name="T2" fmla="*/ 0 w 564"/>
                <a:gd name="T3" fmla="*/ 196 h 535"/>
                <a:gd name="T4" fmla="*/ 28 w 564"/>
                <a:gd name="T5" fmla="*/ 171 h 535"/>
                <a:gd name="T6" fmla="*/ 159 w 564"/>
                <a:gd name="T7" fmla="*/ 249 h 535"/>
                <a:gd name="T8" fmla="*/ 207 w 564"/>
                <a:gd name="T9" fmla="*/ 171 h 535"/>
                <a:gd name="T10" fmla="*/ 266 w 564"/>
                <a:gd name="T11" fmla="*/ 100 h 535"/>
                <a:gd name="T12" fmla="*/ 338 w 564"/>
                <a:gd name="T13" fmla="*/ 54 h 535"/>
                <a:gd name="T14" fmla="*/ 405 w 564"/>
                <a:gd name="T15" fmla="*/ 11 h 535"/>
                <a:gd name="T16" fmla="*/ 457 w 564"/>
                <a:gd name="T17" fmla="*/ 0 h 535"/>
                <a:gd name="T18" fmla="*/ 500 w 564"/>
                <a:gd name="T19" fmla="*/ 4 h 535"/>
                <a:gd name="T20" fmla="*/ 536 w 564"/>
                <a:gd name="T21" fmla="*/ 25 h 535"/>
                <a:gd name="T22" fmla="*/ 564 w 564"/>
                <a:gd name="T23" fmla="*/ 107 h 535"/>
                <a:gd name="T24" fmla="*/ 560 w 564"/>
                <a:gd name="T25" fmla="*/ 228 h 535"/>
                <a:gd name="T26" fmla="*/ 512 w 564"/>
                <a:gd name="T27" fmla="*/ 320 h 535"/>
                <a:gd name="T28" fmla="*/ 433 w 564"/>
                <a:gd name="T29" fmla="*/ 428 h 535"/>
                <a:gd name="T30" fmla="*/ 350 w 564"/>
                <a:gd name="T31" fmla="*/ 506 h 535"/>
                <a:gd name="T32" fmla="*/ 302 w 564"/>
                <a:gd name="T33" fmla="*/ 535 h 535"/>
                <a:gd name="T34" fmla="*/ 238 w 564"/>
                <a:gd name="T35" fmla="*/ 535 h 535"/>
                <a:gd name="T36" fmla="*/ 183 w 564"/>
                <a:gd name="T37" fmla="*/ 513 h 535"/>
                <a:gd name="T38" fmla="*/ 159 w 564"/>
                <a:gd name="T39" fmla="*/ 460 h 535"/>
                <a:gd name="T40" fmla="*/ 143 w 564"/>
                <a:gd name="T41" fmla="*/ 389 h 535"/>
                <a:gd name="T42" fmla="*/ 147 w 564"/>
                <a:gd name="T43" fmla="*/ 335 h 535"/>
                <a:gd name="T44" fmla="*/ 167 w 564"/>
                <a:gd name="T45" fmla="*/ 31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4" h="535">
                  <a:moveTo>
                    <a:pt x="167" y="310"/>
                  </a:moveTo>
                  <a:lnTo>
                    <a:pt x="0" y="196"/>
                  </a:lnTo>
                  <a:lnTo>
                    <a:pt x="28" y="171"/>
                  </a:lnTo>
                  <a:lnTo>
                    <a:pt x="159" y="249"/>
                  </a:lnTo>
                  <a:lnTo>
                    <a:pt x="207" y="171"/>
                  </a:lnTo>
                  <a:lnTo>
                    <a:pt x="266" y="100"/>
                  </a:lnTo>
                  <a:lnTo>
                    <a:pt x="338" y="54"/>
                  </a:lnTo>
                  <a:lnTo>
                    <a:pt x="405" y="11"/>
                  </a:lnTo>
                  <a:lnTo>
                    <a:pt x="457" y="0"/>
                  </a:lnTo>
                  <a:lnTo>
                    <a:pt x="500" y="4"/>
                  </a:lnTo>
                  <a:lnTo>
                    <a:pt x="536" y="25"/>
                  </a:lnTo>
                  <a:lnTo>
                    <a:pt x="564" y="107"/>
                  </a:lnTo>
                  <a:lnTo>
                    <a:pt x="560" y="228"/>
                  </a:lnTo>
                  <a:lnTo>
                    <a:pt x="512" y="320"/>
                  </a:lnTo>
                  <a:lnTo>
                    <a:pt x="433" y="428"/>
                  </a:lnTo>
                  <a:lnTo>
                    <a:pt x="350" y="506"/>
                  </a:lnTo>
                  <a:lnTo>
                    <a:pt x="302" y="535"/>
                  </a:lnTo>
                  <a:lnTo>
                    <a:pt x="238" y="535"/>
                  </a:lnTo>
                  <a:lnTo>
                    <a:pt x="183" y="513"/>
                  </a:lnTo>
                  <a:lnTo>
                    <a:pt x="159" y="460"/>
                  </a:lnTo>
                  <a:lnTo>
                    <a:pt x="143" y="389"/>
                  </a:lnTo>
                  <a:lnTo>
                    <a:pt x="147" y="335"/>
                  </a:lnTo>
                  <a:lnTo>
                    <a:pt x="167" y="310"/>
                  </a:lnTo>
                  <a:close/>
                </a:path>
              </a:pathLst>
            </a:custGeom>
            <a:solidFill>
              <a:srgbClr val="11E9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2724" y="2092"/>
              <a:ext cx="435" cy="842"/>
            </a:xfrm>
            <a:custGeom>
              <a:avLst/>
              <a:gdLst>
                <a:gd name="T0" fmla="*/ 356 w 435"/>
                <a:gd name="T1" fmla="*/ 11 h 842"/>
                <a:gd name="T2" fmla="*/ 285 w 435"/>
                <a:gd name="T3" fmla="*/ 0 h 842"/>
                <a:gd name="T4" fmla="*/ 210 w 435"/>
                <a:gd name="T5" fmla="*/ 0 h 842"/>
                <a:gd name="T6" fmla="*/ 127 w 435"/>
                <a:gd name="T7" fmla="*/ 50 h 842"/>
                <a:gd name="T8" fmla="*/ 72 w 435"/>
                <a:gd name="T9" fmla="*/ 118 h 842"/>
                <a:gd name="T10" fmla="*/ 37 w 435"/>
                <a:gd name="T11" fmla="*/ 215 h 842"/>
                <a:gd name="T12" fmla="*/ 8 w 435"/>
                <a:gd name="T13" fmla="*/ 320 h 842"/>
                <a:gd name="T14" fmla="*/ 0 w 435"/>
                <a:gd name="T15" fmla="*/ 432 h 842"/>
                <a:gd name="T16" fmla="*/ 12 w 435"/>
                <a:gd name="T17" fmla="*/ 561 h 842"/>
                <a:gd name="T18" fmla="*/ 44 w 435"/>
                <a:gd name="T19" fmla="*/ 723 h 842"/>
                <a:gd name="T20" fmla="*/ 80 w 435"/>
                <a:gd name="T21" fmla="*/ 776 h 842"/>
                <a:gd name="T22" fmla="*/ 127 w 435"/>
                <a:gd name="T23" fmla="*/ 831 h 842"/>
                <a:gd name="T24" fmla="*/ 179 w 435"/>
                <a:gd name="T25" fmla="*/ 842 h 842"/>
                <a:gd name="T26" fmla="*/ 222 w 435"/>
                <a:gd name="T27" fmla="*/ 831 h 842"/>
                <a:gd name="T28" fmla="*/ 261 w 435"/>
                <a:gd name="T29" fmla="*/ 810 h 842"/>
                <a:gd name="T30" fmla="*/ 285 w 435"/>
                <a:gd name="T31" fmla="*/ 740 h 842"/>
                <a:gd name="T32" fmla="*/ 281 w 435"/>
                <a:gd name="T33" fmla="*/ 679 h 842"/>
                <a:gd name="T34" fmla="*/ 246 w 435"/>
                <a:gd name="T35" fmla="*/ 622 h 842"/>
                <a:gd name="T36" fmla="*/ 246 w 435"/>
                <a:gd name="T37" fmla="*/ 547 h 842"/>
                <a:gd name="T38" fmla="*/ 261 w 435"/>
                <a:gd name="T39" fmla="*/ 475 h 842"/>
                <a:gd name="T40" fmla="*/ 293 w 435"/>
                <a:gd name="T41" fmla="*/ 389 h 842"/>
                <a:gd name="T42" fmla="*/ 356 w 435"/>
                <a:gd name="T43" fmla="*/ 335 h 842"/>
                <a:gd name="T44" fmla="*/ 399 w 435"/>
                <a:gd name="T45" fmla="*/ 248 h 842"/>
                <a:gd name="T46" fmla="*/ 435 w 435"/>
                <a:gd name="T47" fmla="*/ 136 h 842"/>
                <a:gd name="T48" fmla="*/ 415 w 435"/>
                <a:gd name="T49" fmla="*/ 61 h 842"/>
                <a:gd name="T50" fmla="*/ 388 w 435"/>
                <a:gd name="T51" fmla="*/ 11 h 842"/>
                <a:gd name="T52" fmla="*/ 321 w 435"/>
                <a:gd name="T53" fmla="*/ 0 h 842"/>
                <a:gd name="T54" fmla="*/ 356 w 435"/>
                <a:gd name="T55" fmla="*/ 11 h 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5" h="842">
                  <a:moveTo>
                    <a:pt x="356" y="11"/>
                  </a:moveTo>
                  <a:lnTo>
                    <a:pt x="285" y="0"/>
                  </a:lnTo>
                  <a:lnTo>
                    <a:pt x="210" y="0"/>
                  </a:lnTo>
                  <a:lnTo>
                    <a:pt x="127" y="50"/>
                  </a:lnTo>
                  <a:lnTo>
                    <a:pt x="72" y="118"/>
                  </a:lnTo>
                  <a:lnTo>
                    <a:pt x="37" y="215"/>
                  </a:lnTo>
                  <a:lnTo>
                    <a:pt x="8" y="320"/>
                  </a:lnTo>
                  <a:lnTo>
                    <a:pt x="0" y="432"/>
                  </a:lnTo>
                  <a:lnTo>
                    <a:pt x="12" y="561"/>
                  </a:lnTo>
                  <a:lnTo>
                    <a:pt x="44" y="723"/>
                  </a:lnTo>
                  <a:lnTo>
                    <a:pt x="80" y="776"/>
                  </a:lnTo>
                  <a:lnTo>
                    <a:pt x="127" y="831"/>
                  </a:lnTo>
                  <a:lnTo>
                    <a:pt x="179" y="842"/>
                  </a:lnTo>
                  <a:lnTo>
                    <a:pt x="222" y="831"/>
                  </a:lnTo>
                  <a:lnTo>
                    <a:pt x="261" y="810"/>
                  </a:lnTo>
                  <a:lnTo>
                    <a:pt x="285" y="740"/>
                  </a:lnTo>
                  <a:lnTo>
                    <a:pt x="281" y="679"/>
                  </a:lnTo>
                  <a:lnTo>
                    <a:pt x="246" y="622"/>
                  </a:lnTo>
                  <a:lnTo>
                    <a:pt x="246" y="547"/>
                  </a:lnTo>
                  <a:lnTo>
                    <a:pt x="261" y="475"/>
                  </a:lnTo>
                  <a:lnTo>
                    <a:pt x="293" y="389"/>
                  </a:lnTo>
                  <a:lnTo>
                    <a:pt x="356" y="335"/>
                  </a:lnTo>
                  <a:lnTo>
                    <a:pt x="399" y="248"/>
                  </a:lnTo>
                  <a:lnTo>
                    <a:pt x="435" y="136"/>
                  </a:lnTo>
                  <a:lnTo>
                    <a:pt x="415" y="61"/>
                  </a:lnTo>
                  <a:lnTo>
                    <a:pt x="388" y="11"/>
                  </a:lnTo>
                  <a:lnTo>
                    <a:pt x="321" y="0"/>
                  </a:lnTo>
                  <a:lnTo>
                    <a:pt x="356" y="11"/>
                  </a:lnTo>
                  <a:close/>
                </a:path>
              </a:pathLst>
            </a:custGeom>
            <a:solidFill>
              <a:srgbClr val="11E9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2321" y="1812"/>
              <a:ext cx="569" cy="351"/>
            </a:xfrm>
            <a:custGeom>
              <a:avLst/>
              <a:gdLst>
                <a:gd name="T0" fmla="*/ 569 w 569"/>
                <a:gd name="T1" fmla="*/ 308 h 351"/>
                <a:gd name="T2" fmla="*/ 449 w 569"/>
                <a:gd name="T3" fmla="*/ 297 h 351"/>
                <a:gd name="T4" fmla="*/ 352 w 569"/>
                <a:gd name="T5" fmla="*/ 265 h 351"/>
                <a:gd name="T6" fmla="*/ 276 w 569"/>
                <a:gd name="T7" fmla="*/ 222 h 351"/>
                <a:gd name="T8" fmla="*/ 228 w 569"/>
                <a:gd name="T9" fmla="*/ 183 h 351"/>
                <a:gd name="T10" fmla="*/ 204 w 569"/>
                <a:gd name="T11" fmla="*/ 105 h 351"/>
                <a:gd name="T12" fmla="*/ 204 w 569"/>
                <a:gd name="T13" fmla="*/ 7 h 351"/>
                <a:gd name="T14" fmla="*/ 180 w 569"/>
                <a:gd name="T15" fmla="*/ 0 h 351"/>
                <a:gd name="T16" fmla="*/ 168 w 569"/>
                <a:gd name="T17" fmla="*/ 87 h 351"/>
                <a:gd name="T18" fmla="*/ 172 w 569"/>
                <a:gd name="T19" fmla="*/ 137 h 351"/>
                <a:gd name="T20" fmla="*/ 184 w 569"/>
                <a:gd name="T21" fmla="*/ 183 h 351"/>
                <a:gd name="T22" fmla="*/ 124 w 569"/>
                <a:gd name="T23" fmla="*/ 130 h 351"/>
                <a:gd name="T24" fmla="*/ 76 w 569"/>
                <a:gd name="T25" fmla="*/ 64 h 351"/>
                <a:gd name="T26" fmla="*/ 64 w 569"/>
                <a:gd name="T27" fmla="*/ 87 h 351"/>
                <a:gd name="T28" fmla="*/ 96 w 569"/>
                <a:gd name="T29" fmla="*/ 140 h 351"/>
                <a:gd name="T30" fmla="*/ 156 w 569"/>
                <a:gd name="T31" fmla="*/ 212 h 351"/>
                <a:gd name="T32" fmla="*/ 48 w 569"/>
                <a:gd name="T33" fmla="*/ 205 h 351"/>
                <a:gd name="T34" fmla="*/ 0 w 569"/>
                <a:gd name="T35" fmla="*/ 212 h 351"/>
                <a:gd name="T36" fmla="*/ 12 w 569"/>
                <a:gd name="T37" fmla="*/ 237 h 351"/>
                <a:gd name="T38" fmla="*/ 100 w 569"/>
                <a:gd name="T39" fmla="*/ 244 h 351"/>
                <a:gd name="T40" fmla="*/ 172 w 569"/>
                <a:gd name="T41" fmla="*/ 247 h 351"/>
                <a:gd name="T42" fmla="*/ 88 w 569"/>
                <a:gd name="T43" fmla="*/ 276 h 351"/>
                <a:gd name="T44" fmla="*/ 24 w 569"/>
                <a:gd name="T45" fmla="*/ 312 h 351"/>
                <a:gd name="T46" fmla="*/ 16 w 569"/>
                <a:gd name="T47" fmla="*/ 333 h 351"/>
                <a:gd name="T48" fmla="*/ 36 w 569"/>
                <a:gd name="T49" fmla="*/ 351 h 351"/>
                <a:gd name="T50" fmla="*/ 76 w 569"/>
                <a:gd name="T51" fmla="*/ 319 h 351"/>
                <a:gd name="T52" fmla="*/ 136 w 569"/>
                <a:gd name="T53" fmla="*/ 297 h 351"/>
                <a:gd name="T54" fmla="*/ 216 w 569"/>
                <a:gd name="T55" fmla="*/ 265 h 351"/>
                <a:gd name="T56" fmla="*/ 256 w 569"/>
                <a:gd name="T57" fmla="*/ 269 h 351"/>
                <a:gd name="T58" fmla="*/ 348 w 569"/>
                <a:gd name="T59" fmla="*/ 301 h 351"/>
                <a:gd name="T60" fmla="*/ 420 w 569"/>
                <a:gd name="T61" fmla="*/ 333 h 351"/>
                <a:gd name="T62" fmla="*/ 565 w 569"/>
                <a:gd name="T63" fmla="*/ 351 h 351"/>
                <a:gd name="T64" fmla="*/ 569 w 569"/>
                <a:gd name="T65" fmla="*/ 308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9" h="351">
                  <a:moveTo>
                    <a:pt x="569" y="308"/>
                  </a:moveTo>
                  <a:lnTo>
                    <a:pt x="449" y="297"/>
                  </a:lnTo>
                  <a:lnTo>
                    <a:pt x="352" y="265"/>
                  </a:lnTo>
                  <a:lnTo>
                    <a:pt x="276" y="222"/>
                  </a:lnTo>
                  <a:lnTo>
                    <a:pt x="228" y="183"/>
                  </a:lnTo>
                  <a:lnTo>
                    <a:pt x="204" y="105"/>
                  </a:lnTo>
                  <a:lnTo>
                    <a:pt x="204" y="7"/>
                  </a:lnTo>
                  <a:lnTo>
                    <a:pt x="180" y="0"/>
                  </a:lnTo>
                  <a:lnTo>
                    <a:pt x="168" y="87"/>
                  </a:lnTo>
                  <a:lnTo>
                    <a:pt x="172" y="137"/>
                  </a:lnTo>
                  <a:lnTo>
                    <a:pt x="184" y="183"/>
                  </a:lnTo>
                  <a:lnTo>
                    <a:pt x="124" y="130"/>
                  </a:lnTo>
                  <a:lnTo>
                    <a:pt x="76" y="64"/>
                  </a:lnTo>
                  <a:lnTo>
                    <a:pt x="64" y="87"/>
                  </a:lnTo>
                  <a:lnTo>
                    <a:pt x="96" y="140"/>
                  </a:lnTo>
                  <a:lnTo>
                    <a:pt x="156" y="212"/>
                  </a:lnTo>
                  <a:lnTo>
                    <a:pt x="48" y="205"/>
                  </a:lnTo>
                  <a:lnTo>
                    <a:pt x="0" y="212"/>
                  </a:lnTo>
                  <a:lnTo>
                    <a:pt x="12" y="237"/>
                  </a:lnTo>
                  <a:lnTo>
                    <a:pt x="100" y="244"/>
                  </a:lnTo>
                  <a:lnTo>
                    <a:pt x="172" y="247"/>
                  </a:lnTo>
                  <a:lnTo>
                    <a:pt x="88" y="276"/>
                  </a:lnTo>
                  <a:lnTo>
                    <a:pt x="24" y="312"/>
                  </a:lnTo>
                  <a:lnTo>
                    <a:pt x="16" y="333"/>
                  </a:lnTo>
                  <a:lnTo>
                    <a:pt x="36" y="351"/>
                  </a:lnTo>
                  <a:lnTo>
                    <a:pt x="76" y="319"/>
                  </a:lnTo>
                  <a:lnTo>
                    <a:pt x="136" y="297"/>
                  </a:lnTo>
                  <a:lnTo>
                    <a:pt x="216" y="265"/>
                  </a:lnTo>
                  <a:lnTo>
                    <a:pt x="256" y="269"/>
                  </a:lnTo>
                  <a:lnTo>
                    <a:pt x="348" y="301"/>
                  </a:lnTo>
                  <a:lnTo>
                    <a:pt x="420" y="333"/>
                  </a:lnTo>
                  <a:lnTo>
                    <a:pt x="565" y="351"/>
                  </a:lnTo>
                  <a:lnTo>
                    <a:pt x="569" y="308"/>
                  </a:lnTo>
                  <a:close/>
                </a:path>
              </a:pathLst>
            </a:custGeom>
            <a:solidFill>
              <a:srgbClr val="11E9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3116" y="2165"/>
              <a:ext cx="802" cy="393"/>
            </a:xfrm>
            <a:custGeom>
              <a:avLst/>
              <a:gdLst>
                <a:gd name="T0" fmla="*/ 24 w 802"/>
                <a:gd name="T1" fmla="*/ 0 h 393"/>
                <a:gd name="T2" fmla="*/ 152 w 802"/>
                <a:gd name="T3" fmla="*/ 86 h 393"/>
                <a:gd name="T4" fmla="*/ 260 w 802"/>
                <a:gd name="T5" fmla="*/ 154 h 393"/>
                <a:gd name="T6" fmla="*/ 380 w 802"/>
                <a:gd name="T7" fmla="*/ 183 h 393"/>
                <a:gd name="T8" fmla="*/ 517 w 802"/>
                <a:gd name="T9" fmla="*/ 205 h 393"/>
                <a:gd name="T10" fmla="*/ 709 w 802"/>
                <a:gd name="T11" fmla="*/ 154 h 393"/>
                <a:gd name="T12" fmla="*/ 765 w 802"/>
                <a:gd name="T13" fmla="*/ 118 h 393"/>
                <a:gd name="T14" fmla="*/ 777 w 802"/>
                <a:gd name="T15" fmla="*/ 144 h 393"/>
                <a:gd name="T16" fmla="*/ 685 w 802"/>
                <a:gd name="T17" fmla="*/ 194 h 393"/>
                <a:gd name="T18" fmla="*/ 633 w 802"/>
                <a:gd name="T19" fmla="*/ 208 h 393"/>
                <a:gd name="T20" fmla="*/ 741 w 802"/>
                <a:gd name="T21" fmla="*/ 217 h 393"/>
                <a:gd name="T22" fmla="*/ 802 w 802"/>
                <a:gd name="T23" fmla="*/ 217 h 393"/>
                <a:gd name="T24" fmla="*/ 802 w 802"/>
                <a:gd name="T25" fmla="*/ 242 h 393"/>
                <a:gd name="T26" fmla="*/ 693 w 802"/>
                <a:gd name="T27" fmla="*/ 249 h 393"/>
                <a:gd name="T28" fmla="*/ 621 w 802"/>
                <a:gd name="T29" fmla="*/ 242 h 393"/>
                <a:gd name="T30" fmla="*/ 697 w 802"/>
                <a:gd name="T31" fmla="*/ 292 h 393"/>
                <a:gd name="T32" fmla="*/ 745 w 802"/>
                <a:gd name="T33" fmla="*/ 306 h 393"/>
                <a:gd name="T34" fmla="*/ 709 w 802"/>
                <a:gd name="T35" fmla="*/ 339 h 393"/>
                <a:gd name="T36" fmla="*/ 637 w 802"/>
                <a:gd name="T37" fmla="*/ 296 h 393"/>
                <a:gd name="T38" fmla="*/ 577 w 802"/>
                <a:gd name="T39" fmla="*/ 260 h 393"/>
                <a:gd name="T40" fmla="*/ 601 w 802"/>
                <a:gd name="T41" fmla="*/ 335 h 393"/>
                <a:gd name="T42" fmla="*/ 669 w 802"/>
                <a:gd name="T43" fmla="*/ 382 h 393"/>
                <a:gd name="T44" fmla="*/ 649 w 802"/>
                <a:gd name="T45" fmla="*/ 393 h 393"/>
                <a:gd name="T46" fmla="*/ 573 w 802"/>
                <a:gd name="T47" fmla="*/ 357 h 393"/>
                <a:gd name="T48" fmla="*/ 525 w 802"/>
                <a:gd name="T49" fmla="*/ 285 h 393"/>
                <a:gd name="T50" fmla="*/ 501 w 802"/>
                <a:gd name="T51" fmla="*/ 253 h 393"/>
                <a:gd name="T52" fmla="*/ 380 w 802"/>
                <a:gd name="T53" fmla="*/ 242 h 393"/>
                <a:gd name="T54" fmla="*/ 228 w 802"/>
                <a:gd name="T55" fmla="*/ 205 h 393"/>
                <a:gd name="T56" fmla="*/ 104 w 802"/>
                <a:gd name="T57" fmla="*/ 122 h 393"/>
                <a:gd name="T58" fmla="*/ 24 w 802"/>
                <a:gd name="T59" fmla="*/ 57 h 393"/>
                <a:gd name="T60" fmla="*/ 0 w 802"/>
                <a:gd name="T61" fmla="*/ 36 h 393"/>
                <a:gd name="T62" fmla="*/ 24 w 802"/>
                <a:gd name="T63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02" h="393">
                  <a:moveTo>
                    <a:pt x="24" y="0"/>
                  </a:moveTo>
                  <a:lnTo>
                    <a:pt x="152" y="86"/>
                  </a:lnTo>
                  <a:lnTo>
                    <a:pt x="260" y="154"/>
                  </a:lnTo>
                  <a:lnTo>
                    <a:pt x="380" y="183"/>
                  </a:lnTo>
                  <a:lnTo>
                    <a:pt x="517" y="205"/>
                  </a:lnTo>
                  <a:lnTo>
                    <a:pt x="709" y="154"/>
                  </a:lnTo>
                  <a:lnTo>
                    <a:pt x="765" y="118"/>
                  </a:lnTo>
                  <a:lnTo>
                    <a:pt x="777" y="144"/>
                  </a:lnTo>
                  <a:lnTo>
                    <a:pt x="685" y="194"/>
                  </a:lnTo>
                  <a:lnTo>
                    <a:pt x="633" y="208"/>
                  </a:lnTo>
                  <a:lnTo>
                    <a:pt x="741" y="217"/>
                  </a:lnTo>
                  <a:lnTo>
                    <a:pt x="802" y="217"/>
                  </a:lnTo>
                  <a:lnTo>
                    <a:pt x="802" y="242"/>
                  </a:lnTo>
                  <a:lnTo>
                    <a:pt x="693" y="249"/>
                  </a:lnTo>
                  <a:lnTo>
                    <a:pt x="621" y="242"/>
                  </a:lnTo>
                  <a:lnTo>
                    <a:pt x="697" y="292"/>
                  </a:lnTo>
                  <a:lnTo>
                    <a:pt x="745" y="306"/>
                  </a:lnTo>
                  <a:lnTo>
                    <a:pt x="709" y="339"/>
                  </a:lnTo>
                  <a:lnTo>
                    <a:pt x="637" y="296"/>
                  </a:lnTo>
                  <a:lnTo>
                    <a:pt x="577" y="260"/>
                  </a:lnTo>
                  <a:lnTo>
                    <a:pt x="601" y="335"/>
                  </a:lnTo>
                  <a:lnTo>
                    <a:pt x="669" y="382"/>
                  </a:lnTo>
                  <a:lnTo>
                    <a:pt x="649" y="393"/>
                  </a:lnTo>
                  <a:lnTo>
                    <a:pt x="573" y="357"/>
                  </a:lnTo>
                  <a:lnTo>
                    <a:pt x="525" y="285"/>
                  </a:lnTo>
                  <a:lnTo>
                    <a:pt x="501" y="253"/>
                  </a:lnTo>
                  <a:lnTo>
                    <a:pt x="380" y="242"/>
                  </a:lnTo>
                  <a:lnTo>
                    <a:pt x="228" y="205"/>
                  </a:lnTo>
                  <a:lnTo>
                    <a:pt x="104" y="122"/>
                  </a:lnTo>
                  <a:lnTo>
                    <a:pt x="24" y="57"/>
                  </a:lnTo>
                  <a:lnTo>
                    <a:pt x="0" y="3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11E9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2"/>
            <p:cNvSpPr>
              <a:spLocks/>
            </p:cNvSpPr>
            <p:nvPr/>
          </p:nvSpPr>
          <p:spPr bwMode="auto">
            <a:xfrm>
              <a:off x="2446" y="2828"/>
              <a:ext cx="429" cy="619"/>
            </a:xfrm>
            <a:custGeom>
              <a:avLst/>
              <a:gdLst>
                <a:gd name="T0" fmla="*/ 357 w 429"/>
                <a:gd name="T1" fmla="*/ 10 h 619"/>
                <a:gd name="T2" fmla="*/ 276 w 429"/>
                <a:gd name="T3" fmla="*/ 97 h 619"/>
                <a:gd name="T4" fmla="*/ 216 w 429"/>
                <a:gd name="T5" fmla="*/ 166 h 619"/>
                <a:gd name="T6" fmla="*/ 200 w 429"/>
                <a:gd name="T7" fmla="*/ 226 h 619"/>
                <a:gd name="T8" fmla="*/ 204 w 429"/>
                <a:gd name="T9" fmla="*/ 284 h 619"/>
                <a:gd name="T10" fmla="*/ 236 w 429"/>
                <a:gd name="T11" fmla="*/ 348 h 619"/>
                <a:gd name="T12" fmla="*/ 288 w 429"/>
                <a:gd name="T13" fmla="*/ 424 h 619"/>
                <a:gd name="T14" fmla="*/ 333 w 429"/>
                <a:gd name="T15" fmla="*/ 485 h 619"/>
                <a:gd name="T16" fmla="*/ 345 w 429"/>
                <a:gd name="T17" fmla="*/ 531 h 619"/>
                <a:gd name="T18" fmla="*/ 272 w 429"/>
                <a:gd name="T19" fmla="*/ 517 h 619"/>
                <a:gd name="T20" fmla="*/ 164 w 429"/>
                <a:gd name="T21" fmla="*/ 510 h 619"/>
                <a:gd name="T22" fmla="*/ 60 w 429"/>
                <a:gd name="T23" fmla="*/ 531 h 619"/>
                <a:gd name="T24" fmla="*/ 0 w 429"/>
                <a:gd name="T25" fmla="*/ 565 h 619"/>
                <a:gd name="T26" fmla="*/ 24 w 429"/>
                <a:gd name="T27" fmla="*/ 604 h 619"/>
                <a:gd name="T28" fmla="*/ 80 w 429"/>
                <a:gd name="T29" fmla="*/ 619 h 619"/>
                <a:gd name="T30" fmla="*/ 120 w 429"/>
                <a:gd name="T31" fmla="*/ 583 h 619"/>
                <a:gd name="T32" fmla="*/ 176 w 429"/>
                <a:gd name="T33" fmla="*/ 560 h 619"/>
                <a:gd name="T34" fmla="*/ 240 w 429"/>
                <a:gd name="T35" fmla="*/ 560 h 619"/>
                <a:gd name="T36" fmla="*/ 321 w 429"/>
                <a:gd name="T37" fmla="*/ 575 h 619"/>
                <a:gd name="T38" fmla="*/ 361 w 429"/>
                <a:gd name="T39" fmla="*/ 604 h 619"/>
                <a:gd name="T40" fmla="*/ 409 w 429"/>
                <a:gd name="T41" fmla="*/ 604 h 619"/>
                <a:gd name="T42" fmla="*/ 429 w 429"/>
                <a:gd name="T43" fmla="*/ 575 h 619"/>
                <a:gd name="T44" fmla="*/ 429 w 429"/>
                <a:gd name="T45" fmla="*/ 542 h 619"/>
                <a:gd name="T46" fmla="*/ 393 w 429"/>
                <a:gd name="T47" fmla="*/ 506 h 619"/>
                <a:gd name="T48" fmla="*/ 345 w 429"/>
                <a:gd name="T49" fmla="*/ 435 h 619"/>
                <a:gd name="T50" fmla="*/ 296 w 429"/>
                <a:gd name="T51" fmla="*/ 366 h 619"/>
                <a:gd name="T52" fmla="*/ 252 w 429"/>
                <a:gd name="T53" fmla="*/ 291 h 619"/>
                <a:gd name="T54" fmla="*/ 252 w 429"/>
                <a:gd name="T55" fmla="*/ 216 h 619"/>
                <a:gd name="T56" fmla="*/ 276 w 429"/>
                <a:gd name="T57" fmla="*/ 173 h 619"/>
                <a:gd name="T58" fmla="*/ 337 w 429"/>
                <a:gd name="T59" fmla="*/ 119 h 619"/>
                <a:gd name="T60" fmla="*/ 385 w 429"/>
                <a:gd name="T61" fmla="*/ 79 h 619"/>
                <a:gd name="T62" fmla="*/ 421 w 429"/>
                <a:gd name="T63" fmla="*/ 43 h 619"/>
                <a:gd name="T64" fmla="*/ 381 w 429"/>
                <a:gd name="T65" fmla="*/ 0 h 619"/>
                <a:gd name="T66" fmla="*/ 357 w 429"/>
                <a:gd name="T67" fmla="*/ 10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29" h="619">
                  <a:moveTo>
                    <a:pt x="357" y="10"/>
                  </a:moveTo>
                  <a:lnTo>
                    <a:pt x="276" y="97"/>
                  </a:lnTo>
                  <a:lnTo>
                    <a:pt x="216" y="166"/>
                  </a:lnTo>
                  <a:lnTo>
                    <a:pt x="200" y="226"/>
                  </a:lnTo>
                  <a:lnTo>
                    <a:pt x="204" y="284"/>
                  </a:lnTo>
                  <a:lnTo>
                    <a:pt x="236" y="348"/>
                  </a:lnTo>
                  <a:lnTo>
                    <a:pt x="288" y="424"/>
                  </a:lnTo>
                  <a:lnTo>
                    <a:pt x="333" y="485"/>
                  </a:lnTo>
                  <a:lnTo>
                    <a:pt x="345" y="531"/>
                  </a:lnTo>
                  <a:lnTo>
                    <a:pt x="272" y="517"/>
                  </a:lnTo>
                  <a:lnTo>
                    <a:pt x="164" y="510"/>
                  </a:lnTo>
                  <a:lnTo>
                    <a:pt x="60" y="531"/>
                  </a:lnTo>
                  <a:lnTo>
                    <a:pt x="0" y="565"/>
                  </a:lnTo>
                  <a:lnTo>
                    <a:pt x="24" y="604"/>
                  </a:lnTo>
                  <a:lnTo>
                    <a:pt x="80" y="619"/>
                  </a:lnTo>
                  <a:lnTo>
                    <a:pt x="120" y="583"/>
                  </a:lnTo>
                  <a:lnTo>
                    <a:pt x="176" y="560"/>
                  </a:lnTo>
                  <a:lnTo>
                    <a:pt x="240" y="560"/>
                  </a:lnTo>
                  <a:lnTo>
                    <a:pt x="321" y="575"/>
                  </a:lnTo>
                  <a:lnTo>
                    <a:pt x="361" y="604"/>
                  </a:lnTo>
                  <a:lnTo>
                    <a:pt x="409" y="604"/>
                  </a:lnTo>
                  <a:lnTo>
                    <a:pt x="429" y="575"/>
                  </a:lnTo>
                  <a:lnTo>
                    <a:pt x="429" y="542"/>
                  </a:lnTo>
                  <a:lnTo>
                    <a:pt x="393" y="506"/>
                  </a:lnTo>
                  <a:lnTo>
                    <a:pt x="345" y="435"/>
                  </a:lnTo>
                  <a:lnTo>
                    <a:pt x="296" y="366"/>
                  </a:lnTo>
                  <a:lnTo>
                    <a:pt x="252" y="291"/>
                  </a:lnTo>
                  <a:lnTo>
                    <a:pt x="252" y="216"/>
                  </a:lnTo>
                  <a:lnTo>
                    <a:pt x="276" y="173"/>
                  </a:lnTo>
                  <a:lnTo>
                    <a:pt x="337" y="119"/>
                  </a:lnTo>
                  <a:lnTo>
                    <a:pt x="385" y="79"/>
                  </a:lnTo>
                  <a:lnTo>
                    <a:pt x="421" y="43"/>
                  </a:lnTo>
                  <a:lnTo>
                    <a:pt x="381" y="0"/>
                  </a:lnTo>
                  <a:lnTo>
                    <a:pt x="357" y="10"/>
                  </a:lnTo>
                  <a:close/>
                </a:path>
              </a:pathLst>
            </a:custGeom>
            <a:solidFill>
              <a:srgbClr val="11E9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3"/>
            <p:cNvSpPr>
              <a:spLocks/>
            </p:cNvSpPr>
            <p:nvPr/>
          </p:nvSpPr>
          <p:spPr bwMode="auto">
            <a:xfrm>
              <a:off x="2877" y="2849"/>
              <a:ext cx="462" cy="791"/>
            </a:xfrm>
            <a:custGeom>
              <a:avLst/>
              <a:gdLst>
                <a:gd name="T0" fmla="*/ 108 w 462"/>
                <a:gd name="T1" fmla="*/ 26 h 791"/>
                <a:gd name="T2" fmla="*/ 96 w 462"/>
                <a:gd name="T3" fmla="*/ 156 h 791"/>
                <a:gd name="T4" fmla="*/ 96 w 462"/>
                <a:gd name="T5" fmla="*/ 242 h 791"/>
                <a:gd name="T6" fmla="*/ 116 w 462"/>
                <a:gd name="T7" fmla="*/ 328 h 791"/>
                <a:gd name="T8" fmla="*/ 163 w 462"/>
                <a:gd name="T9" fmla="*/ 403 h 791"/>
                <a:gd name="T10" fmla="*/ 235 w 462"/>
                <a:gd name="T11" fmla="*/ 478 h 791"/>
                <a:gd name="T12" fmla="*/ 311 w 462"/>
                <a:gd name="T13" fmla="*/ 532 h 791"/>
                <a:gd name="T14" fmla="*/ 370 w 462"/>
                <a:gd name="T15" fmla="*/ 566 h 791"/>
                <a:gd name="T16" fmla="*/ 438 w 462"/>
                <a:gd name="T17" fmla="*/ 573 h 791"/>
                <a:gd name="T18" fmla="*/ 462 w 462"/>
                <a:gd name="T19" fmla="*/ 605 h 791"/>
                <a:gd name="T20" fmla="*/ 462 w 462"/>
                <a:gd name="T21" fmla="*/ 630 h 791"/>
                <a:gd name="T22" fmla="*/ 418 w 462"/>
                <a:gd name="T23" fmla="*/ 652 h 791"/>
                <a:gd name="T24" fmla="*/ 370 w 462"/>
                <a:gd name="T25" fmla="*/ 670 h 791"/>
                <a:gd name="T26" fmla="*/ 323 w 462"/>
                <a:gd name="T27" fmla="*/ 680 h 791"/>
                <a:gd name="T28" fmla="*/ 247 w 462"/>
                <a:gd name="T29" fmla="*/ 723 h 791"/>
                <a:gd name="T30" fmla="*/ 223 w 462"/>
                <a:gd name="T31" fmla="*/ 756 h 791"/>
                <a:gd name="T32" fmla="*/ 215 w 462"/>
                <a:gd name="T33" fmla="*/ 791 h 791"/>
                <a:gd name="T34" fmla="*/ 167 w 462"/>
                <a:gd name="T35" fmla="*/ 788 h 791"/>
                <a:gd name="T36" fmla="*/ 119 w 462"/>
                <a:gd name="T37" fmla="*/ 756 h 791"/>
                <a:gd name="T38" fmla="*/ 167 w 462"/>
                <a:gd name="T39" fmla="*/ 713 h 791"/>
                <a:gd name="T40" fmla="*/ 211 w 462"/>
                <a:gd name="T41" fmla="*/ 680 h 791"/>
                <a:gd name="T42" fmla="*/ 283 w 462"/>
                <a:gd name="T43" fmla="*/ 652 h 791"/>
                <a:gd name="T44" fmla="*/ 335 w 462"/>
                <a:gd name="T45" fmla="*/ 637 h 791"/>
                <a:gd name="T46" fmla="*/ 402 w 462"/>
                <a:gd name="T47" fmla="*/ 619 h 791"/>
                <a:gd name="T48" fmla="*/ 287 w 462"/>
                <a:gd name="T49" fmla="*/ 583 h 791"/>
                <a:gd name="T50" fmla="*/ 203 w 462"/>
                <a:gd name="T51" fmla="*/ 522 h 791"/>
                <a:gd name="T52" fmla="*/ 143 w 462"/>
                <a:gd name="T53" fmla="*/ 457 h 791"/>
                <a:gd name="T54" fmla="*/ 92 w 462"/>
                <a:gd name="T55" fmla="*/ 389 h 791"/>
                <a:gd name="T56" fmla="*/ 56 w 462"/>
                <a:gd name="T57" fmla="*/ 303 h 791"/>
                <a:gd name="T58" fmla="*/ 20 w 462"/>
                <a:gd name="T59" fmla="*/ 206 h 791"/>
                <a:gd name="T60" fmla="*/ 0 w 462"/>
                <a:gd name="T61" fmla="*/ 113 h 791"/>
                <a:gd name="T62" fmla="*/ 0 w 462"/>
                <a:gd name="T63" fmla="*/ 33 h 791"/>
                <a:gd name="T64" fmla="*/ 36 w 462"/>
                <a:gd name="T65" fmla="*/ 4 h 791"/>
                <a:gd name="T66" fmla="*/ 92 w 462"/>
                <a:gd name="T67" fmla="*/ 0 h 791"/>
                <a:gd name="T68" fmla="*/ 108 w 462"/>
                <a:gd name="T69" fmla="*/ 26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2" h="791">
                  <a:moveTo>
                    <a:pt x="108" y="26"/>
                  </a:moveTo>
                  <a:lnTo>
                    <a:pt x="96" y="156"/>
                  </a:lnTo>
                  <a:lnTo>
                    <a:pt x="96" y="242"/>
                  </a:lnTo>
                  <a:lnTo>
                    <a:pt x="116" y="328"/>
                  </a:lnTo>
                  <a:lnTo>
                    <a:pt x="163" y="403"/>
                  </a:lnTo>
                  <a:lnTo>
                    <a:pt x="235" y="478"/>
                  </a:lnTo>
                  <a:lnTo>
                    <a:pt x="311" y="532"/>
                  </a:lnTo>
                  <a:lnTo>
                    <a:pt x="370" y="566"/>
                  </a:lnTo>
                  <a:lnTo>
                    <a:pt x="438" y="573"/>
                  </a:lnTo>
                  <a:lnTo>
                    <a:pt x="462" y="605"/>
                  </a:lnTo>
                  <a:lnTo>
                    <a:pt x="462" y="630"/>
                  </a:lnTo>
                  <a:lnTo>
                    <a:pt x="418" y="652"/>
                  </a:lnTo>
                  <a:lnTo>
                    <a:pt x="370" y="670"/>
                  </a:lnTo>
                  <a:lnTo>
                    <a:pt x="323" y="680"/>
                  </a:lnTo>
                  <a:lnTo>
                    <a:pt x="247" y="723"/>
                  </a:lnTo>
                  <a:lnTo>
                    <a:pt x="223" y="756"/>
                  </a:lnTo>
                  <a:lnTo>
                    <a:pt x="215" y="791"/>
                  </a:lnTo>
                  <a:lnTo>
                    <a:pt x="167" y="788"/>
                  </a:lnTo>
                  <a:lnTo>
                    <a:pt x="119" y="756"/>
                  </a:lnTo>
                  <a:lnTo>
                    <a:pt x="167" y="713"/>
                  </a:lnTo>
                  <a:lnTo>
                    <a:pt x="211" y="680"/>
                  </a:lnTo>
                  <a:lnTo>
                    <a:pt x="283" y="652"/>
                  </a:lnTo>
                  <a:lnTo>
                    <a:pt x="335" y="637"/>
                  </a:lnTo>
                  <a:lnTo>
                    <a:pt x="402" y="619"/>
                  </a:lnTo>
                  <a:lnTo>
                    <a:pt x="287" y="583"/>
                  </a:lnTo>
                  <a:lnTo>
                    <a:pt x="203" y="522"/>
                  </a:lnTo>
                  <a:lnTo>
                    <a:pt x="143" y="457"/>
                  </a:lnTo>
                  <a:lnTo>
                    <a:pt x="92" y="389"/>
                  </a:lnTo>
                  <a:lnTo>
                    <a:pt x="56" y="303"/>
                  </a:lnTo>
                  <a:lnTo>
                    <a:pt x="20" y="206"/>
                  </a:lnTo>
                  <a:lnTo>
                    <a:pt x="0" y="113"/>
                  </a:lnTo>
                  <a:lnTo>
                    <a:pt x="0" y="33"/>
                  </a:lnTo>
                  <a:lnTo>
                    <a:pt x="36" y="4"/>
                  </a:lnTo>
                  <a:lnTo>
                    <a:pt x="92" y="0"/>
                  </a:lnTo>
                  <a:lnTo>
                    <a:pt x="108" y="26"/>
                  </a:lnTo>
                  <a:close/>
                </a:path>
              </a:pathLst>
            </a:custGeom>
            <a:solidFill>
              <a:srgbClr val="11E9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3693256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9 -0.00126 L 0.09275 -0.00126 C 0.13496 -0.00126 0.1874 0.0063 0.1874 0.01239 L 0.1874 0.02625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65" y="13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0431" y="3275725"/>
            <a:ext cx="6119762" cy="1008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sz="3200" dirty="0" smtClean="0">
                <a:solidFill>
                  <a:srgbClr val="000000"/>
                </a:solidFill>
              </a:rPr>
              <a:t>Reconnaître un moustique,</a:t>
            </a:r>
          </a:p>
          <a:p>
            <a:pPr algn="ctr"/>
            <a:r>
              <a:rPr lang="fr-FR" altLang="fr-FR" sz="3200" dirty="0">
                <a:solidFill>
                  <a:srgbClr val="000000"/>
                </a:solidFill>
              </a:rPr>
              <a:t>Reconnaître </a:t>
            </a:r>
            <a:r>
              <a:rPr lang="fr-FR" altLang="fr-FR" sz="3200" dirty="0" smtClean="0">
                <a:solidFill>
                  <a:srgbClr val="000000"/>
                </a:solidFill>
              </a:rPr>
              <a:t>le moustique tigre</a:t>
            </a:r>
            <a:endParaRPr lang="fr-FR" altLang="fr-FR" sz="3200" dirty="0">
              <a:solidFill>
                <a:srgbClr val="0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416" y="4295802"/>
            <a:ext cx="3886343" cy="282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99192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800" dirty="0" smtClean="0"/>
              <a:t>Cycle de transmission virale</a:t>
            </a:r>
            <a:endParaRPr lang="fr-FR" altLang="fr-FR" sz="2800" dirty="0"/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 bwMode="auto">
          <a:xfrm>
            <a:off x="719832" y="2998887"/>
            <a:ext cx="1577430" cy="2797174"/>
            <a:chOff x="723" y="1511"/>
            <a:chExt cx="1398" cy="2479"/>
          </a:xfrm>
        </p:grpSpPr>
        <p:sp>
          <p:nvSpPr>
            <p:cNvPr id="18" name="AutoShape 15"/>
            <p:cNvSpPr>
              <a:spLocks noChangeAspect="1" noChangeArrowheads="1" noTextEdit="1"/>
            </p:cNvSpPr>
            <p:nvPr/>
          </p:nvSpPr>
          <p:spPr bwMode="auto">
            <a:xfrm>
              <a:off x="723" y="1511"/>
              <a:ext cx="1398" cy="2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26" name="Group 23"/>
            <p:cNvGrpSpPr>
              <a:grpSpLocks/>
            </p:cNvGrpSpPr>
            <p:nvPr/>
          </p:nvGrpSpPr>
          <p:grpSpPr bwMode="auto">
            <a:xfrm>
              <a:off x="875" y="1511"/>
              <a:ext cx="1244" cy="2478"/>
              <a:chOff x="875" y="1511"/>
              <a:chExt cx="1244" cy="2478"/>
            </a:xfrm>
          </p:grpSpPr>
          <p:grpSp>
            <p:nvGrpSpPr>
              <p:cNvPr id="49152" name="Group 21"/>
              <p:cNvGrpSpPr>
                <a:grpSpLocks/>
              </p:cNvGrpSpPr>
              <p:nvPr/>
            </p:nvGrpSpPr>
            <p:grpSpPr bwMode="auto">
              <a:xfrm>
                <a:off x="875" y="1511"/>
                <a:ext cx="650" cy="2478"/>
                <a:chOff x="875" y="1511"/>
                <a:chExt cx="650" cy="2478"/>
              </a:xfrm>
            </p:grpSpPr>
            <p:sp>
              <p:nvSpPr>
                <p:cNvPr id="49157" name="Freeform 17"/>
                <p:cNvSpPr>
                  <a:spLocks/>
                </p:cNvSpPr>
                <p:nvPr/>
              </p:nvSpPr>
              <p:spPr bwMode="auto">
                <a:xfrm>
                  <a:off x="1179" y="1511"/>
                  <a:ext cx="333" cy="462"/>
                </a:xfrm>
                <a:custGeom>
                  <a:avLst/>
                  <a:gdLst>
                    <a:gd name="T0" fmla="*/ 133 w 333"/>
                    <a:gd name="T1" fmla="*/ 462 h 462"/>
                    <a:gd name="T2" fmla="*/ 96 w 333"/>
                    <a:gd name="T3" fmla="*/ 462 h 462"/>
                    <a:gd name="T4" fmla="*/ 42 w 333"/>
                    <a:gd name="T5" fmla="*/ 449 h 462"/>
                    <a:gd name="T6" fmla="*/ 18 w 333"/>
                    <a:gd name="T7" fmla="*/ 395 h 462"/>
                    <a:gd name="T8" fmla="*/ 0 w 333"/>
                    <a:gd name="T9" fmla="*/ 316 h 462"/>
                    <a:gd name="T10" fmla="*/ 0 w 333"/>
                    <a:gd name="T11" fmla="*/ 206 h 462"/>
                    <a:gd name="T12" fmla="*/ 18 w 333"/>
                    <a:gd name="T13" fmla="*/ 84 h 462"/>
                    <a:gd name="T14" fmla="*/ 54 w 333"/>
                    <a:gd name="T15" fmla="*/ 30 h 462"/>
                    <a:gd name="T16" fmla="*/ 115 w 333"/>
                    <a:gd name="T17" fmla="*/ 0 h 462"/>
                    <a:gd name="T18" fmla="*/ 181 w 333"/>
                    <a:gd name="T19" fmla="*/ 0 h 462"/>
                    <a:gd name="T20" fmla="*/ 224 w 333"/>
                    <a:gd name="T21" fmla="*/ 48 h 462"/>
                    <a:gd name="T22" fmla="*/ 248 w 333"/>
                    <a:gd name="T23" fmla="*/ 115 h 462"/>
                    <a:gd name="T24" fmla="*/ 248 w 333"/>
                    <a:gd name="T25" fmla="*/ 181 h 462"/>
                    <a:gd name="T26" fmla="*/ 242 w 333"/>
                    <a:gd name="T27" fmla="*/ 260 h 462"/>
                    <a:gd name="T28" fmla="*/ 333 w 333"/>
                    <a:gd name="T29" fmla="*/ 352 h 462"/>
                    <a:gd name="T30" fmla="*/ 333 w 333"/>
                    <a:gd name="T31" fmla="*/ 383 h 462"/>
                    <a:gd name="T32" fmla="*/ 308 w 333"/>
                    <a:gd name="T33" fmla="*/ 383 h 462"/>
                    <a:gd name="T34" fmla="*/ 248 w 333"/>
                    <a:gd name="T35" fmla="*/ 322 h 462"/>
                    <a:gd name="T36" fmla="*/ 230 w 333"/>
                    <a:gd name="T37" fmla="*/ 322 h 462"/>
                    <a:gd name="T38" fmla="*/ 199 w 333"/>
                    <a:gd name="T39" fmla="*/ 383 h 462"/>
                    <a:gd name="T40" fmla="*/ 169 w 333"/>
                    <a:gd name="T41" fmla="*/ 431 h 462"/>
                    <a:gd name="T42" fmla="*/ 133 w 333"/>
                    <a:gd name="T43" fmla="*/ 462 h 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33" h="462">
                      <a:moveTo>
                        <a:pt x="133" y="462"/>
                      </a:moveTo>
                      <a:lnTo>
                        <a:pt x="96" y="462"/>
                      </a:lnTo>
                      <a:lnTo>
                        <a:pt x="42" y="449"/>
                      </a:lnTo>
                      <a:lnTo>
                        <a:pt x="18" y="395"/>
                      </a:lnTo>
                      <a:lnTo>
                        <a:pt x="0" y="316"/>
                      </a:lnTo>
                      <a:lnTo>
                        <a:pt x="0" y="206"/>
                      </a:lnTo>
                      <a:lnTo>
                        <a:pt x="18" y="84"/>
                      </a:lnTo>
                      <a:lnTo>
                        <a:pt x="54" y="30"/>
                      </a:lnTo>
                      <a:lnTo>
                        <a:pt x="115" y="0"/>
                      </a:lnTo>
                      <a:lnTo>
                        <a:pt x="181" y="0"/>
                      </a:lnTo>
                      <a:lnTo>
                        <a:pt x="224" y="48"/>
                      </a:lnTo>
                      <a:lnTo>
                        <a:pt x="248" y="115"/>
                      </a:lnTo>
                      <a:lnTo>
                        <a:pt x="248" y="181"/>
                      </a:lnTo>
                      <a:lnTo>
                        <a:pt x="242" y="260"/>
                      </a:lnTo>
                      <a:lnTo>
                        <a:pt x="333" y="352"/>
                      </a:lnTo>
                      <a:lnTo>
                        <a:pt x="333" y="383"/>
                      </a:lnTo>
                      <a:lnTo>
                        <a:pt x="308" y="383"/>
                      </a:lnTo>
                      <a:lnTo>
                        <a:pt x="248" y="322"/>
                      </a:lnTo>
                      <a:lnTo>
                        <a:pt x="230" y="322"/>
                      </a:lnTo>
                      <a:lnTo>
                        <a:pt x="199" y="383"/>
                      </a:lnTo>
                      <a:lnTo>
                        <a:pt x="169" y="431"/>
                      </a:lnTo>
                      <a:lnTo>
                        <a:pt x="133" y="46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9158" name="Freeform 18"/>
                <p:cNvSpPr>
                  <a:spLocks/>
                </p:cNvSpPr>
                <p:nvPr/>
              </p:nvSpPr>
              <p:spPr bwMode="auto">
                <a:xfrm>
                  <a:off x="1056" y="1991"/>
                  <a:ext cx="340" cy="1026"/>
                </a:xfrm>
                <a:custGeom>
                  <a:avLst/>
                  <a:gdLst>
                    <a:gd name="T0" fmla="*/ 92 w 340"/>
                    <a:gd name="T1" fmla="*/ 181 h 1026"/>
                    <a:gd name="T2" fmla="*/ 117 w 340"/>
                    <a:gd name="T3" fmla="*/ 81 h 1026"/>
                    <a:gd name="T4" fmla="*/ 153 w 340"/>
                    <a:gd name="T5" fmla="*/ 18 h 1026"/>
                    <a:gd name="T6" fmla="*/ 195 w 340"/>
                    <a:gd name="T7" fmla="*/ 0 h 1026"/>
                    <a:gd name="T8" fmla="*/ 250 w 340"/>
                    <a:gd name="T9" fmla="*/ 6 h 1026"/>
                    <a:gd name="T10" fmla="*/ 280 w 340"/>
                    <a:gd name="T11" fmla="*/ 48 h 1026"/>
                    <a:gd name="T12" fmla="*/ 322 w 340"/>
                    <a:gd name="T13" fmla="*/ 188 h 1026"/>
                    <a:gd name="T14" fmla="*/ 334 w 340"/>
                    <a:gd name="T15" fmla="*/ 339 h 1026"/>
                    <a:gd name="T16" fmla="*/ 340 w 340"/>
                    <a:gd name="T17" fmla="*/ 552 h 1026"/>
                    <a:gd name="T18" fmla="*/ 340 w 340"/>
                    <a:gd name="T19" fmla="*/ 692 h 1026"/>
                    <a:gd name="T20" fmla="*/ 316 w 340"/>
                    <a:gd name="T21" fmla="*/ 874 h 1026"/>
                    <a:gd name="T22" fmla="*/ 250 w 340"/>
                    <a:gd name="T23" fmla="*/ 977 h 1026"/>
                    <a:gd name="T24" fmla="*/ 171 w 340"/>
                    <a:gd name="T25" fmla="*/ 1026 h 1026"/>
                    <a:gd name="T26" fmla="*/ 98 w 340"/>
                    <a:gd name="T27" fmla="*/ 1026 h 1026"/>
                    <a:gd name="T28" fmla="*/ 32 w 340"/>
                    <a:gd name="T29" fmla="*/ 1007 h 1026"/>
                    <a:gd name="T30" fmla="*/ 0 w 340"/>
                    <a:gd name="T31" fmla="*/ 910 h 1026"/>
                    <a:gd name="T32" fmla="*/ 0 w 340"/>
                    <a:gd name="T33" fmla="*/ 813 h 1026"/>
                    <a:gd name="T34" fmla="*/ 32 w 340"/>
                    <a:gd name="T35" fmla="*/ 643 h 1026"/>
                    <a:gd name="T36" fmla="*/ 68 w 340"/>
                    <a:gd name="T37" fmla="*/ 601 h 1026"/>
                    <a:gd name="T38" fmla="*/ 86 w 340"/>
                    <a:gd name="T39" fmla="*/ 492 h 1026"/>
                    <a:gd name="T40" fmla="*/ 86 w 340"/>
                    <a:gd name="T41" fmla="*/ 327 h 1026"/>
                    <a:gd name="T42" fmla="*/ 92 w 340"/>
                    <a:gd name="T43" fmla="*/ 181 h 10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40" h="1026">
                      <a:moveTo>
                        <a:pt x="92" y="181"/>
                      </a:moveTo>
                      <a:lnTo>
                        <a:pt x="117" y="81"/>
                      </a:lnTo>
                      <a:lnTo>
                        <a:pt x="153" y="18"/>
                      </a:lnTo>
                      <a:lnTo>
                        <a:pt x="195" y="0"/>
                      </a:lnTo>
                      <a:lnTo>
                        <a:pt x="250" y="6"/>
                      </a:lnTo>
                      <a:lnTo>
                        <a:pt x="280" y="48"/>
                      </a:lnTo>
                      <a:lnTo>
                        <a:pt x="322" y="188"/>
                      </a:lnTo>
                      <a:lnTo>
                        <a:pt x="334" y="339"/>
                      </a:lnTo>
                      <a:lnTo>
                        <a:pt x="340" y="552"/>
                      </a:lnTo>
                      <a:lnTo>
                        <a:pt x="340" y="692"/>
                      </a:lnTo>
                      <a:lnTo>
                        <a:pt x="316" y="874"/>
                      </a:lnTo>
                      <a:lnTo>
                        <a:pt x="250" y="977"/>
                      </a:lnTo>
                      <a:lnTo>
                        <a:pt x="171" y="1026"/>
                      </a:lnTo>
                      <a:lnTo>
                        <a:pt x="98" y="1026"/>
                      </a:lnTo>
                      <a:lnTo>
                        <a:pt x="32" y="1007"/>
                      </a:lnTo>
                      <a:lnTo>
                        <a:pt x="0" y="910"/>
                      </a:lnTo>
                      <a:lnTo>
                        <a:pt x="0" y="813"/>
                      </a:lnTo>
                      <a:lnTo>
                        <a:pt x="32" y="643"/>
                      </a:lnTo>
                      <a:lnTo>
                        <a:pt x="68" y="601"/>
                      </a:lnTo>
                      <a:lnTo>
                        <a:pt x="86" y="492"/>
                      </a:lnTo>
                      <a:lnTo>
                        <a:pt x="86" y="327"/>
                      </a:lnTo>
                      <a:lnTo>
                        <a:pt x="92" y="18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9159" name="Freeform 19"/>
                <p:cNvSpPr>
                  <a:spLocks/>
                </p:cNvSpPr>
                <p:nvPr/>
              </p:nvSpPr>
              <p:spPr bwMode="auto">
                <a:xfrm>
                  <a:off x="1167" y="2828"/>
                  <a:ext cx="358" cy="1082"/>
                </a:xfrm>
                <a:custGeom>
                  <a:avLst/>
                  <a:gdLst>
                    <a:gd name="T0" fmla="*/ 24 w 358"/>
                    <a:gd name="T1" fmla="*/ 0 h 1082"/>
                    <a:gd name="T2" fmla="*/ 97 w 358"/>
                    <a:gd name="T3" fmla="*/ 43 h 1082"/>
                    <a:gd name="T4" fmla="*/ 121 w 358"/>
                    <a:gd name="T5" fmla="*/ 110 h 1082"/>
                    <a:gd name="T6" fmla="*/ 146 w 358"/>
                    <a:gd name="T7" fmla="*/ 286 h 1082"/>
                    <a:gd name="T8" fmla="*/ 146 w 358"/>
                    <a:gd name="T9" fmla="*/ 456 h 1082"/>
                    <a:gd name="T10" fmla="*/ 133 w 358"/>
                    <a:gd name="T11" fmla="*/ 638 h 1082"/>
                    <a:gd name="T12" fmla="*/ 97 w 358"/>
                    <a:gd name="T13" fmla="*/ 802 h 1082"/>
                    <a:gd name="T14" fmla="*/ 67 w 358"/>
                    <a:gd name="T15" fmla="*/ 912 h 1082"/>
                    <a:gd name="T16" fmla="*/ 67 w 358"/>
                    <a:gd name="T17" fmla="*/ 972 h 1082"/>
                    <a:gd name="T18" fmla="*/ 97 w 358"/>
                    <a:gd name="T19" fmla="*/ 985 h 1082"/>
                    <a:gd name="T20" fmla="*/ 158 w 358"/>
                    <a:gd name="T21" fmla="*/ 978 h 1082"/>
                    <a:gd name="T22" fmla="*/ 243 w 358"/>
                    <a:gd name="T23" fmla="*/ 978 h 1082"/>
                    <a:gd name="T24" fmla="*/ 340 w 358"/>
                    <a:gd name="T25" fmla="*/ 1009 h 1082"/>
                    <a:gd name="T26" fmla="*/ 358 w 358"/>
                    <a:gd name="T27" fmla="*/ 1033 h 1082"/>
                    <a:gd name="T28" fmla="*/ 340 w 358"/>
                    <a:gd name="T29" fmla="*/ 1063 h 1082"/>
                    <a:gd name="T30" fmla="*/ 297 w 358"/>
                    <a:gd name="T31" fmla="*/ 1082 h 1082"/>
                    <a:gd name="T32" fmla="*/ 255 w 358"/>
                    <a:gd name="T33" fmla="*/ 1051 h 1082"/>
                    <a:gd name="T34" fmla="*/ 200 w 358"/>
                    <a:gd name="T35" fmla="*/ 1039 h 1082"/>
                    <a:gd name="T36" fmla="*/ 127 w 358"/>
                    <a:gd name="T37" fmla="*/ 1033 h 1082"/>
                    <a:gd name="T38" fmla="*/ 61 w 358"/>
                    <a:gd name="T39" fmla="*/ 1033 h 1082"/>
                    <a:gd name="T40" fmla="*/ 24 w 358"/>
                    <a:gd name="T41" fmla="*/ 1039 h 1082"/>
                    <a:gd name="T42" fmla="*/ 0 w 358"/>
                    <a:gd name="T43" fmla="*/ 1021 h 1082"/>
                    <a:gd name="T44" fmla="*/ 6 w 358"/>
                    <a:gd name="T45" fmla="*/ 997 h 1082"/>
                    <a:gd name="T46" fmla="*/ 12 w 358"/>
                    <a:gd name="T47" fmla="*/ 924 h 1082"/>
                    <a:gd name="T48" fmla="*/ 24 w 358"/>
                    <a:gd name="T49" fmla="*/ 857 h 1082"/>
                    <a:gd name="T50" fmla="*/ 61 w 358"/>
                    <a:gd name="T51" fmla="*/ 747 h 1082"/>
                    <a:gd name="T52" fmla="*/ 85 w 358"/>
                    <a:gd name="T53" fmla="*/ 608 h 1082"/>
                    <a:gd name="T54" fmla="*/ 91 w 358"/>
                    <a:gd name="T55" fmla="*/ 480 h 1082"/>
                    <a:gd name="T56" fmla="*/ 85 w 358"/>
                    <a:gd name="T57" fmla="*/ 317 h 1082"/>
                    <a:gd name="T58" fmla="*/ 55 w 358"/>
                    <a:gd name="T59" fmla="*/ 201 h 1082"/>
                    <a:gd name="T60" fmla="*/ 12 w 358"/>
                    <a:gd name="T61" fmla="*/ 140 h 1082"/>
                    <a:gd name="T62" fmla="*/ 0 w 358"/>
                    <a:gd name="T63" fmla="*/ 85 h 1082"/>
                    <a:gd name="T64" fmla="*/ 12 w 358"/>
                    <a:gd name="T65" fmla="*/ 37 h 1082"/>
                    <a:gd name="T66" fmla="*/ 24 w 358"/>
                    <a:gd name="T67" fmla="*/ 0 h 10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58" h="1082">
                      <a:moveTo>
                        <a:pt x="24" y="0"/>
                      </a:moveTo>
                      <a:lnTo>
                        <a:pt x="97" y="43"/>
                      </a:lnTo>
                      <a:lnTo>
                        <a:pt x="121" y="110"/>
                      </a:lnTo>
                      <a:lnTo>
                        <a:pt x="146" y="286"/>
                      </a:lnTo>
                      <a:lnTo>
                        <a:pt x="146" y="456"/>
                      </a:lnTo>
                      <a:lnTo>
                        <a:pt x="133" y="638"/>
                      </a:lnTo>
                      <a:lnTo>
                        <a:pt x="97" y="802"/>
                      </a:lnTo>
                      <a:lnTo>
                        <a:pt x="67" y="912"/>
                      </a:lnTo>
                      <a:lnTo>
                        <a:pt x="67" y="972"/>
                      </a:lnTo>
                      <a:lnTo>
                        <a:pt x="97" y="985"/>
                      </a:lnTo>
                      <a:lnTo>
                        <a:pt x="158" y="978"/>
                      </a:lnTo>
                      <a:lnTo>
                        <a:pt x="243" y="978"/>
                      </a:lnTo>
                      <a:lnTo>
                        <a:pt x="340" y="1009"/>
                      </a:lnTo>
                      <a:lnTo>
                        <a:pt x="358" y="1033"/>
                      </a:lnTo>
                      <a:lnTo>
                        <a:pt x="340" y="1063"/>
                      </a:lnTo>
                      <a:lnTo>
                        <a:pt x="297" y="1082"/>
                      </a:lnTo>
                      <a:lnTo>
                        <a:pt x="255" y="1051"/>
                      </a:lnTo>
                      <a:lnTo>
                        <a:pt x="200" y="1039"/>
                      </a:lnTo>
                      <a:lnTo>
                        <a:pt x="127" y="1033"/>
                      </a:lnTo>
                      <a:lnTo>
                        <a:pt x="61" y="1033"/>
                      </a:lnTo>
                      <a:lnTo>
                        <a:pt x="24" y="1039"/>
                      </a:lnTo>
                      <a:lnTo>
                        <a:pt x="0" y="1021"/>
                      </a:lnTo>
                      <a:lnTo>
                        <a:pt x="6" y="997"/>
                      </a:lnTo>
                      <a:lnTo>
                        <a:pt x="12" y="924"/>
                      </a:lnTo>
                      <a:lnTo>
                        <a:pt x="24" y="857"/>
                      </a:lnTo>
                      <a:lnTo>
                        <a:pt x="61" y="747"/>
                      </a:lnTo>
                      <a:lnTo>
                        <a:pt x="85" y="608"/>
                      </a:lnTo>
                      <a:lnTo>
                        <a:pt x="91" y="480"/>
                      </a:lnTo>
                      <a:lnTo>
                        <a:pt x="85" y="317"/>
                      </a:lnTo>
                      <a:lnTo>
                        <a:pt x="55" y="201"/>
                      </a:lnTo>
                      <a:lnTo>
                        <a:pt x="12" y="140"/>
                      </a:lnTo>
                      <a:lnTo>
                        <a:pt x="0" y="85"/>
                      </a:lnTo>
                      <a:lnTo>
                        <a:pt x="12" y="37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9160" name="Freeform 20"/>
                <p:cNvSpPr>
                  <a:spLocks/>
                </p:cNvSpPr>
                <p:nvPr/>
              </p:nvSpPr>
              <p:spPr bwMode="auto">
                <a:xfrm>
                  <a:off x="875" y="2823"/>
                  <a:ext cx="334" cy="1166"/>
                </a:xfrm>
                <a:custGeom>
                  <a:avLst/>
                  <a:gdLst>
                    <a:gd name="T0" fmla="*/ 212 w 334"/>
                    <a:gd name="T1" fmla="*/ 30 h 1166"/>
                    <a:gd name="T2" fmla="*/ 261 w 334"/>
                    <a:gd name="T3" fmla="*/ 0 h 1166"/>
                    <a:gd name="T4" fmla="*/ 303 w 334"/>
                    <a:gd name="T5" fmla="*/ 18 h 1166"/>
                    <a:gd name="T6" fmla="*/ 334 w 334"/>
                    <a:gd name="T7" fmla="*/ 67 h 1166"/>
                    <a:gd name="T8" fmla="*/ 327 w 334"/>
                    <a:gd name="T9" fmla="*/ 224 h 1166"/>
                    <a:gd name="T10" fmla="*/ 303 w 334"/>
                    <a:gd name="T11" fmla="*/ 438 h 1166"/>
                    <a:gd name="T12" fmla="*/ 261 w 334"/>
                    <a:gd name="T13" fmla="*/ 650 h 1166"/>
                    <a:gd name="T14" fmla="*/ 206 w 334"/>
                    <a:gd name="T15" fmla="*/ 783 h 1166"/>
                    <a:gd name="T16" fmla="*/ 163 w 334"/>
                    <a:gd name="T17" fmla="*/ 905 h 1166"/>
                    <a:gd name="T18" fmla="*/ 121 w 334"/>
                    <a:gd name="T19" fmla="*/ 948 h 1166"/>
                    <a:gd name="T20" fmla="*/ 127 w 334"/>
                    <a:gd name="T21" fmla="*/ 972 h 1166"/>
                    <a:gd name="T22" fmla="*/ 127 w 334"/>
                    <a:gd name="T23" fmla="*/ 990 h 1166"/>
                    <a:gd name="T24" fmla="*/ 175 w 334"/>
                    <a:gd name="T25" fmla="*/ 1027 h 1166"/>
                    <a:gd name="T26" fmla="*/ 249 w 334"/>
                    <a:gd name="T27" fmla="*/ 1063 h 1166"/>
                    <a:gd name="T28" fmla="*/ 303 w 334"/>
                    <a:gd name="T29" fmla="*/ 1124 h 1166"/>
                    <a:gd name="T30" fmla="*/ 303 w 334"/>
                    <a:gd name="T31" fmla="*/ 1148 h 1166"/>
                    <a:gd name="T32" fmla="*/ 261 w 334"/>
                    <a:gd name="T33" fmla="*/ 1166 h 1166"/>
                    <a:gd name="T34" fmla="*/ 212 w 334"/>
                    <a:gd name="T35" fmla="*/ 1166 h 1166"/>
                    <a:gd name="T36" fmla="*/ 193 w 334"/>
                    <a:gd name="T37" fmla="*/ 1136 h 1166"/>
                    <a:gd name="T38" fmla="*/ 169 w 334"/>
                    <a:gd name="T39" fmla="*/ 1093 h 1166"/>
                    <a:gd name="T40" fmla="*/ 121 w 334"/>
                    <a:gd name="T41" fmla="*/ 1057 h 1166"/>
                    <a:gd name="T42" fmla="*/ 66 w 334"/>
                    <a:gd name="T43" fmla="*/ 1021 h 1166"/>
                    <a:gd name="T44" fmla="*/ 30 w 334"/>
                    <a:gd name="T45" fmla="*/ 1002 h 1166"/>
                    <a:gd name="T46" fmla="*/ 0 w 334"/>
                    <a:gd name="T47" fmla="*/ 984 h 1166"/>
                    <a:gd name="T48" fmla="*/ 0 w 334"/>
                    <a:gd name="T49" fmla="*/ 954 h 1166"/>
                    <a:gd name="T50" fmla="*/ 30 w 334"/>
                    <a:gd name="T51" fmla="*/ 924 h 1166"/>
                    <a:gd name="T52" fmla="*/ 90 w 334"/>
                    <a:gd name="T53" fmla="*/ 899 h 1166"/>
                    <a:gd name="T54" fmla="*/ 127 w 334"/>
                    <a:gd name="T55" fmla="*/ 850 h 1166"/>
                    <a:gd name="T56" fmla="*/ 163 w 334"/>
                    <a:gd name="T57" fmla="*/ 759 h 1166"/>
                    <a:gd name="T58" fmla="*/ 200 w 334"/>
                    <a:gd name="T59" fmla="*/ 662 h 1166"/>
                    <a:gd name="T60" fmla="*/ 225 w 334"/>
                    <a:gd name="T61" fmla="*/ 577 h 1166"/>
                    <a:gd name="T62" fmla="*/ 237 w 334"/>
                    <a:gd name="T63" fmla="*/ 444 h 1166"/>
                    <a:gd name="T64" fmla="*/ 231 w 334"/>
                    <a:gd name="T65" fmla="*/ 304 h 1166"/>
                    <a:gd name="T66" fmla="*/ 225 w 334"/>
                    <a:gd name="T67" fmla="*/ 188 h 1166"/>
                    <a:gd name="T68" fmla="*/ 206 w 334"/>
                    <a:gd name="T69" fmla="*/ 91 h 1166"/>
                    <a:gd name="T70" fmla="*/ 212 w 334"/>
                    <a:gd name="T71" fmla="*/ 30 h 1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34" h="1166">
                      <a:moveTo>
                        <a:pt x="212" y="30"/>
                      </a:moveTo>
                      <a:lnTo>
                        <a:pt x="261" y="0"/>
                      </a:lnTo>
                      <a:lnTo>
                        <a:pt x="303" y="18"/>
                      </a:lnTo>
                      <a:lnTo>
                        <a:pt x="334" y="67"/>
                      </a:lnTo>
                      <a:lnTo>
                        <a:pt x="327" y="224"/>
                      </a:lnTo>
                      <a:lnTo>
                        <a:pt x="303" y="438"/>
                      </a:lnTo>
                      <a:lnTo>
                        <a:pt x="261" y="650"/>
                      </a:lnTo>
                      <a:lnTo>
                        <a:pt x="206" y="783"/>
                      </a:lnTo>
                      <a:lnTo>
                        <a:pt x="163" y="905"/>
                      </a:lnTo>
                      <a:lnTo>
                        <a:pt x="121" y="948"/>
                      </a:lnTo>
                      <a:lnTo>
                        <a:pt x="127" y="972"/>
                      </a:lnTo>
                      <a:lnTo>
                        <a:pt x="127" y="990"/>
                      </a:lnTo>
                      <a:lnTo>
                        <a:pt x="175" y="1027"/>
                      </a:lnTo>
                      <a:lnTo>
                        <a:pt x="249" y="1063"/>
                      </a:lnTo>
                      <a:lnTo>
                        <a:pt x="303" y="1124"/>
                      </a:lnTo>
                      <a:lnTo>
                        <a:pt x="303" y="1148"/>
                      </a:lnTo>
                      <a:lnTo>
                        <a:pt x="261" y="1166"/>
                      </a:lnTo>
                      <a:lnTo>
                        <a:pt x="212" y="1166"/>
                      </a:lnTo>
                      <a:lnTo>
                        <a:pt x="193" y="1136"/>
                      </a:lnTo>
                      <a:lnTo>
                        <a:pt x="169" y="1093"/>
                      </a:lnTo>
                      <a:lnTo>
                        <a:pt x="121" y="1057"/>
                      </a:lnTo>
                      <a:lnTo>
                        <a:pt x="66" y="1021"/>
                      </a:lnTo>
                      <a:lnTo>
                        <a:pt x="30" y="1002"/>
                      </a:lnTo>
                      <a:lnTo>
                        <a:pt x="0" y="984"/>
                      </a:lnTo>
                      <a:lnTo>
                        <a:pt x="0" y="954"/>
                      </a:lnTo>
                      <a:lnTo>
                        <a:pt x="30" y="924"/>
                      </a:lnTo>
                      <a:lnTo>
                        <a:pt x="90" y="899"/>
                      </a:lnTo>
                      <a:lnTo>
                        <a:pt x="127" y="850"/>
                      </a:lnTo>
                      <a:lnTo>
                        <a:pt x="163" y="759"/>
                      </a:lnTo>
                      <a:lnTo>
                        <a:pt x="200" y="662"/>
                      </a:lnTo>
                      <a:lnTo>
                        <a:pt x="225" y="577"/>
                      </a:lnTo>
                      <a:lnTo>
                        <a:pt x="237" y="444"/>
                      </a:lnTo>
                      <a:lnTo>
                        <a:pt x="231" y="304"/>
                      </a:lnTo>
                      <a:lnTo>
                        <a:pt x="225" y="188"/>
                      </a:lnTo>
                      <a:lnTo>
                        <a:pt x="206" y="91"/>
                      </a:lnTo>
                      <a:lnTo>
                        <a:pt x="212" y="3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49153" name="Freeform 22"/>
              <p:cNvSpPr>
                <a:spLocks/>
              </p:cNvSpPr>
              <p:nvPr/>
            </p:nvSpPr>
            <p:spPr bwMode="auto">
              <a:xfrm>
                <a:off x="1305" y="2040"/>
                <a:ext cx="814" cy="692"/>
              </a:xfrm>
              <a:custGeom>
                <a:avLst/>
                <a:gdLst>
                  <a:gd name="T0" fmla="*/ 19 w 814"/>
                  <a:gd name="T1" fmla="*/ 0 h 692"/>
                  <a:gd name="T2" fmla="*/ 0 w 814"/>
                  <a:gd name="T3" fmla="*/ 30 h 692"/>
                  <a:gd name="T4" fmla="*/ 0 w 814"/>
                  <a:gd name="T5" fmla="*/ 84 h 692"/>
                  <a:gd name="T6" fmla="*/ 19 w 814"/>
                  <a:gd name="T7" fmla="*/ 175 h 692"/>
                  <a:gd name="T8" fmla="*/ 116 w 814"/>
                  <a:gd name="T9" fmla="*/ 297 h 692"/>
                  <a:gd name="T10" fmla="*/ 201 w 814"/>
                  <a:gd name="T11" fmla="*/ 413 h 692"/>
                  <a:gd name="T12" fmla="*/ 267 w 814"/>
                  <a:gd name="T13" fmla="*/ 467 h 692"/>
                  <a:gd name="T14" fmla="*/ 322 w 814"/>
                  <a:gd name="T15" fmla="*/ 504 h 692"/>
                  <a:gd name="T16" fmla="*/ 487 w 814"/>
                  <a:gd name="T17" fmla="*/ 558 h 692"/>
                  <a:gd name="T18" fmla="*/ 645 w 814"/>
                  <a:gd name="T19" fmla="*/ 576 h 692"/>
                  <a:gd name="T20" fmla="*/ 693 w 814"/>
                  <a:gd name="T21" fmla="*/ 607 h 692"/>
                  <a:gd name="T22" fmla="*/ 723 w 814"/>
                  <a:gd name="T23" fmla="*/ 692 h 692"/>
                  <a:gd name="T24" fmla="*/ 742 w 814"/>
                  <a:gd name="T25" fmla="*/ 692 h 692"/>
                  <a:gd name="T26" fmla="*/ 723 w 814"/>
                  <a:gd name="T27" fmla="*/ 607 h 692"/>
                  <a:gd name="T28" fmla="*/ 730 w 814"/>
                  <a:gd name="T29" fmla="*/ 595 h 692"/>
                  <a:gd name="T30" fmla="*/ 784 w 814"/>
                  <a:gd name="T31" fmla="*/ 649 h 692"/>
                  <a:gd name="T32" fmla="*/ 790 w 814"/>
                  <a:gd name="T33" fmla="*/ 643 h 692"/>
                  <a:gd name="T34" fmla="*/ 748 w 814"/>
                  <a:gd name="T35" fmla="*/ 582 h 692"/>
                  <a:gd name="T36" fmla="*/ 760 w 814"/>
                  <a:gd name="T37" fmla="*/ 576 h 692"/>
                  <a:gd name="T38" fmla="*/ 808 w 814"/>
                  <a:gd name="T39" fmla="*/ 588 h 692"/>
                  <a:gd name="T40" fmla="*/ 814 w 814"/>
                  <a:gd name="T41" fmla="*/ 576 h 692"/>
                  <a:gd name="T42" fmla="*/ 814 w 814"/>
                  <a:gd name="T43" fmla="*/ 570 h 692"/>
                  <a:gd name="T44" fmla="*/ 730 w 814"/>
                  <a:gd name="T45" fmla="*/ 564 h 692"/>
                  <a:gd name="T46" fmla="*/ 730 w 814"/>
                  <a:gd name="T47" fmla="*/ 558 h 692"/>
                  <a:gd name="T48" fmla="*/ 766 w 814"/>
                  <a:gd name="T49" fmla="*/ 510 h 692"/>
                  <a:gd name="T50" fmla="*/ 760 w 814"/>
                  <a:gd name="T51" fmla="*/ 498 h 692"/>
                  <a:gd name="T52" fmla="*/ 742 w 814"/>
                  <a:gd name="T53" fmla="*/ 498 h 692"/>
                  <a:gd name="T54" fmla="*/ 711 w 814"/>
                  <a:gd name="T55" fmla="*/ 546 h 692"/>
                  <a:gd name="T56" fmla="*/ 663 w 814"/>
                  <a:gd name="T57" fmla="*/ 546 h 692"/>
                  <a:gd name="T58" fmla="*/ 511 w 814"/>
                  <a:gd name="T59" fmla="*/ 522 h 692"/>
                  <a:gd name="T60" fmla="*/ 389 w 814"/>
                  <a:gd name="T61" fmla="*/ 479 h 692"/>
                  <a:gd name="T62" fmla="*/ 304 w 814"/>
                  <a:gd name="T63" fmla="*/ 419 h 692"/>
                  <a:gd name="T64" fmla="*/ 207 w 814"/>
                  <a:gd name="T65" fmla="*/ 297 h 692"/>
                  <a:gd name="T66" fmla="*/ 128 w 814"/>
                  <a:gd name="T67" fmla="*/ 169 h 692"/>
                  <a:gd name="T68" fmla="*/ 98 w 814"/>
                  <a:gd name="T69" fmla="*/ 48 h 692"/>
                  <a:gd name="T70" fmla="*/ 55 w 814"/>
                  <a:gd name="T71" fmla="*/ 6 h 692"/>
                  <a:gd name="T72" fmla="*/ 19 w 814"/>
                  <a:gd name="T73" fmla="*/ 0 h 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14" h="692">
                    <a:moveTo>
                      <a:pt x="19" y="0"/>
                    </a:moveTo>
                    <a:lnTo>
                      <a:pt x="0" y="30"/>
                    </a:lnTo>
                    <a:lnTo>
                      <a:pt x="0" y="84"/>
                    </a:lnTo>
                    <a:lnTo>
                      <a:pt x="19" y="175"/>
                    </a:lnTo>
                    <a:lnTo>
                      <a:pt x="116" y="297"/>
                    </a:lnTo>
                    <a:lnTo>
                      <a:pt x="201" y="413"/>
                    </a:lnTo>
                    <a:lnTo>
                      <a:pt x="267" y="467"/>
                    </a:lnTo>
                    <a:lnTo>
                      <a:pt x="322" y="504"/>
                    </a:lnTo>
                    <a:lnTo>
                      <a:pt x="487" y="558"/>
                    </a:lnTo>
                    <a:lnTo>
                      <a:pt x="645" y="576"/>
                    </a:lnTo>
                    <a:lnTo>
                      <a:pt x="693" y="607"/>
                    </a:lnTo>
                    <a:lnTo>
                      <a:pt x="723" y="692"/>
                    </a:lnTo>
                    <a:lnTo>
                      <a:pt x="742" y="692"/>
                    </a:lnTo>
                    <a:lnTo>
                      <a:pt x="723" y="607"/>
                    </a:lnTo>
                    <a:lnTo>
                      <a:pt x="730" y="595"/>
                    </a:lnTo>
                    <a:lnTo>
                      <a:pt x="784" y="649"/>
                    </a:lnTo>
                    <a:lnTo>
                      <a:pt x="790" y="643"/>
                    </a:lnTo>
                    <a:lnTo>
                      <a:pt x="748" y="582"/>
                    </a:lnTo>
                    <a:lnTo>
                      <a:pt x="760" y="576"/>
                    </a:lnTo>
                    <a:lnTo>
                      <a:pt x="808" y="588"/>
                    </a:lnTo>
                    <a:lnTo>
                      <a:pt x="814" y="576"/>
                    </a:lnTo>
                    <a:lnTo>
                      <a:pt x="814" y="570"/>
                    </a:lnTo>
                    <a:lnTo>
                      <a:pt x="730" y="564"/>
                    </a:lnTo>
                    <a:lnTo>
                      <a:pt x="730" y="558"/>
                    </a:lnTo>
                    <a:lnTo>
                      <a:pt x="766" y="510"/>
                    </a:lnTo>
                    <a:lnTo>
                      <a:pt x="760" y="498"/>
                    </a:lnTo>
                    <a:lnTo>
                      <a:pt x="742" y="498"/>
                    </a:lnTo>
                    <a:lnTo>
                      <a:pt x="711" y="546"/>
                    </a:lnTo>
                    <a:lnTo>
                      <a:pt x="663" y="546"/>
                    </a:lnTo>
                    <a:lnTo>
                      <a:pt x="511" y="522"/>
                    </a:lnTo>
                    <a:lnTo>
                      <a:pt x="389" y="479"/>
                    </a:lnTo>
                    <a:lnTo>
                      <a:pt x="304" y="419"/>
                    </a:lnTo>
                    <a:lnTo>
                      <a:pt x="207" y="297"/>
                    </a:lnTo>
                    <a:lnTo>
                      <a:pt x="128" y="169"/>
                    </a:lnTo>
                    <a:lnTo>
                      <a:pt x="98" y="48"/>
                    </a:lnTo>
                    <a:lnTo>
                      <a:pt x="55" y="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7" name="Group 28"/>
            <p:cNvGrpSpPr>
              <a:grpSpLocks/>
            </p:cNvGrpSpPr>
            <p:nvPr/>
          </p:nvGrpSpPr>
          <p:grpSpPr bwMode="auto">
            <a:xfrm>
              <a:off x="723" y="2020"/>
              <a:ext cx="905" cy="1251"/>
              <a:chOff x="723" y="2020"/>
              <a:chExt cx="905" cy="1251"/>
            </a:xfrm>
          </p:grpSpPr>
          <p:grpSp>
            <p:nvGrpSpPr>
              <p:cNvPr id="28" name="Group 26"/>
              <p:cNvGrpSpPr>
                <a:grpSpLocks/>
              </p:cNvGrpSpPr>
              <p:nvPr/>
            </p:nvGrpSpPr>
            <p:grpSpPr bwMode="auto">
              <a:xfrm>
                <a:off x="723" y="2519"/>
                <a:ext cx="905" cy="752"/>
                <a:chOff x="723" y="2519"/>
                <a:chExt cx="905" cy="752"/>
              </a:xfrm>
            </p:grpSpPr>
            <p:sp>
              <p:nvSpPr>
                <p:cNvPr id="30" name="Freeform 24"/>
                <p:cNvSpPr>
                  <a:spLocks/>
                </p:cNvSpPr>
                <p:nvPr/>
              </p:nvSpPr>
              <p:spPr bwMode="auto">
                <a:xfrm>
                  <a:off x="735" y="2537"/>
                  <a:ext cx="875" cy="722"/>
                </a:xfrm>
                <a:custGeom>
                  <a:avLst/>
                  <a:gdLst>
                    <a:gd name="T0" fmla="*/ 79 w 875"/>
                    <a:gd name="T1" fmla="*/ 55 h 722"/>
                    <a:gd name="T2" fmla="*/ 170 w 875"/>
                    <a:gd name="T3" fmla="*/ 0 h 722"/>
                    <a:gd name="T4" fmla="*/ 328 w 875"/>
                    <a:gd name="T5" fmla="*/ 0 h 722"/>
                    <a:gd name="T6" fmla="*/ 480 w 875"/>
                    <a:gd name="T7" fmla="*/ 7 h 722"/>
                    <a:gd name="T8" fmla="*/ 632 w 875"/>
                    <a:gd name="T9" fmla="*/ 25 h 722"/>
                    <a:gd name="T10" fmla="*/ 808 w 875"/>
                    <a:gd name="T11" fmla="*/ 61 h 722"/>
                    <a:gd name="T12" fmla="*/ 839 w 875"/>
                    <a:gd name="T13" fmla="*/ 152 h 722"/>
                    <a:gd name="T14" fmla="*/ 863 w 875"/>
                    <a:gd name="T15" fmla="*/ 231 h 722"/>
                    <a:gd name="T16" fmla="*/ 875 w 875"/>
                    <a:gd name="T17" fmla="*/ 346 h 722"/>
                    <a:gd name="T18" fmla="*/ 875 w 875"/>
                    <a:gd name="T19" fmla="*/ 412 h 722"/>
                    <a:gd name="T20" fmla="*/ 875 w 875"/>
                    <a:gd name="T21" fmla="*/ 479 h 722"/>
                    <a:gd name="T22" fmla="*/ 869 w 875"/>
                    <a:gd name="T23" fmla="*/ 565 h 722"/>
                    <a:gd name="T24" fmla="*/ 839 w 875"/>
                    <a:gd name="T25" fmla="*/ 607 h 722"/>
                    <a:gd name="T26" fmla="*/ 808 w 875"/>
                    <a:gd name="T27" fmla="*/ 644 h 722"/>
                    <a:gd name="T28" fmla="*/ 735 w 875"/>
                    <a:gd name="T29" fmla="*/ 674 h 722"/>
                    <a:gd name="T30" fmla="*/ 675 w 875"/>
                    <a:gd name="T31" fmla="*/ 704 h 722"/>
                    <a:gd name="T32" fmla="*/ 572 w 875"/>
                    <a:gd name="T33" fmla="*/ 722 h 722"/>
                    <a:gd name="T34" fmla="*/ 468 w 875"/>
                    <a:gd name="T35" fmla="*/ 710 h 722"/>
                    <a:gd name="T36" fmla="*/ 328 w 875"/>
                    <a:gd name="T37" fmla="*/ 686 h 722"/>
                    <a:gd name="T38" fmla="*/ 231 w 875"/>
                    <a:gd name="T39" fmla="*/ 674 h 722"/>
                    <a:gd name="T40" fmla="*/ 134 w 875"/>
                    <a:gd name="T41" fmla="*/ 650 h 722"/>
                    <a:gd name="T42" fmla="*/ 67 w 875"/>
                    <a:gd name="T43" fmla="*/ 632 h 722"/>
                    <a:gd name="T44" fmla="*/ 36 w 875"/>
                    <a:gd name="T45" fmla="*/ 601 h 722"/>
                    <a:gd name="T46" fmla="*/ 18 w 875"/>
                    <a:gd name="T47" fmla="*/ 583 h 722"/>
                    <a:gd name="T48" fmla="*/ 0 w 875"/>
                    <a:gd name="T49" fmla="*/ 541 h 722"/>
                    <a:gd name="T50" fmla="*/ 0 w 875"/>
                    <a:gd name="T51" fmla="*/ 406 h 722"/>
                    <a:gd name="T52" fmla="*/ 0 w 875"/>
                    <a:gd name="T53" fmla="*/ 188 h 722"/>
                    <a:gd name="T54" fmla="*/ 0 w 875"/>
                    <a:gd name="T55" fmla="*/ 134 h 722"/>
                    <a:gd name="T56" fmla="*/ 18 w 875"/>
                    <a:gd name="T57" fmla="*/ 116 h 722"/>
                    <a:gd name="T58" fmla="*/ 79 w 875"/>
                    <a:gd name="T59" fmla="*/ 55 h 7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875" h="722">
                      <a:moveTo>
                        <a:pt x="79" y="55"/>
                      </a:moveTo>
                      <a:lnTo>
                        <a:pt x="170" y="0"/>
                      </a:lnTo>
                      <a:lnTo>
                        <a:pt x="328" y="0"/>
                      </a:lnTo>
                      <a:lnTo>
                        <a:pt x="480" y="7"/>
                      </a:lnTo>
                      <a:lnTo>
                        <a:pt x="632" y="25"/>
                      </a:lnTo>
                      <a:lnTo>
                        <a:pt x="808" y="61"/>
                      </a:lnTo>
                      <a:lnTo>
                        <a:pt x="839" y="152"/>
                      </a:lnTo>
                      <a:lnTo>
                        <a:pt x="863" y="231"/>
                      </a:lnTo>
                      <a:lnTo>
                        <a:pt x="875" y="346"/>
                      </a:lnTo>
                      <a:lnTo>
                        <a:pt x="875" y="412"/>
                      </a:lnTo>
                      <a:lnTo>
                        <a:pt x="875" y="479"/>
                      </a:lnTo>
                      <a:lnTo>
                        <a:pt x="869" y="565"/>
                      </a:lnTo>
                      <a:lnTo>
                        <a:pt x="839" y="607"/>
                      </a:lnTo>
                      <a:lnTo>
                        <a:pt x="808" y="644"/>
                      </a:lnTo>
                      <a:lnTo>
                        <a:pt x="735" y="674"/>
                      </a:lnTo>
                      <a:lnTo>
                        <a:pt x="675" y="704"/>
                      </a:lnTo>
                      <a:lnTo>
                        <a:pt x="572" y="722"/>
                      </a:lnTo>
                      <a:lnTo>
                        <a:pt x="468" y="710"/>
                      </a:lnTo>
                      <a:lnTo>
                        <a:pt x="328" y="686"/>
                      </a:lnTo>
                      <a:lnTo>
                        <a:pt x="231" y="674"/>
                      </a:lnTo>
                      <a:lnTo>
                        <a:pt x="134" y="650"/>
                      </a:lnTo>
                      <a:lnTo>
                        <a:pt x="67" y="632"/>
                      </a:lnTo>
                      <a:lnTo>
                        <a:pt x="36" y="601"/>
                      </a:lnTo>
                      <a:lnTo>
                        <a:pt x="18" y="583"/>
                      </a:lnTo>
                      <a:lnTo>
                        <a:pt x="0" y="541"/>
                      </a:lnTo>
                      <a:lnTo>
                        <a:pt x="0" y="406"/>
                      </a:lnTo>
                      <a:lnTo>
                        <a:pt x="0" y="188"/>
                      </a:lnTo>
                      <a:lnTo>
                        <a:pt x="0" y="134"/>
                      </a:lnTo>
                      <a:lnTo>
                        <a:pt x="18" y="116"/>
                      </a:lnTo>
                      <a:lnTo>
                        <a:pt x="79" y="55"/>
                      </a:lnTo>
                      <a:close/>
                    </a:path>
                  </a:pathLst>
                </a:custGeom>
                <a:solidFill>
                  <a:srgbClr val="CC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1" name="Freeform 25"/>
                <p:cNvSpPr>
                  <a:spLocks/>
                </p:cNvSpPr>
                <p:nvPr/>
              </p:nvSpPr>
              <p:spPr bwMode="auto">
                <a:xfrm>
                  <a:off x="723" y="2519"/>
                  <a:ext cx="905" cy="752"/>
                </a:xfrm>
                <a:custGeom>
                  <a:avLst/>
                  <a:gdLst>
                    <a:gd name="T0" fmla="*/ 705 w 905"/>
                    <a:gd name="T1" fmla="*/ 206 h 752"/>
                    <a:gd name="T2" fmla="*/ 511 w 905"/>
                    <a:gd name="T3" fmla="*/ 170 h 752"/>
                    <a:gd name="T4" fmla="*/ 389 w 905"/>
                    <a:gd name="T5" fmla="*/ 152 h 752"/>
                    <a:gd name="T6" fmla="*/ 140 w 905"/>
                    <a:gd name="T7" fmla="*/ 116 h 752"/>
                    <a:gd name="T8" fmla="*/ 182 w 905"/>
                    <a:gd name="T9" fmla="*/ 43 h 752"/>
                    <a:gd name="T10" fmla="*/ 662 w 905"/>
                    <a:gd name="T11" fmla="*/ 61 h 752"/>
                    <a:gd name="T12" fmla="*/ 753 w 905"/>
                    <a:gd name="T13" fmla="*/ 128 h 752"/>
                    <a:gd name="T14" fmla="*/ 759 w 905"/>
                    <a:gd name="T15" fmla="*/ 182 h 752"/>
                    <a:gd name="T16" fmla="*/ 844 w 905"/>
                    <a:gd name="T17" fmla="*/ 212 h 752"/>
                    <a:gd name="T18" fmla="*/ 875 w 905"/>
                    <a:gd name="T19" fmla="*/ 431 h 752"/>
                    <a:gd name="T20" fmla="*/ 838 w 905"/>
                    <a:gd name="T21" fmla="*/ 625 h 752"/>
                    <a:gd name="T22" fmla="*/ 778 w 905"/>
                    <a:gd name="T23" fmla="*/ 559 h 752"/>
                    <a:gd name="T24" fmla="*/ 772 w 905"/>
                    <a:gd name="T25" fmla="*/ 194 h 752"/>
                    <a:gd name="T26" fmla="*/ 735 w 905"/>
                    <a:gd name="T27" fmla="*/ 200 h 752"/>
                    <a:gd name="T28" fmla="*/ 729 w 905"/>
                    <a:gd name="T29" fmla="*/ 686 h 752"/>
                    <a:gd name="T30" fmla="*/ 505 w 905"/>
                    <a:gd name="T31" fmla="*/ 710 h 752"/>
                    <a:gd name="T32" fmla="*/ 103 w 905"/>
                    <a:gd name="T33" fmla="*/ 637 h 752"/>
                    <a:gd name="T34" fmla="*/ 30 w 905"/>
                    <a:gd name="T35" fmla="*/ 394 h 752"/>
                    <a:gd name="T36" fmla="*/ 49 w 905"/>
                    <a:gd name="T37" fmla="*/ 134 h 752"/>
                    <a:gd name="T38" fmla="*/ 6 w 905"/>
                    <a:gd name="T39" fmla="*/ 134 h 752"/>
                    <a:gd name="T40" fmla="*/ 0 w 905"/>
                    <a:gd name="T41" fmla="*/ 424 h 752"/>
                    <a:gd name="T42" fmla="*/ 30 w 905"/>
                    <a:gd name="T43" fmla="*/ 631 h 752"/>
                    <a:gd name="T44" fmla="*/ 231 w 905"/>
                    <a:gd name="T45" fmla="*/ 710 h 752"/>
                    <a:gd name="T46" fmla="*/ 492 w 905"/>
                    <a:gd name="T47" fmla="*/ 752 h 752"/>
                    <a:gd name="T48" fmla="*/ 759 w 905"/>
                    <a:gd name="T49" fmla="*/ 722 h 752"/>
                    <a:gd name="T50" fmla="*/ 893 w 905"/>
                    <a:gd name="T51" fmla="*/ 595 h 752"/>
                    <a:gd name="T52" fmla="*/ 905 w 905"/>
                    <a:gd name="T53" fmla="*/ 400 h 752"/>
                    <a:gd name="T54" fmla="*/ 887 w 905"/>
                    <a:gd name="T55" fmla="*/ 182 h 752"/>
                    <a:gd name="T56" fmla="*/ 850 w 905"/>
                    <a:gd name="T57" fmla="*/ 49 h 752"/>
                    <a:gd name="T58" fmla="*/ 553 w 905"/>
                    <a:gd name="T59" fmla="*/ 19 h 752"/>
                    <a:gd name="T60" fmla="*/ 303 w 905"/>
                    <a:gd name="T61" fmla="*/ 0 h 752"/>
                    <a:gd name="T62" fmla="*/ 121 w 905"/>
                    <a:gd name="T63" fmla="*/ 43 h 752"/>
                    <a:gd name="T64" fmla="*/ 97 w 905"/>
                    <a:gd name="T65" fmla="*/ 103 h 752"/>
                    <a:gd name="T66" fmla="*/ 109 w 905"/>
                    <a:gd name="T67" fmla="*/ 79 h 7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905" h="752">
                      <a:moveTo>
                        <a:pt x="717" y="176"/>
                      </a:moveTo>
                      <a:lnTo>
                        <a:pt x="705" y="206"/>
                      </a:lnTo>
                      <a:lnTo>
                        <a:pt x="596" y="188"/>
                      </a:lnTo>
                      <a:lnTo>
                        <a:pt x="511" y="170"/>
                      </a:lnTo>
                      <a:lnTo>
                        <a:pt x="450" y="158"/>
                      </a:lnTo>
                      <a:lnTo>
                        <a:pt x="389" y="152"/>
                      </a:lnTo>
                      <a:lnTo>
                        <a:pt x="291" y="140"/>
                      </a:lnTo>
                      <a:lnTo>
                        <a:pt x="140" y="116"/>
                      </a:lnTo>
                      <a:lnTo>
                        <a:pt x="91" y="103"/>
                      </a:lnTo>
                      <a:lnTo>
                        <a:pt x="182" y="43"/>
                      </a:lnTo>
                      <a:lnTo>
                        <a:pt x="353" y="37"/>
                      </a:lnTo>
                      <a:lnTo>
                        <a:pt x="662" y="61"/>
                      </a:lnTo>
                      <a:lnTo>
                        <a:pt x="765" y="85"/>
                      </a:lnTo>
                      <a:lnTo>
                        <a:pt x="753" y="128"/>
                      </a:lnTo>
                      <a:lnTo>
                        <a:pt x="747" y="158"/>
                      </a:lnTo>
                      <a:lnTo>
                        <a:pt x="759" y="182"/>
                      </a:lnTo>
                      <a:lnTo>
                        <a:pt x="802" y="152"/>
                      </a:lnTo>
                      <a:lnTo>
                        <a:pt x="844" y="212"/>
                      </a:lnTo>
                      <a:lnTo>
                        <a:pt x="863" y="309"/>
                      </a:lnTo>
                      <a:lnTo>
                        <a:pt x="875" y="431"/>
                      </a:lnTo>
                      <a:lnTo>
                        <a:pt x="869" y="565"/>
                      </a:lnTo>
                      <a:lnTo>
                        <a:pt x="838" y="625"/>
                      </a:lnTo>
                      <a:lnTo>
                        <a:pt x="796" y="656"/>
                      </a:lnTo>
                      <a:lnTo>
                        <a:pt x="778" y="559"/>
                      </a:lnTo>
                      <a:lnTo>
                        <a:pt x="772" y="297"/>
                      </a:lnTo>
                      <a:lnTo>
                        <a:pt x="772" y="194"/>
                      </a:lnTo>
                      <a:lnTo>
                        <a:pt x="747" y="194"/>
                      </a:lnTo>
                      <a:lnTo>
                        <a:pt x="735" y="200"/>
                      </a:lnTo>
                      <a:lnTo>
                        <a:pt x="729" y="467"/>
                      </a:lnTo>
                      <a:lnTo>
                        <a:pt x="729" y="686"/>
                      </a:lnTo>
                      <a:lnTo>
                        <a:pt x="662" y="710"/>
                      </a:lnTo>
                      <a:lnTo>
                        <a:pt x="505" y="710"/>
                      </a:lnTo>
                      <a:lnTo>
                        <a:pt x="279" y="680"/>
                      </a:lnTo>
                      <a:lnTo>
                        <a:pt x="103" y="637"/>
                      </a:lnTo>
                      <a:lnTo>
                        <a:pt x="36" y="577"/>
                      </a:lnTo>
                      <a:lnTo>
                        <a:pt x="30" y="394"/>
                      </a:lnTo>
                      <a:lnTo>
                        <a:pt x="30" y="170"/>
                      </a:lnTo>
                      <a:lnTo>
                        <a:pt x="49" y="134"/>
                      </a:lnTo>
                      <a:lnTo>
                        <a:pt x="24" y="97"/>
                      </a:lnTo>
                      <a:lnTo>
                        <a:pt x="6" y="134"/>
                      </a:lnTo>
                      <a:lnTo>
                        <a:pt x="0" y="279"/>
                      </a:lnTo>
                      <a:lnTo>
                        <a:pt x="0" y="424"/>
                      </a:lnTo>
                      <a:lnTo>
                        <a:pt x="6" y="571"/>
                      </a:lnTo>
                      <a:lnTo>
                        <a:pt x="30" y="631"/>
                      </a:lnTo>
                      <a:lnTo>
                        <a:pt x="103" y="680"/>
                      </a:lnTo>
                      <a:lnTo>
                        <a:pt x="231" y="710"/>
                      </a:lnTo>
                      <a:lnTo>
                        <a:pt x="365" y="728"/>
                      </a:lnTo>
                      <a:lnTo>
                        <a:pt x="492" y="752"/>
                      </a:lnTo>
                      <a:lnTo>
                        <a:pt x="650" y="752"/>
                      </a:lnTo>
                      <a:lnTo>
                        <a:pt x="759" y="722"/>
                      </a:lnTo>
                      <a:lnTo>
                        <a:pt x="832" y="674"/>
                      </a:lnTo>
                      <a:lnTo>
                        <a:pt x="893" y="595"/>
                      </a:lnTo>
                      <a:lnTo>
                        <a:pt x="899" y="540"/>
                      </a:lnTo>
                      <a:lnTo>
                        <a:pt x="905" y="400"/>
                      </a:lnTo>
                      <a:lnTo>
                        <a:pt x="899" y="303"/>
                      </a:lnTo>
                      <a:lnTo>
                        <a:pt x="887" y="182"/>
                      </a:lnTo>
                      <a:lnTo>
                        <a:pt x="850" y="79"/>
                      </a:lnTo>
                      <a:lnTo>
                        <a:pt x="850" y="49"/>
                      </a:lnTo>
                      <a:lnTo>
                        <a:pt x="723" y="31"/>
                      </a:lnTo>
                      <a:lnTo>
                        <a:pt x="553" y="19"/>
                      </a:lnTo>
                      <a:lnTo>
                        <a:pt x="407" y="7"/>
                      </a:lnTo>
                      <a:lnTo>
                        <a:pt x="303" y="0"/>
                      </a:lnTo>
                      <a:lnTo>
                        <a:pt x="170" y="7"/>
                      </a:lnTo>
                      <a:lnTo>
                        <a:pt x="121" y="43"/>
                      </a:lnTo>
                      <a:lnTo>
                        <a:pt x="55" y="79"/>
                      </a:lnTo>
                      <a:lnTo>
                        <a:pt x="97" y="103"/>
                      </a:lnTo>
                      <a:lnTo>
                        <a:pt x="103" y="91"/>
                      </a:lnTo>
                      <a:lnTo>
                        <a:pt x="109" y="79"/>
                      </a:lnTo>
                      <a:lnTo>
                        <a:pt x="717" y="17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29" name="Freeform 27"/>
              <p:cNvSpPr>
                <a:spLocks/>
              </p:cNvSpPr>
              <p:nvPr/>
            </p:nvSpPr>
            <p:spPr bwMode="auto">
              <a:xfrm>
                <a:off x="784" y="2020"/>
                <a:ext cx="443" cy="608"/>
              </a:xfrm>
              <a:custGeom>
                <a:avLst/>
                <a:gdLst>
                  <a:gd name="T0" fmla="*/ 298 w 443"/>
                  <a:gd name="T1" fmla="*/ 61 h 608"/>
                  <a:gd name="T2" fmla="*/ 346 w 443"/>
                  <a:gd name="T3" fmla="*/ 25 h 608"/>
                  <a:gd name="T4" fmla="*/ 395 w 443"/>
                  <a:gd name="T5" fmla="*/ 0 h 608"/>
                  <a:gd name="T6" fmla="*/ 425 w 443"/>
                  <a:gd name="T7" fmla="*/ 0 h 608"/>
                  <a:gd name="T8" fmla="*/ 443 w 443"/>
                  <a:gd name="T9" fmla="*/ 61 h 608"/>
                  <a:gd name="T10" fmla="*/ 413 w 443"/>
                  <a:gd name="T11" fmla="*/ 134 h 608"/>
                  <a:gd name="T12" fmla="*/ 382 w 443"/>
                  <a:gd name="T13" fmla="*/ 170 h 608"/>
                  <a:gd name="T14" fmla="*/ 298 w 443"/>
                  <a:gd name="T15" fmla="*/ 189 h 608"/>
                  <a:gd name="T16" fmla="*/ 224 w 443"/>
                  <a:gd name="T17" fmla="*/ 243 h 608"/>
                  <a:gd name="T18" fmla="*/ 139 w 443"/>
                  <a:gd name="T19" fmla="*/ 292 h 608"/>
                  <a:gd name="T20" fmla="*/ 91 w 443"/>
                  <a:gd name="T21" fmla="*/ 334 h 608"/>
                  <a:gd name="T22" fmla="*/ 121 w 443"/>
                  <a:gd name="T23" fmla="*/ 365 h 608"/>
                  <a:gd name="T24" fmla="*/ 212 w 443"/>
                  <a:gd name="T25" fmla="*/ 432 h 608"/>
                  <a:gd name="T26" fmla="*/ 298 w 443"/>
                  <a:gd name="T27" fmla="*/ 463 h 608"/>
                  <a:gd name="T28" fmla="*/ 376 w 443"/>
                  <a:gd name="T29" fmla="*/ 505 h 608"/>
                  <a:gd name="T30" fmla="*/ 437 w 443"/>
                  <a:gd name="T31" fmla="*/ 560 h 608"/>
                  <a:gd name="T32" fmla="*/ 431 w 443"/>
                  <a:gd name="T33" fmla="*/ 584 h 608"/>
                  <a:gd name="T34" fmla="*/ 413 w 443"/>
                  <a:gd name="T35" fmla="*/ 608 h 608"/>
                  <a:gd name="T36" fmla="*/ 346 w 443"/>
                  <a:gd name="T37" fmla="*/ 608 h 608"/>
                  <a:gd name="T38" fmla="*/ 285 w 443"/>
                  <a:gd name="T39" fmla="*/ 608 h 608"/>
                  <a:gd name="T40" fmla="*/ 266 w 443"/>
                  <a:gd name="T41" fmla="*/ 566 h 608"/>
                  <a:gd name="T42" fmla="*/ 279 w 443"/>
                  <a:gd name="T43" fmla="*/ 542 h 608"/>
                  <a:gd name="T44" fmla="*/ 279 w 443"/>
                  <a:gd name="T45" fmla="*/ 511 h 608"/>
                  <a:gd name="T46" fmla="*/ 218 w 443"/>
                  <a:gd name="T47" fmla="*/ 481 h 608"/>
                  <a:gd name="T48" fmla="*/ 133 w 443"/>
                  <a:gd name="T49" fmla="*/ 445 h 608"/>
                  <a:gd name="T50" fmla="*/ 48 w 443"/>
                  <a:gd name="T51" fmla="*/ 383 h 608"/>
                  <a:gd name="T52" fmla="*/ 0 w 443"/>
                  <a:gd name="T53" fmla="*/ 334 h 608"/>
                  <a:gd name="T54" fmla="*/ 0 w 443"/>
                  <a:gd name="T55" fmla="*/ 298 h 608"/>
                  <a:gd name="T56" fmla="*/ 42 w 443"/>
                  <a:gd name="T57" fmla="*/ 262 h 608"/>
                  <a:gd name="T58" fmla="*/ 151 w 443"/>
                  <a:gd name="T59" fmla="*/ 177 h 608"/>
                  <a:gd name="T60" fmla="*/ 230 w 443"/>
                  <a:gd name="T61" fmla="*/ 122 h 608"/>
                  <a:gd name="T62" fmla="*/ 298 w 443"/>
                  <a:gd name="T63" fmla="*/ 61 h 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43" h="608">
                    <a:moveTo>
                      <a:pt x="298" y="61"/>
                    </a:moveTo>
                    <a:lnTo>
                      <a:pt x="346" y="25"/>
                    </a:lnTo>
                    <a:lnTo>
                      <a:pt x="395" y="0"/>
                    </a:lnTo>
                    <a:lnTo>
                      <a:pt x="425" y="0"/>
                    </a:lnTo>
                    <a:lnTo>
                      <a:pt x="443" y="61"/>
                    </a:lnTo>
                    <a:lnTo>
                      <a:pt x="413" y="134"/>
                    </a:lnTo>
                    <a:lnTo>
                      <a:pt x="382" y="170"/>
                    </a:lnTo>
                    <a:lnTo>
                      <a:pt x="298" y="189"/>
                    </a:lnTo>
                    <a:lnTo>
                      <a:pt x="224" y="243"/>
                    </a:lnTo>
                    <a:lnTo>
                      <a:pt x="139" y="292"/>
                    </a:lnTo>
                    <a:lnTo>
                      <a:pt x="91" y="334"/>
                    </a:lnTo>
                    <a:lnTo>
                      <a:pt x="121" y="365"/>
                    </a:lnTo>
                    <a:lnTo>
                      <a:pt x="212" y="432"/>
                    </a:lnTo>
                    <a:lnTo>
                      <a:pt x="298" y="463"/>
                    </a:lnTo>
                    <a:lnTo>
                      <a:pt x="376" y="505"/>
                    </a:lnTo>
                    <a:lnTo>
                      <a:pt x="437" y="560"/>
                    </a:lnTo>
                    <a:lnTo>
                      <a:pt x="431" y="584"/>
                    </a:lnTo>
                    <a:lnTo>
                      <a:pt x="413" y="608"/>
                    </a:lnTo>
                    <a:lnTo>
                      <a:pt x="346" y="608"/>
                    </a:lnTo>
                    <a:lnTo>
                      <a:pt x="285" y="608"/>
                    </a:lnTo>
                    <a:lnTo>
                      <a:pt x="266" y="566"/>
                    </a:lnTo>
                    <a:lnTo>
                      <a:pt x="279" y="542"/>
                    </a:lnTo>
                    <a:lnTo>
                      <a:pt x="279" y="511"/>
                    </a:lnTo>
                    <a:lnTo>
                      <a:pt x="218" y="481"/>
                    </a:lnTo>
                    <a:lnTo>
                      <a:pt x="133" y="445"/>
                    </a:lnTo>
                    <a:lnTo>
                      <a:pt x="48" y="383"/>
                    </a:lnTo>
                    <a:lnTo>
                      <a:pt x="0" y="334"/>
                    </a:lnTo>
                    <a:lnTo>
                      <a:pt x="0" y="298"/>
                    </a:lnTo>
                    <a:lnTo>
                      <a:pt x="42" y="262"/>
                    </a:lnTo>
                    <a:lnTo>
                      <a:pt x="151" y="177"/>
                    </a:lnTo>
                    <a:lnTo>
                      <a:pt x="230" y="122"/>
                    </a:lnTo>
                    <a:lnTo>
                      <a:pt x="298" y="6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49176" name="Groupe 49175"/>
          <p:cNvGrpSpPr/>
          <p:nvPr/>
        </p:nvGrpSpPr>
        <p:grpSpPr>
          <a:xfrm>
            <a:off x="176471" y="6137917"/>
            <a:ext cx="2631593" cy="1132924"/>
            <a:chOff x="176471" y="5659354"/>
            <a:chExt cx="2631593" cy="1132924"/>
          </a:xfrm>
        </p:grpSpPr>
        <p:sp>
          <p:nvSpPr>
            <p:cNvPr id="49172" name="ZoneTexte 49171"/>
            <p:cNvSpPr txBox="1"/>
            <p:nvPr/>
          </p:nvSpPr>
          <p:spPr>
            <a:xfrm>
              <a:off x="176471" y="6184676"/>
              <a:ext cx="2631593" cy="60760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Voyageur</a:t>
              </a:r>
            </a:p>
            <a:p>
              <a:pPr algn="ctr"/>
              <a:r>
                <a:rPr lang="fr-FR" dirty="0" smtClean="0"/>
                <a:t>Cas 1 importé et infecté</a:t>
              </a:r>
              <a:endParaRPr lang="fr-FR" dirty="0"/>
            </a:p>
          </p:txBody>
        </p:sp>
        <p:sp>
          <p:nvSpPr>
            <p:cNvPr id="49173" name="Double flèche horizontale 49172"/>
            <p:cNvSpPr/>
            <p:nvPr/>
          </p:nvSpPr>
          <p:spPr bwMode="auto">
            <a:xfrm>
              <a:off x="592167" y="5659354"/>
              <a:ext cx="1800200" cy="481548"/>
            </a:xfrm>
            <a:prstGeom prst="leftRightArrow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0" rIns="9144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r>
                <a:rPr kumimoji="0" lang="fr-FR" sz="1600" b="0" i="0" u="none" strike="noStrike" cap="none" normalizeH="0" baseline="0" dirty="0" smtClean="0">
                  <a:ln>
                    <a:noFill/>
                  </a:ln>
                  <a:effectLst/>
                  <a:latin typeface="Arial" panose="020B0604020202020204" pitchFamily="34" charset="0"/>
                  <a:ea typeface="Microsoft YaHei" panose="020B0503020204020204" pitchFamily="34" charset="-122"/>
                </a:rPr>
                <a:t>Virémie 8 j</a:t>
              </a:r>
            </a:p>
          </p:txBody>
        </p:sp>
      </p:grpSp>
      <p:cxnSp>
        <p:nvCxnSpPr>
          <p:cNvPr id="49178" name="Connecteur droit avec flèche 49177"/>
          <p:cNvCxnSpPr/>
          <p:nvPr/>
        </p:nvCxnSpPr>
        <p:spPr bwMode="auto">
          <a:xfrm>
            <a:off x="431800" y="6012085"/>
            <a:ext cx="9361040" cy="0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179" name="ZoneTexte 49178"/>
          <p:cNvSpPr txBox="1"/>
          <p:nvPr/>
        </p:nvSpPr>
        <p:spPr>
          <a:xfrm>
            <a:off x="8856736" y="5714461"/>
            <a:ext cx="810386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temps</a:t>
            </a:r>
            <a:endParaRPr lang="fr-FR" dirty="0"/>
          </a:p>
        </p:txBody>
      </p:sp>
      <p:grpSp>
        <p:nvGrpSpPr>
          <p:cNvPr id="32" name="Groupe 31"/>
          <p:cNvGrpSpPr/>
          <p:nvPr/>
        </p:nvGrpSpPr>
        <p:grpSpPr>
          <a:xfrm>
            <a:off x="5760392" y="6133276"/>
            <a:ext cx="3591467" cy="1137565"/>
            <a:chOff x="5760392" y="5969102"/>
            <a:chExt cx="3591467" cy="1137565"/>
          </a:xfrm>
        </p:grpSpPr>
        <p:sp>
          <p:nvSpPr>
            <p:cNvPr id="33" name="ZoneTexte 32"/>
            <p:cNvSpPr txBox="1"/>
            <p:nvPr/>
          </p:nvSpPr>
          <p:spPr>
            <a:xfrm>
              <a:off x="6119477" y="6499065"/>
              <a:ext cx="2873297" cy="60760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Cas 2</a:t>
              </a:r>
            </a:p>
            <a:p>
              <a:pPr algn="ctr"/>
              <a:r>
                <a:rPr lang="fr-FR" dirty="0" smtClean="0"/>
                <a:t>autochtone</a:t>
              </a:r>
              <a:endParaRPr lang="fr-FR" dirty="0"/>
            </a:p>
          </p:txBody>
        </p:sp>
        <p:grpSp>
          <p:nvGrpSpPr>
            <p:cNvPr id="34" name="Groupe 33"/>
            <p:cNvGrpSpPr/>
            <p:nvPr/>
          </p:nvGrpSpPr>
          <p:grpSpPr>
            <a:xfrm>
              <a:off x="5760392" y="5969102"/>
              <a:ext cx="3591467" cy="481548"/>
              <a:chOff x="5760392" y="5969102"/>
              <a:chExt cx="3591467" cy="481548"/>
            </a:xfrm>
          </p:grpSpPr>
          <p:sp>
            <p:nvSpPr>
              <p:cNvPr id="35" name="Double flèche horizontale 34"/>
              <p:cNvSpPr/>
              <p:nvPr/>
            </p:nvSpPr>
            <p:spPr bwMode="auto">
              <a:xfrm>
                <a:off x="7551659" y="5969102"/>
                <a:ext cx="1800200" cy="481548"/>
              </a:xfrm>
              <a:prstGeom prst="leftRightArrow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0" rIns="9144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r>
                  <a:rPr kumimoji="0" lang="fr-FR" sz="1600" b="0" i="0" u="none" strike="noStrike" cap="none" normalizeH="0" baseline="0" dirty="0" smtClean="0">
                    <a:ln>
                      <a:noFill/>
                    </a:ln>
                    <a:effectLst/>
                    <a:latin typeface="Arial" panose="020B0604020202020204" pitchFamily="34" charset="0"/>
                    <a:ea typeface="Microsoft YaHei" panose="020B0503020204020204" pitchFamily="34" charset="-122"/>
                  </a:rPr>
                  <a:t>Virémie 8 j</a:t>
                </a:r>
              </a:p>
            </p:txBody>
          </p:sp>
          <p:sp>
            <p:nvSpPr>
              <p:cNvPr id="36" name="Double flèche horizontale 35"/>
              <p:cNvSpPr/>
              <p:nvPr/>
            </p:nvSpPr>
            <p:spPr bwMode="auto">
              <a:xfrm>
                <a:off x="5760392" y="5969102"/>
                <a:ext cx="1800200" cy="481548"/>
              </a:xfrm>
              <a:prstGeom prst="leftRightArrow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0" rIns="9144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r>
                  <a:rPr kumimoji="0" lang="fr-FR" sz="1600" b="0" i="0" u="none" strike="noStrike" cap="none" normalizeH="0" baseline="0" dirty="0" smtClean="0">
                    <a:ln>
                      <a:noFill/>
                    </a:ln>
                    <a:effectLst/>
                    <a:latin typeface="Arial" panose="020B0604020202020204" pitchFamily="34" charset="0"/>
                    <a:ea typeface="Microsoft YaHei" panose="020B0503020204020204" pitchFamily="34" charset="-122"/>
                  </a:rPr>
                  <a:t>Incubation 5 j</a:t>
                </a:r>
              </a:p>
            </p:txBody>
          </p:sp>
        </p:grpSp>
      </p:grpSp>
      <p:sp>
        <p:nvSpPr>
          <p:cNvPr id="37" name="Rectangle 36"/>
          <p:cNvSpPr/>
          <p:nvPr/>
        </p:nvSpPr>
        <p:spPr>
          <a:xfrm>
            <a:off x="5852607" y="1341812"/>
            <a:ext cx="4187548" cy="1122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fr-FR" b="1" dirty="0">
                <a:solidFill>
                  <a:srgbClr val="FF0000"/>
                </a:solidFill>
              </a:rPr>
              <a:t>Moustique contaminant jusqu’à la fin de sa vie</a:t>
            </a:r>
            <a:r>
              <a:rPr lang="fr-FR" b="1" dirty="0" smtClean="0">
                <a:solidFill>
                  <a:srgbClr val="FF0000"/>
                </a:solidFill>
              </a:rPr>
              <a:t>,</a:t>
            </a:r>
          </a:p>
          <a:p>
            <a:pPr algn="ctr">
              <a:spcBef>
                <a:spcPts val="0"/>
              </a:spcBef>
            </a:pPr>
            <a:r>
              <a:rPr lang="fr-FR" b="1" dirty="0" smtClean="0"/>
              <a:t> </a:t>
            </a:r>
            <a:r>
              <a:rPr lang="fr-FR" b="1" dirty="0"/>
              <a:t>~ 30 jours  (15 jours à 2 mois)</a:t>
            </a:r>
          </a:p>
          <a:p>
            <a:endParaRPr lang="fr-FR" dirty="0"/>
          </a:p>
        </p:txBody>
      </p:sp>
      <p:grpSp>
        <p:nvGrpSpPr>
          <p:cNvPr id="38" name="Group 4"/>
          <p:cNvGrpSpPr>
            <a:grpSpLocks noChangeAspect="1"/>
          </p:cNvGrpSpPr>
          <p:nvPr/>
        </p:nvGrpSpPr>
        <p:grpSpPr bwMode="auto">
          <a:xfrm>
            <a:off x="5852607" y="3298458"/>
            <a:ext cx="1890725" cy="2524123"/>
            <a:chOff x="2321" y="1508"/>
            <a:chExt cx="1597" cy="2132"/>
          </a:xfrm>
        </p:grpSpPr>
        <p:sp>
          <p:nvSpPr>
            <p:cNvPr id="39" name="Freeform 5"/>
            <p:cNvSpPr>
              <a:spLocks/>
            </p:cNvSpPr>
            <p:nvPr/>
          </p:nvSpPr>
          <p:spPr bwMode="auto">
            <a:xfrm>
              <a:off x="2864" y="1508"/>
              <a:ext cx="564" cy="535"/>
            </a:xfrm>
            <a:custGeom>
              <a:avLst/>
              <a:gdLst>
                <a:gd name="T0" fmla="*/ 167 w 564"/>
                <a:gd name="T1" fmla="*/ 310 h 535"/>
                <a:gd name="T2" fmla="*/ 0 w 564"/>
                <a:gd name="T3" fmla="*/ 196 h 535"/>
                <a:gd name="T4" fmla="*/ 28 w 564"/>
                <a:gd name="T5" fmla="*/ 171 h 535"/>
                <a:gd name="T6" fmla="*/ 159 w 564"/>
                <a:gd name="T7" fmla="*/ 249 h 535"/>
                <a:gd name="T8" fmla="*/ 207 w 564"/>
                <a:gd name="T9" fmla="*/ 171 h 535"/>
                <a:gd name="T10" fmla="*/ 266 w 564"/>
                <a:gd name="T11" fmla="*/ 100 h 535"/>
                <a:gd name="T12" fmla="*/ 338 w 564"/>
                <a:gd name="T13" fmla="*/ 54 h 535"/>
                <a:gd name="T14" fmla="*/ 405 w 564"/>
                <a:gd name="T15" fmla="*/ 11 h 535"/>
                <a:gd name="T16" fmla="*/ 457 w 564"/>
                <a:gd name="T17" fmla="*/ 0 h 535"/>
                <a:gd name="T18" fmla="*/ 500 w 564"/>
                <a:gd name="T19" fmla="*/ 4 h 535"/>
                <a:gd name="T20" fmla="*/ 536 w 564"/>
                <a:gd name="T21" fmla="*/ 25 h 535"/>
                <a:gd name="T22" fmla="*/ 564 w 564"/>
                <a:gd name="T23" fmla="*/ 107 h 535"/>
                <a:gd name="T24" fmla="*/ 560 w 564"/>
                <a:gd name="T25" fmla="*/ 228 h 535"/>
                <a:gd name="T26" fmla="*/ 512 w 564"/>
                <a:gd name="T27" fmla="*/ 320 h 535"/>
                <a:gd name="T28" fmla="*/ 433 w 564"/>
                <a:gd name="T29" fmla="*/ 428 h 535"/>
                <a:gd name="T30" fmla="*/ 350 w 564"/>
                <a:gd name="T31" fmla="*/ 506 h 535"/>
                <a:gd name="T32" fmla="*/ 302 w 564"/>
                <a:gd name="T33" fmla="*/ 535 h 535"/>
                <a:gd name="T34" fmla="*/ 238 w 564"/>
                <a:gd name="T35" fmla="*/ 535 h 535"/>
                <a:gd name="T36" fmla="*/ 183 w 564"/>
                <a:gd name="T37" fmla="*/ 513 h 535"/>
                <a:gd name="T38" fmla="*/ 159 w 564"/>
                <a:gd name="T39" fmla="*/ 460 h 535"/>
                <a:gd name="T40" fmla="*/ 143 w 564"/>
                <a:gd name="T41" fmla="*/ 389 h 535"/>
                <a:gd name="T42" fmla="*/ 147 w 564"/>
                <a:gd name="T43" fmla="*/ 335 h 535"/>
                <a:gd name="T44" fmla="*/ 167 w 564"/>
                <a:gd name="T45" fmla="*/ 31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4" h="535">
                  <a:moveTo>
                    <a:pt x="167" y="310"/>
                  </a:moveTo>
                  <a:lnTo>
                    <a:pt x="0" y="196"/>
                  </a:lnTo>
                  <a:lnTo>
                    <a:pt x="28" y="171"/>
                  </a:lnTo>
                  <a:lnTo>
                    <a:pt x="159" y="249"/>
                  </a:lnTo>
                  <a:lnTo>
                    <a:pt x="207" y="171"/>
                  </a:lnTo>
                  <a:lnTo>
                    <a:pt x="266" y="100"/>
                  </a:lnTo>
                  <a:lnTo>
                    <a:pt x="338" y="54"/>
                  </a:lnTo>
                  <a:lnTo>
                    <a:pt x="405" y="11"/>
                  </a:lnTo>
                  <a:lnTo>
                    <a:pt x="457" y="0"/>
                  </a:lnTo>
                  <a:lnTo>
                    <a:pt x="500" y="4"/>
                  </a:lnTo>
                  <a:lnTo>
                    <a:pt x="536" y="25"/>
                  </a:lnTo>
                  <a:lnTo>
                    <a:pt x="564" y="107"/>
                  </a:lnTo>
                  <a:lnTo>
                    <a:pt x="560" y="228"/>
                  </a:lnTo>
                  <a:lnTo>
                    <a:pt x="512" y="320"/>
                  </a:lnTo>
                  <a:lnTo>
                    <a:pt x="433" y="428"/>
                  </a:lnTo>
                  <a:lnTo>
                    <a:pt x="350" y="506"/>
                  </a:lnTo>
                  <a:lnTo>
                    <a:pt x="302" y="535"/>
                  </a:lnTo>
                  <a:lnTo>
                    <a:pt x="238" y="535"/>
                  </a:lnTo>
                  <a:lnTo>
                    <a:pt x="183" y="513"/>
                  </a:lnTo>
                  <a:lnTo>
                    <a:pt x="159" y="460"/>
                  </a:lnTo>
                  <a:lnTo>
                    <a:pt x="143" y="389"/>
                  </a:lnTo>
                  <a:lnTo>
                    <a:pt x="147" y="335"/>
                  </a:lnTo>
                  <a:lnTo>
                    <a:pt x="167" y="310"/>
                  </a:lnTo>
                  <a:close/>
                </a:path>
              </a:pathLst>
            </a:custGeom>
            <a:solidFill>
              <a:srgbClr val="11E9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/>
            <p:cNvSpPr>
              <a:spLocks/>
            </p:cNvSpPr>
            <p:nvPr/>
          </p:nvSpPr>
          <p:spPr bwMode="auto">
            <a:xfrm>
              <a:off x="2724" y="2092"/>
              <a:ext cx="435" cy="842"/>
            </a:xfrm>
            <a:custGeom>
              <a:avLst/>
              <a:gdLst>
                <a:gd name="T0" fmla="*/ 356 w 435"/>
                <a:gd name="T1" fmla="*/ 11 h 842"/>
                <a:gd name="T2" fmla="*/ 285 w 435"/>
                <a:gd name="T3" fmla="*/ 0 h 842"/>
                <a:gd name="T4" fmla="*/ 210 w 435"/>
                <a:gd name="T5" fmla="*/ 0 h 842"/>
                <a:gd name="T6" fmla="*/ 127 w 435"/>
                <a:gd name="T7" fmla="*/ 50 h 842"/>
                <a:gd name="T8" fmla="*/ 72 w 435"/>
                <a:gd name="T9" fmla="*/ 118 h 842"/>
                <a:gd name="T10" fmla="*/ 37 w 435"/>
                <a:gd name="T11" fmla="*/ 215 h 842"/>
                <a:gd name="T12" fmla="*/ 8 w 435"/>
                <a:gd name="T13" fmla="*/ 320 h 842"/>
                <a:gd name="T14" fmla="*/ 0 w 435"/>
                <a:gd name="T15" fmla="*/ 432 h 842"/>
                <a:gd name="T16" fmla="*/ 12 w 435"/>
                <a:gd name="T17" fmla="*/ 561 h 842"/>
                <a:gd name="T18" fmla="*/ 44 w 435"/>
                <a:gd name="T19" fmla="*/ 723 h 842"/>
                <a:gd name="T20" fmla="*/ 80 w 435"/>
                <a:gd name="T21" fmla="*/ 776 h 842"/>
                <a:gd name="T22" fmla="*/ 127 w 435"/>
                <a:gd name="T23" fmla="*/ 831 h 842"/>
                <a:gd name="T24" fmla="*/ 179 w 435"/>
                <a:gd name="T25" fmla="*/ 842 h 842"/>
                <a:gd name="T26" fmla="*/ 222 w 435"/>
                <a:gd name="T27" fmla="*/ 831 h 842"/>
                <a:gd name="T28" fmla="*/ 261 w 435"/>
                <a:gd name="T29" fmla="*/ 810 h 842"/>
                <a:gd name="T30" fmla="*/ 285 w 435"/>
                <a:gd name="T31" fmla="*/ 740 h 842"/>
                <a:gd name="T32" fmla="*/ 281 w 435"/>
                <a:gd name="T33" fmla="*/ 679 h 842"/>
                <a:gd name="T34" fmla="*/ 246 w 435"/>
                <a:gd name="T35" fmla="*/ 622 h 842"/>
                <a:gd name="T36" fmla="*/ 246 w 435"/>
                <a:gd name="T37" fmla="*/ 547 h 842"/>
                <a:gd name="T38" fmla="*/ 261 w 435"/>
                <a:gd name="T39" fmla="*/ 475 h 842"/>
                <a:gd name="T40" fmla="*/ 293 w 435"/>
                <a:gd name="T41" fmla="*/ 389 h 842"/>
                <a:gd name="T42" fmla="*/ 356 w 435"/>
                <a:gd name="T43" fmla="*/ 335 h 842"/>
                <a:gd name="T44" fmla="*/ 399 w 435"/>
                <a:gd name="T45" fmla="*/ 248 h 842"/>
                <a:gd name="T46" fmla="*/ 435 w 435"/>
                <a:gd name="T47" fmla="*/ 136 h 842"/>
                <a:gd name="T48" fmla="*/ 415 w 435"/>
                <a:gd name="T49" fmla="*/ 61 h 842"/>
                <a:gd name="T50" fmla="*/ 388 w 435"/>
                <a:gd name="T51" fmla="*/ 11 h 842"/>
                <a:gd name="T52" fmla="*/ 321 w 435"/>
                <a:gd name="T53" fmla="*/ 0 h 842"/>
                <a:gd name="T54" fmla="*/ 356 w 435"/>
                <a:gd name="T55" fmla="*/ 11 h 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5" h="842">
                  <a:moveTo>
                    <a:pt x="356" y="11"/>
                  </a:moveTo>
                  <a:lnTo>
                    <a:pt x="285" y="0"/>
                  </a:lnTo>
                  <a:lnTo>
                    <a:pt x="210" y="0"/>
                  </a:lnTo>
                  <a:lnTo>
                    <a:pt x="127" y="50"/>
                  </a:lnTo>
                  <a:lnTo>
                    <a:pt x="72" y="118"/>
                  </a:lnTo>
                  <a:lnTo>
                    <a:pt x="37" y="215"/>
                  </a:lnTo>
                  <a:lnTo>
                    <a:pt x="8" y="320"/>
                  </a:lnTo>
                  <a:lnTo>
                    <a:pt x="0" y="432"/>
                  </a:lnTo>
                  <a:lnTo>
                    <a:pt x="12" y="561"/>
                  </a:lnTo>
                  <a:lnTo>
                    <a:pt x="44" y="723"/>
                  </a:lnTo>
                  <a:lnTo>
                    <a:pt x="80" y="776"/>
                  </a:lnTo>
                  <a:lnTo>
                    <a:pt x="127" y="831"/>
                  </a:lnTo>
                  <a:lnTo>
                    <a:pt x="179" y="842"/>
                  </a:lnTo>
                  <a:lnTo>
                    <a:pt x="222" y="831"/>
                  </a:lnTo>
                  <a:lnTo>
                    <a:pt x="261" y="810"/>
                  </a:lnTo>
                  <a:lnTo>
                    <a:pt x="285" y="740"/>
                  </a:lnTo>
                  <a:lnTo>
                    <a:pt x="281" y="679"/>
                  </a:lnTo>
                  <a:lnTo>
                    <a:pt x="246" y="622"/>
                  </a:lnTo>
                  <a:lnTo>
                    <a:pt x="246" y="547"/>
                  </a:lnTo>
                  <a:lnTo>
                    <a:pt x="261" y="475"/>
                  </a:lnTo>
                  <a:lnTo>
                    <a:pt x="293" y="389"/>
                  </a:lnTo>
                  <a:lnTo>
                    <a:pt x="356" y="335"/>
                  </a:lnTo>
                  <a:lnTo>
                    <a:pt x="399" y="248"/>
                  </a:lnTo>
                  <a:lnTo>
                    <a:pt x="435" y="136"/>
                  </a:lnTo>
                  <a:lnTo>
                    <a:pt x="415" y="61"/>
                  </a:lnTo>
                  <a:lnTo>
                    <a:pt x="388" y="11"/>
                  </a:lnTo>
                  <a:lnTo>
                    <a:pt x="321" y="0"/>
                  </a:lnTo>
                  <a:lnTo>
                    <a:pt x="356" y="11"/>
                  </a:lnTo>
                  <a:close/>
                </a:path>
              </a:pathLst>
            </a:custGeom>
            <a:solidFill>
              <a:srgbClr val="11E9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/>
            <p:cNvSpPr>
              <a:spLocks/>
            </p:cNvSpPr>
            <p:nvPr/>
          </p:nvSpPr>
          <p:spPr bwMode="auto">
            <a:xfrm>
              <a:off x="2321" y="1812"/>
              <a:ext cx="569" cy="351"/>
            </a:xfrm>
            <a:custGeom>
              <a:avLst/>
              <a:gdLst>
                <a:gd name="T0" fmla="*/ 569 w 569"/>
                <a:gd name="T1" fmla="*/ 308 h 351"/>
                <a:gd name="T2" fmla="*/ 449 w 569"/>
                <a:gd name="T3" fmla="*/ 297 h 351"/>
                <a:gd name="T4" fmla="*/ 352 w 569"/>
                <a:gd name="T5" fmla="*/ 265 h 351"/>
                <a:gd name="T6" fmla="*/ 276 w 569"/>
                <a:gd name="T7" fmla="*/ 222 h 351"/>
                <a:gd name="T8" fmla="*/ 228 w 569"/>
                <a:gd name="T9" fmla="*/ 183 h 351"/>
                <a:gd name="T10" fmla="*/ 204 w 569"/>
                <a:gd name="T11" fmla="*/ 105 h 351"/>
                <a:gd name="T12" fmla="*/ 204 w 569"/>
                <a:gd name="T13" fmla="*/ 7 h 351"/>
                <a:gd name="T14" fmla="*/ 180 w 569"/>
                <a:gd name="T15" fmla="*/ 0 h 351"/>
                <a:gd name="T16" fmla="*/ 168 w 569"/>
                <a:gd name="T17" fmla="*/ 87 h 351"/>
                <a:gd name="T18" fmla="*/ 172 w 569"/>
                <a:gd name="T19" fmla="*/ 137 h 351"/>
                <a:gd name="T20" fmla="*/ 184 w 569"/>
                <a:gd name="T21" fmla="*/ 183 h 351"/>
                <a:gd name="T22" fmla="*/ 124 w 569"/>
                <a:gd name="T23" fmla="*/ 130 h 351"/>
                <a:gd name="T24" fmla="*/ 76 w 569"/>
                <a:gd name="T25" fmla="*/ 64 h 351"/>
                <a:gd name="T26" fmla="*/ 64 w 569"/>
                <a:gd name="T27" fmla="*/ 87 h 351"/>
                <a:gd name="T28" fmla="*/ 96 w 569"/>
                <a:gd name="T29" fmla="*/ 140 h 351"/>
                <a:gd name="T30" fmla="*/ 156 w 569"/>
                <a:gd name="T31" fmla="*/ 212 h 351"/>
                <a:gd name="T32" fmla="*/ 48 w 569"/>
                <a:gd name="T33" fmla="*/ 205 h 351"/>
                <a:gd name="T34" fmla="*/ 0 w 569"/>
                <a:gd name="T35" fmla="*/ 212 h 351"/>
                <a:gd name="T36" fmla="*/ 12 w 569"/>
                <a:gd name="T37" fmla="*/ 237 h 351"/>
                <a:gd name="T38" fmla="*/ 100 w 569"/>
                <a:gd name="T39" fmla="*/ 244 h 351"/>
                <a:gd name="T40" fmla="*/ 172 w 569"/>
                <a:gd name="T41" fmla="*/ 247 h 351"/>
                <a:gd name="T42" fmla="*/ 88 w 569"/>
                <a:gd name="T43" fmla="*/ 276 h 351"/>
                <a:gd name="T44" fmla="*/ 24 w 569"/>
                <a:gd name="T45" fmla="*/ 312 h 351"/>
                <a:gd name="T46" fmla="*/ 16 w 569"/>
                <a:gd name="T47" fmla="*/ 333 h 351"/>
                <a:gd name="T48" fmla="*/ 36 w 569"/>
                <a:gd name="T49" fmla="*/ 351 h 351"/>
                <a:gd name="T50" fmla="*/ 76 w 569"/>
                <a:gd name="T51" fmla="*/ 319 h 351"/>
                <a:gd name="T52" fmla="*/ 136 w 569"/>
                <a:gd name="T53" fmla="*/ 297 h 351"/>
                <a:gd name="T54" fmla="*/ 216 w 569"/>
                <a:gd name="T55" fmla="*/ 265 h 351"/>
                <a:gd name="T56" fmla="*/ 256 w 569"/>
                <a:gd name="T57" fmla="*/ 269 h 351"/>
                <a:gd name="T58" fmla="*/ 348 w 569"/>
                <a:gd name="T59" fmla="*/ 301 h 351"/>
                <a:gd name="T60" fmla="*/ 420 w 569"/>
                <a:gd name="T61" fmla="*/ 333 h 351"/>
                <a:gd name="T62" fmla="*/ 565 w 569"/>
                <a:gd name="T63" fmla="*/ 351 h 351"/>
                <a:gd name="T64" fmla="*/ 569 w 569"/>
                <a:gd name="T65" fmla="*/ 308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9" h="351">
                  <a:moveTo>
                    <a:pt x="569" y="308"/>
                  </a:moveTo>
                  <a:lnTo>
                    <a:pt x="449" y="297"/>
                  </a:lnTo>
                  <a:lnTo>
                    <a:pt x="352" y="265"/>
                  </a:lnTo>
                  <a:lnTo>
                    <a:pt x="276" y="222"/>
                  </a:lnTo>
                  <a:lnTo>
                    <a:pt x="228" y="183"/>
                  </a:lnTo>
                  <a:lnTo>
                    <a:pt x="204" y="105"/>
                  </a:lnTo>
                  <a:lnTo>
                    <a:pt x="204" y="7"/>
                  </a:lnTo>
                  <a:lnTo>
                    <a:pt x="180" y="0"/>
                  </a:lnTo>
                  <a:lnTo>
                    <a:pt x="168" y="87"/>
                  </a:lnTo>
                  <a:lnTo>
                    <a:pt x="172" y="137"/>
                  </a:lnTo>
                  <a:lnTo>
                    <a:pt x="184" y="183"/>
                  </a:lnTo>
                  <a:lnTo>
                    <a:pt x="124" y="130"/>
                  </a:lnTo>
                  <a:lnTo>
                    <a:pt x="76" y="64"/>
                  </a:lnTo>
                  <a:lnTo>
                    <a:pt x="64" y="87"/>
                  </a:lnTo>
                  <a:lnTo>
                    <a:pt x="96" y="140"/>
                  </a:lnTo>
                  <a:lnTo>
                    <a:pt x="156" y="212"/>
                  </a:lnTo>
                  <a:lnTo>
                    <a:pt x="48" y="205"/>
                  </a:lnTo>
                  <a:lnTo>
                    <a:pt x="0" y="212"/>
                  </a:lnTo>
                  <a:lnTo>
                    <a:pt x="12" y="237"/>
                  </a:lnTo>
                  <a:lnTo>
                    <a:pt x="100" y="244"/>
                  </a:lnTo>
                  <a:lnTo>
                    <a:pt x="172" y="247"/>
                  </a:lnTo>
                  <a:lnTo>
                    <a:pt x="88" y="276"/>
                  </a:lnTo>
                  <a:lnTo>
                    <a:pt x="24" y="312"/>
                  </a:lnTo>
                  <a:lnTo>
                    <a:pt x="16" y="333"/>
                  </a:lnTo>
                  <a:lnTo>
                    <a:pt x="36" y="351"/>
                  </a:lnTo>
                  <a:lnTo>
                    <a:pt x="76" y="319"/>
                  </a:lnTo>
                  <a:lnTo>
                    <a:pt x="136" y="297"/>
                  </a:lnTo>
                  <a:lnTo>
                    <a:pt x="216" y="265"/>
                  </a:lnTo>
                  <a:lnTo>
                    <a:pt x="256" y="269"/>
                  </a:lnTo>
                  <a:lnTo>
                    <a:pt x="348" y="301"/>
                  </a:lnTo>
                  <a:lnTo>
                    <a:pt x="420" y="333"/>
                  </a:lnTo>
                  <a:lnTo>
                    <a:pt x="565" y="351"/>
                  </a:lnTo>
                  <a:lnTo>
                    <a:pt x="569" y="308"/>
                  </a:lnTo>
                  <a:close/>
                </a:path>
              </a:pathLst>
            </a:custGeom>
            <a:solidFill>
              <a:srgbClr val="11E9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/>
            <p:cNvSpPr>
              <a:spLocks/>
            </p:cNvSpPr>
            <p:nvPr/>
          </p:nvSpPr>
          <p:spPr bwMode="auto">
            <a:xfrm>
              <a:off x="3116" y="2165"/>
              <a:ext cx="802" cy="393"/>
            </a:xfrm>
            <a:custGeom>
              <a:avLst/>
              <a:gdLst>
                <a:gd name="T0" fmla="*/ 24 w 802"/>
                <a:gd name="T1" fmla="*/ 0 h 393"/>
                <a:gd name="T2" fmla="*/ 152 w 802"/>
                <a:gd name="T3" fmla="*/ 86 h 393"/>
                <a:gd name="T4" fmla="*/ 260 w 802"/>
                <a:gd name="T5" fmla="*/ 154 h 393"/>
                <a:gd name="T6" fmla="*/ 380 w 802"/>
                <a:gd name="T7" fmla="*/ 183 h 393"/>
                <a:gd name="T8" fmla="*/ 517 w 802"/>
                <a:gd name="T9" fmla="*/ 205 h 393"/>
                <a:gd name="T10" fmla="*/ 709 w 802"/>
                <a:gd name="T11" fmla="*/ 154 h 393"/>
                <a:gd name="T12" fmla="*/ 765 w 802"/>
                <a:gd name="T13" fmla="*/ 118 h 393"/>
                <a:gd name="T14" fmla="*/ 777 w 802"/>
                <a:gd name="T15" fmla="*/ 144 h 393"/>
                <a:gd name="T16" fmla="*/ 685 w 802"/>
                <a:gd name="T17" fmla="*/ 194 h 393"/>
                <a:gd name="T18" fmla="*/ 633 w 802"/>
                <a:gd name="T19" fmla="*/ 208 h 393"/>
                <a:gd name="T20" fmla="*/ 741 w 802"/>
                <a:gd name="T21" fmla="*/ 217 h 393"/>
                <a:gd name="T22" fmla="*/ 802 w 802"/>
                <a:gd name="T23" fmla="*/ 217 h 393"/>
                <a:gd name="T24" fmla="*/ 802 w 802"/>
                <a:gd name="T25" fmla="*/ 242 h 393"/>
                <a:gd name="T26" fmla="*/ 693 w 802"/>
                <a:gd name="T27" fmla="*/ 249 h 393"/>
                <a:gd name="T28" fmla="*/ 621 w 802"/>
                <a:gd name="T29" fmla="*/ 242 h 393"/>
                <a:gd name="T30" fmla="*/ 697 w 802"/>
                <a:gd name="T31" fmla="*/ 292 h 393"/>
                <a:gd name="T32" fmla="*/ 745 w 802"/>
                <a:gd name="T33" fmla="*/ 306 h 393"/>
                <a:gd name="T34" fmla="*/ 709 w 802"/>
                <a:gd name="T35" fmla="*/ 339 h 393"/>
                <a:gd name="T36" fmla="*/ 637 w 802"/>
                <a:gd name="T37" fmla="*/ 296 h 393"/>
                <a:gd name="T38" fmla="*/ 577 w 802"/>
                <a:gd name="T39" fmla="*/ 260 h 393"/>
                <a:gd name="T40" fmla="*/ 601 w 802"/>
                <a:gd name="T41" fmla="*/ 335 h 393"/>
                <a:gd name="T42" fmla="*/ 669 w 802"/>
                <a:gd name="T43" fmla="*/ 382 h 393"/>
                <a:gd name="T44" fmla="*/ 649 w 802"/>
                <a:gd name="T45" fmla="*/ 393 h 393"/>
                <a:gd name="T46" fmla="*/ 573 w 802"/>
                <a:gd name="T47" fmla="*/ 357 h 393"/>
                <a:gd name="T48" fmla="*/ 525 w 802"/>
                <a:gd name="T49" fmla="*/ 285 h 393"/>
                <a:gd name="T50" fmla="*/ 501 w 802"/>
                <a:gd name="T51" fmla="*/ 253 h 393"/>
                <a:gd name="T52" fmla="*/ 380 w 802"/>
                <a:gd name="T53" fmla="*/ 242 h 393"/>
                <a:gd name="T54" fmla="*/ 228 w 802"/>
                <a:gd name="T55" fmla="*/ 205 h 393"/>
                <a:gd name="T56" fmla="*/ 104 w 802"/>
                <a:gd name="T57" fmla="*/ 122 h 393"/>
                <a:gd name="T58" fmla="*/ 24 w 802"/>
                <a:gd name="T59" fmla="*/ 57 h 393"/>
                <a:gd name="T60" fmla="*/ 0 w 802"/>
                <a:gd name="T61" fmla="*/ 36 h 393"/>
                <a:gd name="T62" fmla="*/ 24 w 802"/>
                <a:gd name="T63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02" h="393">
                  <a:moveTo>
                    <a:pt x="24" y="0"/>
                  </a:moveTo>
                  <a:lnTo>
                    <a:pt x="152" y="86"/>
                  </a:lnTo>
                  <a:lnTo>
                    <a:pt x="260" y="154"/>
                  </a:lnTo>
                  <a:lnTo>
                    <a:pt x="380" y="183"/>
                  </a:lnTo>
                  <a:lnTo>
                    <a:pt x="517" y="205"/>
                  </a:lnTo>
                  <a:lnTo>
                    <a:pt x="709" y="154"/>
                  </a:lnTo>
                  <a:lnTo>
                    <a:pt x="765" y="118"/>
                  </a:lnTo>
                  <a:lnTo>
                    <a:pt x="777" y="144"/>
                  </a:lnTo>
                  <a:lnTo>
                    <a:pt x="685" y="194"/>
                  </a:lnTo>
                  <a:lnTo>
                    <a:pt x="633" y="208"/>
                  </a:lnTo>
                  <a:lnTo>
                    <a:pt x="741" y="217"/>
                  </a:lnTo>
                  <a:lnTo>
                    <a:pt x="802" y="217"/>
                  </a:lnTo>
                  <a:lnTo>
                    <a:pt x="802" y="242"/>
                  </a:lnTo>
                  <a:lnTo>
                    <a:pt x="693" y="249"/>
                  </a:lnTo>
                  <a:lnTo>
                    <a:pt x="621" y="242"/>
                  </a:lnTo>
                  <a:lnTo>
                    <a:pt x="697" y="292"/>
                  </a:lnTo>
                  <a:lnTo>
                    <a:pt x="745" y="306"/>
                  </a:lnTo>
                  <a:lnTo>
                    <a:pt x="709" y="339"/>
                  </a:lnTo>
                  <a:lnTo>
                    <a:pt x="637" y="296"/>
                  </a:lnTo>
                  <a:lnTo>
                    <a:pt x="577" y="260"/>
                  </a:lnTo>
                  <a:lnTo>
                    <a:pt x="601" y="335"/>
                  </a:lnTo>
                  <a:lnTo>
                    <a:pt x="669" y="382"/>
                  </a:lnTo>
                  <a:lnTo>
                    <a:pt x="649" y="393"/>
                  </a:lnTo>
                  <a:lnTo>
                    <a:pt x="573" y="357"/>
                  </a:lnTo>
                  <a:lnTo>
                    <a:pt x="525" y="285"/>
                  </a:lnTo>
                  <a:lnTo>
                    <a:pt x="501" y="253"/>
                  </a:lnTo>
                  <a:lnTo>
                    <a:pt x="380" y="242"/>
                  </a:lnTo>
                  <a:lnTo>
                    <a:pt x="228" y="205"/>
                  </a:lnTo>
                  <a:lnTo>
                    <a:pt x="104" y="122"/>
                  </a:lnTo>
                  <a:lnTo>
                    <a:pt x="24" y="57"/>
                  </a:lnTo>
                  <a:lnTo>
                    <a:pt x="0" y="3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11E9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2"/>
            <p:cNvSpPr>
              <a:spLocks/>
            </p:cNvSpPr>
            <p:nvPr/>
          </p:nvSpPr>
          <p:spPr bwMode="auto">
            <a:xfrm>
              <a:off x="2446" y="2828"/>
              <a:ext cx="429" cy="619"/>
            </a:xfrm>
            <a:custGeom>
              <a:avLst/>
              <a:gdLst>
                <a:gd name="T0" fmla="*/ 357 w 429"/>
                <a:gd name="T1" fmla="*/ 10 h 619"/>
                <a:gd name="T2" fmla="*/ 276 w 429"/>
                <a:gd name="T3" fmla="*/ 97 h 619"/>
                <a:gd name="T4" fmla="*/ 216 w 429"/>
                <a:gd name="T5" fmla="*/ 166 h 619"/>
                <a:gd name="T6" fmla="*/ 200 w 429"/>
                <a:gd name="T7" fmla="*/ 226 h 619"/>
                <a:gd name="T8" fmla="*/ 204 w 429"/>
                <a:gd name="T9" fmla="*/ 284 h 619"/>
                <a:gd name="T10" fmla="*/ 236 w 429"/>
                <a:gd name="T11" fmla="*/ 348 h 619"/>
                <a:gd name="T12" fmla="*/ 288 w 429"/>
                <a:gd name="T13" fmla="*/ 424 h 619"/>
                <a:gd name="T14" fmla="*/ 333 w 429"/>
                <a:gd name="T15" fmla="*/ 485 h 619"/>
                <a:gd name="T16" fmla="*/ 345 w 429"/>
                <a:gd name="T17" fmla="*/ 531 h 619"/>
                <a:gd name="T18" fmla="*/ 272 w 429"/>
                <a:gd name="T19" fmla="*/ 517 h 619"/>
                <a:gd name="T20" fmla="*/ 164 w 429"/>
                <a:gd name="T21" fmla="*/ 510 h 619"/>
                <a:gd name="T22" fmla="*/ 60 w 429"/>
                <a:gd name="T23" fmla="*/ 531 h 619"/>
                <a:gd name="T24" fmla="*/ 0 w 429"/>
                <a:gd name="T25" fmla="*/ 565 h 619"/>
                <a:gd name="T26" fmla="*/ 24 w 429"/>
                <a:gd name="T27" fmla="*/ 604 h 619"/>
                <a:gd name="T28" fmla="*/ 80 w 429"/>
                <a:gd name="T29" fmla="*/ 619 h 619"/>
                <a:gd name="T30" fmla="*/ 120 w 429"/>
                <a:gd name="T31" fmla="*/ 583 h 619"/>
                <a:gd name="T32" fmla="*/ 176 w 429"/>
                <a:gd name="T33" fmla="*/ 560 h 619"/>
                <a:gd name="T34" fmla="*/ 240 w 429"/>
                <a:gd name="T35" fmla="*/ 560 h 619"/>
                <a:gd name="T36" fmla="*/ 321 w 429"/>
                <a:gd name="T37" fmla="*/ 575 h 619"/>
                <a:gd name="T38" fmla="*/ 361 w 429"/>
                <a:gd name="T39" fmla="*/ 604 h 619"/>
                <a:gd name="T40" fmla="*/ 409 w 429"/>
                <a:gd name="T41" fmla="*/ 604 h 619"/>
                <a:gd name="T42" fmla="*/ 429 w 429"/>
                <a:gd name="T43" fmla="*/ 575 h 619"/>
                <a:gd name="T44" fmla="*/ 429 w 429"/>
                <a:gd name="T45" fmla="*/ 542 h 619"/>
                <a:gd name="T46" fmla="*/ 393 w 429"/>
                <a:gd name="T47" fmla="*/ 506 h 619"/>
                <a:gd name="T48" fmla="*/ 345 w 429"/>
                <a:gd name="T49" fmla="*/ 435 h 619"/>
                <a:gd name="T50" fmla="*/ 296 w 429"/>
                <a:gd name="T51" fmla="*/ 366 h 619"/>
                <a:gd name="T52" fmla="*/ 252 w 429"/>
                <a:gd name="T53" fmla="*/ 291 h 619"/>
                <a:gd name="T54" fmla="*/ 252 w 429"/>
                <a:gd name="T55" fmla="*/ 216 h 619"/>
                <a:gd name="T56" fmla="*/ 276 w 429"/>
                <a:gd name="T57" fmla="*/ 173 h 619"/>
                <a:gd name="T58" fmla="*/ 337 w 429"/>
                <a:gd name="T59" fmla="*/ 119 h 619"/>
                <a:gd name="T60" fmla="*/ 385 w 429"/>
                <a:gd name="T61" fmla="*/ 79 h 619"/>
                <a:gd name="T62" fmla="*/ 421 w 429"/>
                <a:gd name="T63" fmla="*/ 43 h 619"/>
                <a:gd name="T64" fmla="*/ 381 w 429"/>
                <a:gd name="T65" fmla="*/ 0 h 619"/>
                <a:gd name="T66" fmla="*/ 357 w 429"/>
                <a:gd name="T67" fmla="*/ 10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29" h="619">
                  <a:moveTo>
                    <a:pt x="357" y="10"/>
                  </a:moveTo>
                  <a:lnTo>
                    <a:pt x="276" y="97"/>
                  </a:lnTo>
                  <a:lnTo>
                    <a:pt x="216" y="166"/>
                  </a:lnTo>
                  <a:lnTo>
                    <a:pt x="200" y="226"/>
                  </a:lnTo>
                  <a:lnTo>
                    <a:pt x="204" y="284"/>
                  </a:lnTo>
                  <a:lnTo>
                    <a:pt x="236" y="348"/>
                  </a:lnTo>
                  <a:lnTo>
                    <a:pt x="288" y="424"/>
                  </a:lnTo>
                  <a:lnTo>
                    <a:pt x="333" y="485"/>
                  </a:lnTo>
                  <a:lnTo>
                    <a:pt x="345" y="531"/>
                  </a:lnTo>
                  <a:lnTo>
                    <a:pt x="272" y="517"/>
                  </a:lnTo>
                  <a:lnTo>
                    <a:pt x="164" y="510"/>
                  </a:lnTo>
                  <a:lnTo>
                    <a:pt x="60" y="531"/>
                  </a:lnTo>
                  <a:lnTo>
                    <a:pt x="0" y="565"/>
                  </a:lnTo>
                  <a:lnTo>
                    <a:pt x="24" y="604"/>
                  </a:lnTo>
                  <a:lnTo>
                    <a:pt x="80" y="619"/>
                  </a:lnTo>
                  <a:lnTo>
                    <a:pt x="120" y="583"/>
                  </a:lnTo>
                  <a:lnTo>
                    <a:pt x="176" y="560"/>
                  </a:lnTo>
                  <a:lnTo>
                    <a:pt x="240" y="560"/>
                  </a:lnTo>
                  <a:lnTo>
                    <a:pt x="321" y="575"/>
                  </a:lnTo>
                  <a:lnTo>
                    <a:pt x="361" y="604"/>
                  </a:lnTo>
                  <a:lnTo>
                    <a:pt x="409" y="604"/>
                  </a:lnTo>
                  <a:lnTo>
                    <a:pt x="429" y="575"/>
                  </a:lnTo>
                  <a:lnTo>
                    <a:pt x="429" y="542"/>
                  </a:lnTo>
                  <a:lnTo>
                    <a:pt x="393" y="506"/>
                  </a:lnTo>
                  <a:lnTo>
                    <a:pt x="345" y="435"/>
                  </a:lnTo>
                  <a:lnTo>
                    <a:pt x="296" y="366"/>
                  </a:lnTo>
                  <a:lnTo>
                    <a:pt x="252" y="291"/>
                  </a:lnTo>
                  <a:lnTo>
                    <a:pt x="252" y="216"/>
                  </a:lnTo>
                  <a:lnTo>
                    <a:pt x="276" y="173"/>
                  </a:lnTo>
                  <a:lnTo>
                    <a:pt x="337" y="119"/>
                  </a:lnTo>
                  <a:lnTo>
                    <a:pt x="385" y="79"/>
                  </a:lnTo>
                  <a:lnTo>
                    <a:pt x="421" y="43"/>
                  </a:lnTo>
                  <a:lnTo>
                    <a:pt x="381" y="0"/>
                  </a:lnTo>
                  <a:lnTo>
                    <a:pt x="357" y="10"/>
                  </a:lnTo>
                  <a:close/>
                </a:path>
              </a:pathLst>
            </a:custGeom>
            <a:solidFill>
              <a:srgbClr val="11E9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3"/>
            <p:cNvSpPr>
              <a:spLocks/>
            </p:cNvSpPr>
            <p:nvPr/>
          </p:nvSpPr>
          <p:spPr bwMode="auto">
            <a:xfrm>
              <a:off x="2877" y="2849"/>
              <a:ext cx="462" cy="791"/>
            </a:xfrm>
            <a:custGeom>
              <a:avLst/>
              <a:gdLst>
                <a:gd name="T0" fmla="*/ 108 w 462"/>
                <a:gd name="T1" fmla="*/ 26 h 791"/>
                <a:gd name="T2" fmla="*/ 96 w 462"/>
                <a:gd name="T3" fmla="*/ 156 h 791"/>
                <a:gd name="T4" fmla="*/ 96 w 462"/>
                <a:gd name="T5" fmla="*/ 242 h 791"/>
                <a:gd name="T6" fmla="*/ 116 w 462"/>
                <a:gd name="T7" fmla="*/ 328 h 791"/>
                <a:gd name="T8" fmla="*/ 163 w 462"/>
                <a:gd name="T9" fmla="*/ 403 h 791"/>
                <a:gd name="T10" fmla="*/ 235 w 462"/>
                <a:gd name="T11" fmla="*/ 478 h 791"/>
                <a:gd name="T12" fmla="*/ 311 w 462"/>
                <a:gd name="T13" fmla="*/ 532 h 791"/>
                <a:gd name="T14" fmla="*/ 370 w 462"/>
                <a:gd name="T15" fmla="*/ 566 h 791"/>
                <a:gd name="T16" fmla="*/ 438 w 462"/>
                <a:gd name="T17" fmla="*/ 573 h 791"/>
                <a:gd name="T18" fmla="*/ 462 w 462"/>
                <a:gd name="T19" fmla="*/ 605 h 791"/>
                <a:gd name="T20" fmla="*/ 462 w 462"/>
                <a:gd name="T21" fmla="*/ 630 h 791"/>
                <a:gd name="T22" fmla="*/ 418 w 462"/>
                <a:gd name="T23" fmla="*/ 652 h 791"/>
                <a:gd name="T24" fmla="*/ 370 w 462"/>
                <a:gd name="T25" fmla="*/ 670 h 791"/>
                <a:gd name="T26" fmla="*/ 323 w 462"/>
                <a:gd name="T27" fmla="*/ 680 h 791"/>
                <a:gd name="T28" fmla="*/ 247 w 462"/>
                <a:gd name="T29" fmla="*/ 723 h 791"/>
                <a:gd name="T30" fmla="*/ 223 w 462"/>
                <a:gd name="T31" fmla="*/ 756 h 791"/>
                <a:gd name="T32" fmla="*/ 215 w 462"/>
                <a:gd name="T33" fmla="*/ 791 h 791"/>
                <a:gd name="T34" fmla="*/ 167 w 462"/>
                <a:gd name="T35" fmla="*/ 788 h 791"/>
                <a:gd name="T36" fmla="*/ 119 w 462"/>
                <a:gd name="T37" fmla="*/ 756 h 791"/>
                <a:gd name="T38" fmla="*/ 167 w 462"/>
                <a:gd name="T39" fmla="*/ 713 h 791"/>
                <a:gd name="T40" fmla="*/ 211 w 462"/>
                <a:gd name="T41" fmla="*/ 680 h 791"/>
                <a:gd name="T42" fmla="*/ 283 w 462"/>
                <a:gd name="T43" fmla="*/ 652 h 791"/>
                <a:gd name="T44" fmla="*/ 335 w 462"/>
                <a:gd name="T45" fmla="*/ 637 h 791"/>
                <a:gd name="T46" fmla="*/ 402 w 462"/>
                <a:gd name="T47" fmla="*/ 619 h 791"/>
                <a:gd name="T48" fmla="*/ 287 w 462"/>
                <a:gd name="T49" fmla="*/ 583 h 791"/>
                <a:gd name="T50" fmla="*/ 203 w 462"/>
                <a:gd name="T51" fmla="*/ 522 h 791"/>
                <a:gd name="T52" fmla="*/ 143 w 462"/>
                <a:gd name="T53" fmla="*/ 457 h 791"/>
                <a:gd name="T54" fmla="*/ 92 w 462"/>
                <a:gd name="T55" fmla="*/ 389 h 791"/>
                <a:gd name="T56" fmla="*/ 56 w 462"/>
                <a:gd name="T57" fmla="*/ 303 h 791"/>
                <a:gd name="T58" fmla="*/ 20 w 462"/>
                <a:gd name="T59" fmla="*/ 206 h 791"/>
                <a:gd name="T60" fmla="*/ 0 w 462"/>
                <a:gd name="T61" fmla="*/ 113 h 791"/>
                <a:gd name="T62" fmla="*/ 0 w 462"/>
                <a:gd name="T63" fmla="*/ 33 h 791"/>
                <a:gd name="T64" fmla="*/ 36 w 462"/>
                <a:gd name="T65" fmla="*/ 4 h 791"/>
                <a:gd name="T66" fmla="*/ 92 w 462"/>
                <a:gd name="T67" fmla="*/ 0 h 791"/>
                <a:gd name="T68" fmla="*/ 108 w 462"/>
                <a:gd name="T69" fmla="*/ 26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2" h="791">
                  <a:moveTo>
                    <a:pt x="108" y="26"/>
                  </a:moveTo>
                  <a:lnTo>
                    <a:pt x="96" y="156"/>
                  </a:lnTo>
                  <a:lnTo>
                    <a:pt x="96" y="242"/>
                  </a:lnTo>
                  <a:lnTo>
                    <a:pt x="116" y="328"/>
                  </a:lnTo>
                  <a:lnTo>
                    <a:pt x="163" y="403"/>
                  </a:lnTo>
                  <a:lnTo>
                    <a:pt x="235" y="478"/>
                  </a:lnTo>
                  <a:lnTo>
                    <a:pt x="311" y="532"/>
                  </a:lnTo>
                  <a:lnTo>
                    <a:pt x="370" y="566"/>
                  </a:lnTo>
                  <a:lnTo>
                    <a:pt x="438" y="573"/>
                  </a:lnTo>
                  <a:lnTo>
                    <a:pt x="462" y="605"/>
                  </a:lnTo>
                  <a:lnTo>
                    <a:pt x="462" y="630"/>
                  </a:lnTo>
                  <a:lnTo>
                    <a:pt x="418" y="652"/>
                  </a:lnTo>
                  <a:lnTo>
                    <a:pt x="370" y="670"/>
                  </a:lnTo>
                  <a:lnTo>
                    <a:pt x="323" y="680"/>
                  </a:lnTo>
                  <a:lnTo>
                    <a:pt x="247" y="723"/>
                  </a:lnTo>
                  <a:lnTo>
                    <a:pt x="223" y="756"/>
                  </a:lnTo>
                  <a:lnTo>
                    <a:pt x="215" y="791"/>
                  </a:lnTo>
                  <a:lnTo>
                    <a:pt x="167" y="788"/>
                  </a:lnTo>
                  <a:lnTo>
                    <a:pt x="119" y="756"/>
                  </a:lnTo>
                  <a:lnTo>
                    <a:pt x="167" y="713"/>
                  </a:lnTo>
                  <a:lnTo>
                    <a:pt x="211" y="680"/>
                  </a:lnTo>
                  <a:lnTo>
                    <a:pt x="283" y="652"/>
                  </a:lnTo>
                  <a:lnTo>
                    <a:pt x="335" y="637"/>
                  </a:lnTo>
                  <a:lnTo>
                    <a:pt x="402" y="619"/>
                  </a:lnTo>
                  <a:lnTo>
                    <a:pt x="287" y="583"/>
                  </a:lnTo>
                  <a:lnTo>
                    <a:pt x="203" y="522"/>
                  </a:lnTo>
                  <a:lnTo>
                    <a:pt x="143" y="457"/>
                  </a:lnTo>
                  <a:lnTo>
                    <a:pt x="92" y="389"/>
                  </a:lnTo>
                  <a:lnTo>
                    <a:pt x="56" y="303"/>
                  </a:lnTo>
                  <a:lnTo>
                    <a:pt x="20" y="206"/>
                  </a:lnTo>
                  <a:lnTo>
                    <a:pt x="0" y="113"/>
                  </a:lnTo>
                  <a:lnTo>
                    <a:pt x="0" y="33"/>
                  </a:lnTo>
                  <a:lnTo>
                    <a:pt x="36" y="4"/>
                  </a:lnTo>
                  <a:lnTo>
                    <a:pt x="92" y="0"/>
                  </a:lnTo>
                  <a:lnTo>
                    <a:pt x="108" y="26"/>
                  </a:lnTo>
                  <a:close/>
                </a:path>
              </a:pathLst>
            </a:custGeom>
            <a:solidFill>
              <a:srgbClr val="11E9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5" name="Group 31"/>
          <p:cNvGrpSpPr>
            <a:grpSpLocks noChangeAspect="1"/>
          </p:cNvGrpSpPr>
          <p:nvPr/>
        </p:nvGrpSpPr>
        <p:grpSpPr bwMode="auto">
          <a:xfrm>
            <a:off x="8207765" y="3491805"/>
            <a:ext cx="1045698" cy="2188042"/>
            <a:chOff x="2634" y="1249"/>
            <a:chExt cx="1082" cy="2264"/>
          </a:xfrm>
        </p:grpSpPr>
        <p:sp>
          <p:nvSpPr>
            <p:cNvPr id="46" name="AutoShape 30"/>
            <p:cNvSpPr>
              <a:spLocks noChangeAspect="1" noChangeArrowheads="1" noTextEdit="1"/>
            </p:cNvSpPr>
            <p:nvPr/>
          </p:nvSpPr>
          <p:spPr bwMode="auto">
            <a:xfrm>
              <a:off x="2634" y="1249"/>
              <a:ext cx="1082" cy="2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" name="Freeform 32"/>
            <p:cNvSpPr>
              <a:spLocks/>
            </p:cNvSpPr>
            <p:nvPr/>
          </p:nvSpPr>
          <p:spPr bwMode="auto">
            <a:xfrm>
              <a:off x="2671" y="1249"/>
              <a:ext cx="518" cy="1134"/>
            </a:xfrm>
            <a:custGeom>
              <a:avLst/>
              <a:gdLst>
                <a:gd name="T0" fmla="*/ 484 w 518"/>
                <a:gd name="T1" fmla="*/ 58 h 1134"/>
                <a:gd name="T2" fmla="*/ 431 w 518"/>
                <a:gd name="T3" fmla="*/ 21 h 1134"/>
                <a:gd name="T4" fmla="*/ 317 w 518"/>
                <a:gd name="T5" fmla="*/ 0 h 1134"/>
                <a:gd name="T6" fmla="*/ 204 w 518"/>
                <a:gd name="T7" fmla="*/ 25 h 1134"/>
                <a:gd name="T8" fmla="*/ 113 w 518"/>
                <a:gd name="T9" fmla="*/ 113 h 1134"/>
                <a:gd name="T10" fmla="*/ 53 w 518"/>
                <a:gd name="T11" fmla="*/ 225 h 1134"/>
                <a:gd name="T12" fmla="*/ 23 w 518"/>
                <a:gd name="T13" fmla="*/ 384 h 1134"/>
                <a:gd name="T14" fmla="*/ 0 w 518"/>
                <a:gd name="T15" fmla="*/ 613 h 1134"/>
                <a:gd name="T16" fmla="*/ 7 w 518"/>
                <a:gd name="T17" fmla="*/ 846 h 1134"/>
                <a:gd name="T18" fmla="*/ 30 w 518"/>
                <a:gd name="T19" fmla="*/ 971 h 1134"/>
                <a:gd name="T20" fmla="*/ 68 w 518"/>
                <a:gd name="T21" fmla="*/ 1071 h 1134"/>
                <a:gd name="T22" fmla="*/ 121 w 518"/>
                <a:gd name="T23" fmla="*/ 1134 h 1134"/>
                <a:gd name="T24" fmla="*/ 215 w 518"/>
                <a:gd name="T25" fmla="*/ 1134 h 1134"/>
                <a:gd name="T26" fmla="*/ 329 w 518"/>
                <a:gd name="T27" fmla="*/ 1101 h 1134"/>
                <a:gd name="T28" fmla="*/ 382 w 518"/>
                <a:gd name="T29" fmla="*/ 996 h 1134"/>
                <a:gd name="T30" fmla="*/ 374 w 518"/>
                <a:gd name="T31" fmla="*/ 825 h 1134"/>
                <a:gd name="T32" fmla="*/ 340 w 518"/>
                <a:gd name="T33" fmla="*/ 713 h 1134"/>
                <a:gd name="T34" fmla="*/ 302 w 518"/>
                <a:gd name="T35" fmla="*/ 538 h 1134"/>
                <a:gd name="T36" fmla="*/ 280 w 518"/>
                <a:gd name="T37" fmla="*/ 459 h 1134"/>
                <a:gd name="T38" fmla="*/ 295 w 518"/>
                <a:gd name="T39" fmla="*/ 325 h 1134"/>
                <a:gd name="T40" fmla="*/ 348 w 518"/>
                <a:gd name="T41" fmla="*/ 288 h 1134"/>
                <a:gd name="T42" fmla="*/ 404 w 518"/>
                <a:gd name="T43" fmla="*/ 288 h 1134"/>
                <a:gd name="T44" fmla="*/ 499 w 518"/>
                <a:gd name="T45" fmla="*/ 238 h 1134"/>
                <a:gd name="T46" fmla="*/ 518 w 518"/>
                <a:gd name="T47" fmla="*/ 163 h 1134"/>
                <a:gd name="T48" fmla="*/ 499 w 518"/>
                <a:gd name="T49" fmla="*/ 88 h 1134"/>
                <a:gd name="T50" fmla="*/ 484 w 518"/>
                <a:gd name="T51" fmla="*/ 58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8" h="1134">
                  <a:moveTo>
                    <a:pt x="484" y="58"/>
                  </a:moveTo>
                  <a:lnTo>
                    <a:pt x="431" y="21"/>
                  </a:lnTo>
                  <a:lnTo>
                    <a:pt x="317" y="0"/>
                  </a:lnTo>
                  <a:lnTo>
                    <a:pt x="204" y="25"/>
                  </a:lnTo>
                  <a:lnTo>
                    <a:pt x="113" y="113"/>
                  </a:lnTo>
                  <a:lnTo>
                    <a:pt x="53" y="225"/>
                  </a:lnTo>
                  <a:lnTo>
                    <a:pt x="23" y="384"/>
                  </a:lnTo>
                  <a:lnTo>
                    <a:pt x="0" y="613"/>
                  </a:lnTo>
                  <a:lnTo>
                    <a:pt x="7" y="846"/>
                  </a:lnTo>
                  <a:lnTo>
                    <a:pt x="30" y="971"/>
                  </a:lnTo>
                  <a:lnTo>
                    <a:pt x="68" y="1071"/>
                  </a:lnTo>
                  <a:lnTo>
                    <a:pt x="121" y="1134"/>
                  </a:lnTo>
                  <a:lnTo>
                    <a:pt x="215" y="1134"/>
                  </a:lnTo>
                  <a:lnTo>
                    <a:pt x="329" y="1101"/>
                  </a:lnTo>
                  <a:lnTo>
                    <a:pt x="382" y="996"/>
                  </a:lnTo>
                  <a:lnTo>
                    <a:pt x="374" y="825"/>
                  </a:lnTo>
                  <a:lnTo>
                    <a:pt x="340" y="713"/>
                  </a:lnTo>
                  <a:lnTo>
                    <a:pt x="302" y="538"/>
                  </a:lnTo>
                  <a:lnTo>
                    <a:pt x="280" y="459"/>
                  </a:lnTo>
                  <a:lnTo>
                    <a:pt x="295" y="325"/>
                  </a:lnTo>
                  <a:lnTo>
                    <a:pt x="348" y="288"/>
                  </a:lnTo>
                  <a:lnTo>
                    <a:pt x="404" y="288"/>
                  </a:lnTo>
                  <a:lnTo>
                    <a:pt x="499" y="238"/>
                  </a:lnTo>
                  <a:lnTo>
                    <a:pt x="518" y="163"/>
                  </a:lnTo>
                  <a:lnTo>
                    <a:pt x="499" y="88"/>
                  </a:lnTo>
                  <a:lnTo>
                    <a:pt x="484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" name="Freeform 33"/>
            <p:cNvSpPr>
              <a:spLocks/>
            </p:cNvSpPr>
            <p:nvPr/>
          </p:nvSpPr>
          <p:spPr bwMode="auto">
            <a:xfrm>
              <a:off x="3200" y="1256"/>
              <a:ext cx="517" cy="511"/>
            </a:xfrm>
            <a:custGeom>
              <a:avLst/>
              <a:gdLst>
                <a:gd name="T0" fmla="*/ 4 w 517"/>
                <a:gd name="T1" fmla="*/ 87 h 511"/>
                <a:gd name="T2" fmla="*/ 76 w 517"/>
                <a:gd name="T3" fmla="*/ 28 h 511"/>
                <a:gd name="T4" fmla="*/ 172 w 517"/>
                <a:gd name="T5" fmla="*/ 0 h 511"/>
                <a:gd name="T6" fmla="*/ 316 w 517"/>
                <a:gd name="T7" fmla="*/ 5 h 511"/>
                <a:gd name="T8" fmla="*/ 448 w 517"/>
                <a:gd name="T9" fmla="*/ 55 h 511"/>
                <a:gd name="T10" fmla="*/ 508 w 517"/>
                <a:gd name="T11" fmla="*/ 142 h 511"/>
                <a:gd name="T12" fmla="*/ 517 w 517"/>
                <a:gd name="T13" fmla="*/ 238 h 511"/>
                <a:gd name="T14" fmla="*/ 480 w 517"/>
                <a:gd name="T15" fmla="*/ 302 h 511"/>
                <a:gd name="T16" fmla="*/ 408 w 517"/>
                <a:gd name="T17" fmla="*/ 343 h 511"/>
                <a:gd name="T18" fmla="*/ 300 w 517"/>
                <a:gd name="T19" fmla="*/ 361 h 511"/>
                <a:gd name="T20" fmla="*/ 240 w 517"/>
                <a:gd name="T21" fmla="*/ 347 h 511"/>
                <a:gd name="T22" fmla="*/ 136 w 517"/>
                <a:gd name="T23" fmla="*/ 511 h 511"/>
                <a:gd name="T24" fmla="*/ 112 w 517"/>
                <a:gd name="T25" fmla="*/ 507 h 511"/>
                <a:gd name="T26" fmla="*/ 196 w 517"/>
                <a:gd name="T27" fmla="*/ 334 h 511"/>
                <a:gd name="T28" fmla="*/ 120 w 517"/>
                <a:gd name="T29" fmla="*/ 315 h 511"/>
                <a:gd name="T30" fmla="*/ 72 w 517"/>
                <a:gd name="T31" fmla="*/ 274 h 511"/>
                <a:gd name="T32" fmla="*/ 28 w 517"/>
                <a:gd name="T33" fmla="*/ 219 h 511"/>
                <a:gd name="T34" fmla="*/ 0 w 517"/>
                <a:gd name="T35" fmla="*/ 151 h 511"/>
                <a:gd name="T36" fmla="*/ 4 w 517"/>
                <a:gd name="T37" fmla="*/ 87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7" h="511">
                  <a:moveTo>
                    <a:pt x="4" y="87"/>
                  </a:moveTo>
                  <a:lnTo>
                    <a:pt x="76" y="28"/>
                  </a:lnTo>
                  <a:lnTo>
                    <a:pt x="172" y="0"/>
                  </a:lnTo>
                  <a:lnTo>
                    <a:pt x="316" y="5"/>
                  </a:lnTo>
                  <a:lnTo>
                    <a:pt x="448" y="55"/>
                  </a:lnTo>
                  <a:lnTo>
                    <a:pt x="508" y="142"/>
                  </a:lnTo>
                  <a:lnTo>
                    <a:pt x="517" y="238"/>
                  </a:lnTo>
                  <a:lnTo>
                    <a:pt x="480" y="302"/>
                  </a:lnTo>
                  <a:lnTo>
                    <a:pt x="408" y="343"/>
                  </a:lnTo>
                  <a:lnTo>
                    <a:pt x="300" y="361"/>
                  </a:lnTo>
                  <a:lnTo>
                    <a:pt x="240" y="347"/>
                  </a:lnTo>
                  <a:lnTo>
                    <a:pt x="136" y="511"/>
                  </a:lnTo>
                  <a:lnTo>
                    <a:pt x="112" y="507"/>
                  </a:lnTo>
                  <a:lnTo>
                    <a:pt x="196" y="334"/>
                  </a:lnTo>
                  <a:lnTo>
                    <a:pt x="120" y="315"/>
                  </a:lnTo>
                  <a:lnTo>
                    <a:pt x="72" y="274"/>
                  </a:lnTo>
                  <a:lnTo>
                    <a:pt x="28" y="219"/>
                  </a:lnTo>
                  <a:lnTo>
                    <a:pt x="0" y="151"/>
                  </a:lnTo>
                  <a:lnTo>
                    <a:pt x="4" y="8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" name="Freeform 34"/>
            <p:cNvSpPr>
              <a:spLocks/>
            </p:cNvSpPr>
            <p:nvPr/>
          </p:nvSpPr>
          <p:spPr bwMode="auto">
            <a:xfrm>
              <a:off x="3044" y="1440"/>
              <a:ext cx="167" cy="1182"/>
            </a:xfrm>
            <a:custGeom>
              <a:avLst/>
              <a:gdLst>
                <a:gd name="T0" fmla="*/ 69 w 167"/>
                <a:gd name="T1" fmla="*/ 0 h 1182"/>
                <a:gd name="T2" fmla="*/ 110 w 167"/>
                <a:gd name="T3" fmla="*/ 50 h 1182"/>
                <a:gd name="T4" fmla="*/ 130 w 167"/>
                <a:gd name="T5" fmla="*/ 132 h 1182"/>
                <a:gd name="T6" fmla="*/ 134 w 167"/>
                <a:gd name="T7" fmla="*/ 295 h 1182"/>
                <a:gd name="T8" fmla="*/ 118 w 167"/>
                <a:gd name="T9" fmla="*/ 505 h 1182"/>
                <a:gd name="T10" fmla="*/ 122 w 167"/>
                <a:gd name="T11" fmla="*/ 723 h 1182"/>
                <a:gd name="T12" fmla="*/ 130 w 167"/>
                <a:gd name="T13" fmla="*/ 868 h 1182"/>
                <a:gd name="T14" fmla="*/ 167 w 167"/>
                <a:gd name="T15" fmla="*/ 1005 h 1182"/>
                <a:gd name="T16" fmla="*/ 158 w 167"/>
                <a:gd name="T17" fmla="*/ 1087 h 1182"/>
                <a:gd name="T18" fmla="*/ 85 w 167"/>
                <a:gd name="T19" fmla="*/ 1173 h 1182"/>
                <a:gd name="T20" fmla="*/ 20 w 167"/>
                <a:gd name="T21" fmla="*/ 1182 h 1182"/>
                <a:gd name="T22" fmla="*/ 0 w 167"/>
                <a:gd name="T23" fmla="*/ 1146 h 1182"/>
                <a:gd name="T24" fmla="*/ 24 w 167"/>
                <a:gd name="T25" fmla="*/ 1132 h 1182"/>
                <a:gd name="T26" fmla="*/ 61 w 167"/>
                <a:gd name="T27" fmla="*/ 1132 h 1182"/>
                <a:gd name="T28" fmla="*/ 110 w 167"/>
                <a:gd name="T29" fmla="*/ 1105 h 1182"/>
                <a:gd name="T30" fmla="*/ 122 w 167"/>
                <a:gd name="T31" fmla="*/ 1018 h 1182"/>
                <a:gd name="T32" fmla="*/ 105 w 167"/>
                <a:gd name="T33" fmla="*/ 964 h 1182"/>
                <a:gd name="T34" fmla="*/ 57 w 167"/>
                <a:gd name="T35" fmla="*/ 950 h 1182"/>
                <a:gd name="T36" fmla="*/ 57 w 167"/>
                <a:gd name="T37" fmla="*/ 859 h 1182"/>
                <a:gd name="T38" fmla="*/ 85 w 167"/>
                <a:gd name="T39" fmla="*/ 791 h 1182"/>
                <a:gd name="T40" fmla="*/ 81 w 167"/>
                <a:gd name="T41" fmla="*/ 596 h 1182"/>
                <a:gd name="T42" fmla="*/ 81 w 167"/>
                <a:gd name="T43" fmla="*/ 432 h 1182"/>
                <a:gd name="T44" fmla="*/ 81 w 167"/>
                <a:gd name="T45" fmla="*/ 314 h 1182"/>
                <a:gd name="T46" fmla="*/ 61 w 167"/>
                <a:gd name="T47" fmla="*/ 200 h 1182"/>
                <a:gd name="T48" fmla="*/ 24 w 167"/>
                <a:gd name="T49" fmla="*/ 82 h 1182"/>
                <a:gd name="T50" fmla="*/ 44 w 167"/>
                <a:gd name="T51" fmla="*/ 41 h 1182"/>
                <a:gd name="T52" fmla="*/ 69 w 167"/>
                <a:gd name="T53" fmla="*/ 0 h 1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7" h="1182">
                  <a:moveTo>
                    <a:pt x="69" y="0"/>
                  </a:moveTo>
                  <a:lnTo>
                    <a:pt x="110" y="50"/>
                  </a:lnTo>
                  <a:lnTo>
                    <a:pt x="130" y="132"/>
                  </a:lnTo>
                  <a:lnTo>
                    <a:pt x="134" y="295"/>
                  </a:lnTo>
                  <a:lnTo>
                    <a:pt x="118" y="505"/>
                  </a:lnTo>
                  <a:lnTo>
                    <a:pt x="122" y="723"/>
                  </a:lnTo>
                  <a:lnTo>
                    <a:pt x="130" y="868"/>
                  </a:lnTo>
                  <a:lnTo>
                    <a:pt x="167" y="1005"/>
                  </a:lnTo>
                  <a:lnTo>
                    <a:pt x="158" y="1087"/>
                  </a:lnTo>
                  <a:lnTo>
                    <a:pt x="85" y="1173"/>
                  </a:lnTo>
                  <a:lnTo>
                    <a:pt x="20" y="1182"/>
                  </a:lnTo>
                  <a:lnTo>
                    <a:pt x="0" y="1146"/>
                  </a:lnTo>
                  <a:lnTo>
                    <a:pt x="24" y="1132"/>
                  </a:lnTo>
                  <a:lnTo>
                    <a:pt x="61" y="1132"/>
                  </a:lnTo>
                  <a:lnTo>
                    <a:pt x="110" y="1105"/>
                  </a:lnTo>
                  <a:lnTo>
                    <a:pt x="122" y="1018"/>
                  </a:lnTo>
                  <a:lnTo>
                    <a:pt x="105" y="964"/>
                  </a:lnTo>
                  <a:lnTo>
                    <a:pt x="57" y="950"/>
                  </a:lnTo>
                  <a:lnTo>
                    <a:pt x="57" y="859"/>
                  </a:lnTo>
                  <a:lnTo>
                    <a:pt x="85" y="791"/>
                  </a:lnTo>
                  <a:lnTo>
                    <a:pt x="81" y="596"/>
                  </a:lnTo>
                  <a:lnTo>
                    <a:pt x="81" y="432"/>
                  </a:lnTo>
                  <a:lnTo>
                    <a:pt x="81" y="314"/>
                  </a:lnTo>
                  <a:lnTo>
                    <a:pt x="61" y="200"/>
                  </a:lnTo>
                  <a:lnTo>
                    <a:pt x="24" y="82"/>
                  </a:lnTo>
                  <a:lnTo>
                    <a:pt x="44" y="4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704" y="2252"/>
              <a:ext cx="401" cy="1259"/>
            </a:xfrm>
            <a:custGeom>
              <a:avLst/>
              <a:gdLst>
                <a:gd name="T0" fmla="*/ 112 w 401"/>
                <a:gd name="T1" fmla="*/ 0 h 1259"/>
                <a:gd name="T2" fmla="*/ 180 w 401"/>
                <a:gd name="T3" fmla="*/ 0 h 1259"/>
                <a:gd name="T4" fmla="*/ 228 w 401"/>
                <a:gd name="T5" fmla="*/ 28 h 1259"/>
                <a:gd name="T6" fmla="*/ 244 w 401"/>
                <a:gd name="T7" fmla="*/ 128 h 1259"/>
                <a:gd name="T8" fmla="*/ 244 w 401"/>
                <a:gd name="T9" fmla="*/ 292 h 1259"/>
                <a:gd name="T10" fmla="*/ 220 w 401"/>
                <a:gd name="T11" fmla="*/ 470 h 1259"/>
                <a:gd name="T12" fmla="*/ 172 w 401"/>
                <a:gd name="T13" fmla="*/ 552 h 1259"/>
                <a:gd name="T14" fmla="*/ 124 w 401"/>
                <a:gd name="T15" fmla="*/ 730 h 1259"/>
                <a:gd name="T16" fmla="*/ 88 w 401"/>
                <a:gd name="T17" fmla="*/ 881 h 1259"/>
                <a:gd name="T18" fmla="*/ 88 w 401"/>
                <a:gd name="T19" fmla="*/ 1027 h 1259"/>
                <a:gd name="T20" fmla="*/ 88 w 401"/>
                <a:gd name="T21" fmla="*/ 1123 h 1259"/>
                <a:gd name="T22" fmla="*/ 220 w 401"/>
                <a:gd name="T23" fmla="*/ 1109 h 1259"/>
                <a:gd name="T24" fmla="*/ 340 w 401"/>
                <a:gd name="T25" fmla="*/ 1127 h 1259"/>
                <a:gd name="T26" fmla="*/ 401 w 401"/>
                <a:gd name="T27" fmla="*/ 1168 h 1259"/>
                <a:gd name="T28" fmla="*/ 372 w 401"/>
                <a:gd name="T29" fmla="*/ 1246 h 1259"/>
                <a:gd name="T30" fmla="*/ 336 w 401"/>
                <a:gd name="T31" fmla="*/ 1259 h 1259"/>
                <a:gd name="T32" fmla="*/ 300 w 401"/>
                <a:gd name="T33" fmla="*/ 1218 h 1259"/>
                <a:gd name="T34" fmla="*/ 232 w 401"/>
                <a:gd name="T35" fmla="*/ 1177 h 1259"/>
                <a:gd name="T36" fmla="*/ 132 w 401"/>
                <a:gd name="T37" fmla="*/ 1177 h 1259"/>
                <a:gd name="T38" fmla="*/ 40 w 401"/>
                <a:gd name="T39" fmla="*/ 1182 h 1259"/>
                <a:gd name="T40" fmla="*/ 0 w 401"/>
                <a:gd name="T41" fmla="*/ 1177 h 1259"/>
                <a:gd name="T42" fmla="*/ 0 w 401"/>
                <a:gd name="T43" fmla="*/ 1141 h 1259"/>
                <a:gd name="T44" fmla="*/ 16 w 401"/>
                <a:gd name="T45" fmla="*/ 1114 h 1259"/>
                <a:gd name="T46" fmla="*/ 40 w 401"/>
                <a:gd name="T47" fmla="*/ 999 h 1259"/>
                <a:gd name="T48" fmla="*/ 40 w 401"/>
                <a:gd name="T49" fmla="*/ 826 h 1259"/>
                <a:gd name="T50" fmla="*/ 72 w 401"/>
                <a:gd name="T51" fmla="*/ 662 h 1259"/>
                <a:gd name="T52" fmla="*/ 100 w 401"/>
                <a:gd name="T53" fmla="*/ 552 h 1259"/>
                <a:gd name="T54" fmla="*/ 168 w 401"/>
                <a:gd name="T55" fmla="*/ 425 h 1259"/>
                <a:gd name="T56" fmla="*/ 168 w 401"/>
                <a:gd name="T57" fmla="*/ 261 h 1259"/>
                <a:gd name="T58" fmla="*/ 132 w 401"/>
                <a:gd name="T59" fmla="*/ 137 h 1259"/>
                <a:gd name="T60" fmla="*/ 96 w 401"/>
                <a:gd name="T61" fmla="*/ 55 h 1259"/>
                <a:gd name="T62" fmla="*/ 112 w 401"/>
                <a:gd name="T63" fmla="*/ 0 h 1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1" h="1259">
                  <a:moveTo>
                    <a:pt x="112" y="0"/>
                  </a:moveTo>
                  <a:lnTo>
                    <a:pt x="180" y="0"/>
                  </a:lnTo>
                  <a:lnTo>
                    <a:pt x="228" y="28"/>
                  </a:lnTo>
                  <a:lnTo>
                    <a:pt x="244" y="128"/>
                  </a:lnTo>
                  <a:lnTo>
                    <a:pt x="244" y="292"/>
                  </a:lnTo>
                  <a:lnTo>
                    <a:pt x="220" y="470"/>
                  </a:lnTo>
                  <a:lnTo>
                    <a:pt x="172" y="552"/>
                  </a:lnTo>
                  <a:lnTo>
                    <a:pt x="124" y="730"/>
                  </a:lnTo>
                  <a:lnTo>
                    <a:pt x="88" y="881"/>
                  </a:lnTo>
                  <a:lnTo>
                    <a:pt x="88" y="1027"/>
                  </a:lnTo>
                  <a:lnTo>
                    <a:pt x="88" y="1123"/>
                  </a:lnTo>
                  <a:lnTo>
                    <a:pt x="220" y="1109"/>
                  </a:lnTo>
                  <a:lnTo>
                    <a:pt x="340" y="1127"/>
                  </a:lnTo>
                  <a:lnTo>
                    <a:pt x="401" y="1168"/>
                  </a:lnTo>
                  <a:lnTo>
                    <a:pt x="372" y="1246"/>
                  </a:lnTo>
                  <a:lnTo>
                    <a:pt x="336" y="1259"/>
                  </a:lnTo>
                  <a:lnTo>
                    <a:pt x="300" y="1218"/>
                  </a:lnTo>
                  <a:lnTo>
                    <a:pt x="232" y="1177"/>
                  </a:lnTo>
                  <a:lnTo>
                    <a:pt x="132" y="1177"/>
                  </a:lnTo>
                  <a:lnTo>
                    <a:pt x="40" y="1182"/>
                  </a:lnTo>
                  <a:lnTo>
                    <a:pt x="0" y="1177"/>
                  </a:lnTo>
                  <a:lnTo>
                    <a:pt x="0" y="1141"/>
                  </a:lnTo>
                  <a:lnTo>
                    <a:pt x="16" y="1114"/>
                  </a:lnTo>
                  <a:lnTo>
                    <a:pt x="40" y="999"/>
                  </a:lnTo>
                  <a:lnTo>
                    <a:pt x="40" y="826"/>
                  </a:lnTo>
                  <a:lnTo>
                    <a:pt x="72" y="662"/>
                  </a:lnTo>
                  <a:lnTo>
                    <a:pt x="100" y="552"/>
                  </a:lnTo>
                  <a:lnTo>
                    <a:pt x="168" y="425"/>
                  </a:lnTo>
                  <a:lnTo>
                    <a:pt x="168" y="261"/>
                  </a:lnTo>
                  <a:lnTo>
                    <a:pt x="132" y="137"/>
                  </a:lnTo>
                  <a:lnTo>
                    <a:pt x="96" y="55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" name="Freeform 36"/>
            <p:cNvSpPr>
              <a:spLocks/>
            </p:cNvSpPr>
            <p:nvPr/>
          </p:nvSpPr>
          <p:spPr bwMode="auto">
            <a:xfrm>
              <a:off x="2634" y="2142"/>
              <a:ext cx="401" cy="1257"/>
            </a:xfrm>
            <a:custGeom>
              <a:avLst/>
              <a:gdLst>
                <a:gd name="T0" fmla="*/ 112 w 401"/>
                <a:gd name="T1" fmla="*/ 0 h 1257"/>
                <a:gd name="T2" fmla="*/ 180 w 401"/>
                <a:gd name="T3" fmla="*/ 0 h 1257"/>
                <a:gd name="T4" fmla="*/ 228 w 401"/>
                <a:gd name="T5" fmla="*/ 28 h 1257"/>
                <a:gd name="T6" fmla="*/ 244 w 401"/>
                <a:gd name="T7" fmla="*/ 128 h 1257"/>
                <a:gd name="T8" fmla="*/ 244 w 401"/>
                <a:gd name="T9" fmla="*/ 292 h 1257"/>
                <a:gd name="T10" fmla="*/ 220 w 401"/>
                <a:gd name="T11" fmla="*/ 470 h 1257"/>
                <a:gd name="T12" fmla="*/ 172 w 401"/>
                <a:gd name="T13" fmla="*/ 552 h 1257"/>
                <a:gd name="T14" fmla="*/ 124 w 401"/>
                <a:gd name="T15" fmla="*/ 729 h 1257"/>
                <a:gd name="T16" fmla="*/ 88 w 401"/>
                <a:gd name="T17" fmla="*/ 879 h 1257"/>
                <a:gd name="T18" fmla="*/ 88 w 401"/>
                <a:gd name="T19" fmla="*/ 1025 h 1257"/>
                <a:gd name="T20" fmla="*/ 88 w 401"/>
                <a:gd name="T21" fmla="*/ 1121 h 1257"/>
                <a:gd name="T22" fmla="*/ 220 w 401"/>
                <a:gd name="T23" fmla="*/ 1107 h 1257"/>
                <a:gd name="T24" fmla="*/ 340 w 401"/>
                <a:gd name="T25" fmla="*/ 1125 h 1257"/>
                <a:gd name="T26" fmla="*/ 401 w 401"/>
                <a:gd name="T27" fmla="*/ 1166 h 1257"/>
                <a:gd name="T28" fmla="*/ 372 w 401"/>
                <a:gd name="T29" fmla="*/ 1244 h 1257"/>
                <a:gd name="T30" fmla="*/ 336 w 401"/>
                <a:gd name="T31" fmla="*/ 1257 h 1257"/>
                <a:gd name="T32" fmla="*/ 300 w 401"/>
                <a:gd name="T33" fmla="*/ 1217 h 1257"/>
                <a:gd name="T34" fmla="*/ 232 w 401"/>
                <a:gd name="T35" fmla="*/ 1176 h 1257"/>
                <a:gd name="T36" fmla="*/ 132 w 401"/>
                <a:gd name="T37" fmla="*/ 1176 h 1257"/>
                <a:gd name="T38" fmla="*/ 40 w 401"/>
                <a:gd name="T39" fmla="*/ 1180 h 1257"/>
                <a:gd name="T40" fmla="*/ 0 w 401"/>
                <a:gd name="T41" fmla="*/ 1176 h 1257"/>
                <a:gd name="T42" fmla="*/ 0 w 401"/>
                <a:gd name="T43" fmla="*/ 1139 h 1257"/>
                <a:gd name="T44" fmla="*/ 16 w 401"/>
                <a:gd name="T45" fmla="*/ 1112 h 1257"/>
                <a:gd name="T46" fmla="*/ 40 w 401"/>
                <a:gd name="T47" fmla="*/ 998 h 1257"/>
                <a:gd name="T48" fmla="*/ 40 w 401"/>
                <a:gd name="T49" fmla="*/ 825 h 1257"/>
                <a:gd name="T50" fmla="*/ 72 w 401"/>
                <a:gd name="T51" fmla="*/ 661 h 1257"/>
                <a:gd name="T52" fmla="*/ 100 w 401"/>
                <a:gd name="T53" fmla="*/ 552 h 1257"/>
                <a:gd name="T54" fmla="*/ 168 w 401"/>
                <a:gd name="T55" fmla="*/ 424 h 1257"/>
                <a:gd name="T56" fmla="*/ 168 w 401"/>
                <a:gd name="T57" fmla="*/ 260 h 1257"/>
                <a:gd name="T58" fmla="*/ 132 w 401"/>
                <a:gd name="T59" fmla="*/ 137 h 1257"/>
                <a:gd name="T60" fmla="*/ 96 w 401"/>
                <a:gd name="T61" fmla="*/ 55 h 1257"/>
                <a:gd name="T62" fmla="*/ 112 w 401"/>
                <a:gd name="T63" fmla="*/ 0 h 1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1" h="1257">
                  <a:moveTo>
                    <a:pt x="112" y="0"/>
                  </a:moveTo>
                  <a:lnTo>
                    <a:pt x="180" y="0"/>
                  </a:lnTo>
                  <a:lnTo>
                    <a:pt x="228" y="28"/>
                  </a:lnTo>
                  <a:lnTo>
                    <a:pt x="244" y="128"/>
                  </a:lnTo>
                  <a:lnTo>
                    <a:pt x="244" y="292"/>
                  </a:lnTo>
                  <a:lnTo>
                    <a:pt x="220" y="470"/>
                  </a:lnTo>
                  <a:lnTo>
                    <a:pt x="172" y="552"/>
                  </a:lnTo>
                  <a:lnTo>
                    <a:pt x="124" y="729"/>
                  </a:lnTo>
                  <a:lnTo>
                    <a:pt x="88" y="879"/>
                  </a:lnTo>
                  <a:lnTo>
                    <a:pt x="88" y="1025"/>
                  </a:lnTo>
                  <a:lnTo>
                    <a:pt x="88" y="1121"/>
                  </a:lnTo>
                  <a:lnTo>
                    <a:pt x="220" y="1107"/>
                  </a:lnTo>
                  <a:lnTo>
                    <a:pt x="340" y="1125"/>
                  </a:lnTo>
                  <a:lnTo>
                    <a:pt x="401" y="1166"/>
                  </a:lnTo>
                  <a:lnTo>
                    <a:pt x="372" y="1244"/>
                  </a:lnTo>
                  <a:lnTo>
                    <a:pt x="336" y="1257"/>
                  </a:lnTo>
                  <a:lnTo>
                    <a:pt x="300" y="1217"/>
                  </a:lnTo>
                  <a:lnTo>
                    <a:pt x="232" y="1176"/>
                  </a:lnTo>
                  <a:lnTo>
                    <a:pt x="132" y="1176"/>
                  </a:lnTo>
                  <a:lnTo>
                    <a:pt x="40" y="1180"/>
                  </a:lnTo>
                  <a:lnTo>
                    <a:pt x="0" y="1176"/>
                  </a:lnTo>
                  <a:lnTo>
                    <a:pt x="0" y="1139"/>
                  </a:lnTo>
                  <a:lnTo>
                    <a:pt x="16" y="1112"/>
                  </a:lnTo>
                  <a:lnTo>
                    <a:pt x="40" y="998"/>
                  </a:lnTo>
                  <a:lnTo>
                    <a:pt x="40" y="825"/>
                  </a:lnTo>
                  <a:lnTo>
                    <a:pt x="72" y="661"/>
                  </a:lnTo>
                  <a:lnTo>
                    <a:pt x="100" y="552"/>
                  </a:lnTo>
                  <a:lnTo>
                    <a:pt x="168" y="424"/>
                  </a:lnTo>
                  <a:lnTo>
                    <a:pt x="168" y="260"/>
                  </a:lnTo>
                  <a:lnTo>
                    <a:pt x="132" y="137"/>
                  </a:lnTo>
                  <a:lnTo>
                    <a:pt x="96" y="55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" name="Freeform 37"/>
            <p:cNvSpPr>
              <a:spLocks/>
            </p:cNvSpPr>
            <p:nvPr/>
          </p:nvSpPr>
          <p:spPr bwMode="auto">
            <a:xfrm>
              <a:off x="2973" y="1348"/>
              <a:ext cx="163" cy="1184"/>
            </a:xfrm>
            <a:custGeom>
              <a:avLst/>
              <a:gdLst>
                <a:gd name="T0" fmla="*/ 68 w 163"/>
                <a:gd name="T1" fmla="*/ 0 h 1184"/>
                <a:gd name="T2" fmla="*/ 108 w 163"/>
                <a:gd name="T3" fmla="*/ 50 h 1184"/>
                <a:gd name="T4" fmla="*/ 128 w 163"/>
                <a:gd name="T5" fmla="*/ 132 h 1184"/>
                <a:gd name="T6" fmla="*/ 132 w 163"/>
                <a:gd name="T7" fmla="*/ 296 h 1184"/>
                <a:gd name="T8" fmla="*/ 116 w 163"/>
                <a:gd name="T9" fmla="*/ 505 h 1184"/>
                <a:gd name="T10" fmla="*/ 120 w 163"/>
                <a:gd name="T11" fmla="*/ 724 h 1184"/>
                <a:gd name="T12" fmla="*/ 128 w 163"/>
                <a:gd name="T13" fmla="*/ 870 h 1184"/>
                <a:gd name="T14" fmla="*/ 163 w 163"/>
                <a:gd name="T15" fmla="*/ 1006 h 1184"/>
                <a:gd name="T16" fmla="*/ 156 w 163"/>
                <a:gd name="T17" fmla="*/ 1088 h 1184"/>
                <a:gd name="T18" fmla="*/ 84 w 163"/>
                <a:gd name="T19" fmla="*/ 1175 h 1184"/>
                <a:gd name="T20" fmla="*/ 20 w 163"/>
                <a:gd name="T21" fmla="*/ 1184 h 1184"/>
                <a:gd name="T22" fmla="*/ 0 w 163"/>
                <a:gd name="T23" fmla="*/ 1148 h 1184"/>
                <a:gd name="T24" fmla="*/ 24 w 163"/>
                <a:gd name="T25" fmla="*/ 1134 h 1184"/>
                <a:gd name="T26" fmla="*/ 60 w 163"/>
                <a:gd name="T27" fmla="*/ 1134 h 1184"/>
                <a:gd name="T28" fmla="*/ 108 w 163"/>
                <a:gd name="T29" fmla="*/ 1107 h 1184"/>
                <a:gd name="T30" fmla="*/ 120 w 163"/>
                <a:gd name="T31" fmla="*/ 1020 h 1184"/>
                <a:gd name="T32" fmla="*/ 104 w 163"/>
                <a:gd name="T33" fmla="*/ 965 h 1184"/>
                <a:gd name="T34" fmla="*/ 56 w 163"/>
                <a:gd name="T35" fmla="*/ 952 h 1184"/>
                <a:gd name="T36" fmla="*/ 56 w 163"/>
                <a:gd name="T37" fmla="*/ 861 h 1184"/>
                <a:gd name="T38" fmla="*/ 84 w 163"/>
                <a:gd name="T39" fmla="*/ 792 h 1184"/>
                <a:gd name="T40" fmla="*/ 80 w 163"/>
                <a:gd name="T41" fmla="*/ 597 h 1184"/>
                <a:gd name="T42" fmla="*/ 80 w 163"/>
                <a:gd name="T43" fmla="*/ 433 h 1184"/>
                <a:gd name="T44" fmla="*/ 80 w 163"/>
                <a:gd name="T45" fmla="*/ 314 h 1184"/>
                <a:gd name="T46" fmla="*/ 60 w 163"/>
                <a:gd name="T47" fmla="*/ 200 h 1184"/>
                <a:gd name="T48" fmla="*/ 24 w 163"/>
                <a:gd name="T49" fmla="*/ 82 h 1184"/>
                <a:gd name="T50" fmla="*/ 44 w 163"/>
                <a:gd name="T51" fmla="*/ 41 h 1184"/>
                <a:gd name="T52" fmla="*/ 68 w 163"/>
                <a:gd name="T53" fmla="*/ 0 h 1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3" h="1184">
                  <a:moveTo>
                    <a:pt x="68" y="0"/>
                  </a:moveTo>
                  <a:lnTo>
                    <a:pt x="108" y="50"/>
                  </a:lnTo>
                  <a:lnTo>
                    <a:pt x="128" y="132"/>
                  </a:lnTo>
                  <a:lnTo>
                    <a:pt x="132" y="296"/>
                  </a:lnTo>
                  <a:lnTo>
                    <a:pt x="116" y="505"/>
                  </a:lnTo>
                  <a:lnTo>
                    <a:pt x="120" y="724"/>
                  </a:lnTo>
                  <a:lnTo>
                    <a:pt x="128" y="870"/>
                  </a:lnTo>
                  <a:lnTo>
                    <a:pt x="163" y="1006"/>
                  </a:lnTo>
                  <a:lnTo>
                    <a:pt x="156" y="1088"/>
                  </a:lnTo>
                  <a:lnTo>
                    <a:pt x="84" y="1175"/>
                  </a:lnTo>
                  <a:lnTo>
                    <a:pt x="20" y="1184"/>
                  </a:lnTo>
                  <a:lnTo>
                    <a:pt x="0" y="1148"/>
                  </a:lnTo>
                  <a:lnTo>
                    <a:pt x="24" y="1134"/>
                  </a:lnTo>
                  <a:lnTo>
                    <a:pt x="60" y="1134"/>
                  </a:lnTo>
                  <a:lnTo>
                    <a:pt x="108" y="1107"/>
                  </a:lnTo>
                  <a:lnTo>
                    <a:pt x="120" y="1020"/>
                  </a:lnTo>
                  <a:lnTo>
                    <a:pt x="104" y="965"/>
                  </a:lnTo>
                  <a:lnTo>
                    <a:pt x="56" y="952"/>
                  </a:lnTo>
                  <a:lnTo>
                    <a:pt x="56" y="861"/>
                  </a:lnTo>
                  <a:lnTo>
                    <a:pt x="84" y="792"/>
                  </a:lnTo>
                  <a:lnTo>
                    <a:pt x="80" y="597"/>
                  </a:lnTo>
                  <a:lnTo>
                    <a:pt x="80" y="433"/>
                  </a:lnTo>
                  <a:lnTo>
                    <a:pt x="80" y="314"/>
                  </a:lnTo>
                  <a:lnTo>
                    <a:pt x="60" y="200"/>
                  </a:lnTo>
                  <a:lnTo>
                    <a:pt x="24" y="82"/>
                  </a:lnTo>
                  <a:lnTo>
                    <a:pt x="44" y="41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6242570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863600" y="3838719"/>
            <a:ext cx="7600972" cy="949230"/>
          </a:xfrm>
          <a:prstGeom prst="rect">
            <a:avLst/>
          </a:prstGeom>
          <a:solidFill>
            <a:srgbClr val="FFC000">
              <a:alpha val="2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71761" y="1259557"/>
            <a:ext cx="9937104" cy="2520280"/>
          </a:xfrm>
          <a:prstGeom prst="rect">
            <a:avLst/>
          </a:prstGeom>
          <a:solidFill>
            <a:srgbClr val="00B8FF">
              <a:alpha val="2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49674" y="5027129"/>
            <a:ext cx="4482972" cy="1663594"/>
          </a:xfrm>
          <a:prstGeom prst="rect">
            <a:avLst/>
          </a:prstGeom>
          <a:solidFill>
            <a:schemeClr val="accent6">
              <a:lumMod val="40000"/>
              <a:lumOff val="60000"/>
              <a:alpha val="2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484172" y="5395839"/>
            <a:ext cx="4320480" cy="1175751"/>
          </a:xfrm>
          <a:prstGeom prst="rect">
            <a:avLst/>
          </a:prstGeom>
          <a:solidFill>
            <a:srgbClr val="C00000">
              <a:alpha val="2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800" dirty="0" smtClean="0"/>
              <a:t>Cycle de transmission virale</a:t>
            </a:r>
            <a:endParaRPr lang="fr-FR" altLang="fr-FR" sz="2800" dirty="0"/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5708428"/>
              </p:ext>
            </p:extLst>
          </p:nvPr>
        </p:nvGraphicFramePr>
        <p:xfrm>
          <a:off x="7508056" y="1259557"/>
          <a:ext cx="1913031" cy="1788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Worksheet" r:id="rId5" imgW="1438402" imgH="1342871" progId="Excel.Sheet.12">
                  <p:embed/>
                </p:oleObj>
              </mc:Choice>
              <mc:Fallback>
                <p:oleObj name="Worksheet" r:id="rId5" imgW="1438402" imgH="134287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08056" y="1259557"/>
                        <a:ext cx="1913031" cy="17887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215776" y="1367831"/>
            <a:ext cx="6984776" cy="215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Depuis 2004 (première installation du moustique tigre en France)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Des millions de personnes vivent dans la zone de présence d’</a:t>
            </a:r>
            <a:r>
              <a:rPr lang="fr-FR" dirty="0" err="1" smtClean="0"/>
              <a:t>albopictus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Des millions de personnes passent des vacances dans une zone de présence </a:t>
            </a:r>
            <a:r>
              <a:rPr lang="fr-FR" dirty="0" err="1" smtClean="0"/>
              <a:t>albopictus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Sans être malade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r>
              <a:rPr lang="fr-FR" dirty="0" smtClean="0"/>
              <a:t>Sauf 46 cas </a:t>
            </a:r>
            <a:r>
              <a:rPr lang="fr-FR" dirty="0"/>
              <a:t>autochtones (sans conséquences sanitaires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863600" y="3877338"/>
            <a:ext cx="7921128" cy="86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agents des établissements de lutte contre le moustique tigre réalisent des enquêtes autour des cas importés ou autochtones depuis 2004</a:t>
            </a:r>
          </a:p>
          <a:p>
            <a:r>
              <a:rPr lang="fr-FR" dirty="0" smtClean="0"/>
              <a:t>Aucun agent malade de ces maladies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616376" y="5439907"/>
            <a:ext cx="3960440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60 000 accidents corporels par an en France sur les routes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336456" y="3016973"/>
            <a:ext cx="3600400" cy="6934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Probabilité d’attraper une maladie par le moustique tigre</a:t>
            </a:r>
          </a:p>
          <a:p>
            <a:pPr algn="ctr"/>
            <a:r>
              <a:rPr lang="fr-FR" sz="1400" dirty="0" smtClean="0"/>
              <a:t>1/100 </a:t>
            </a:r>
            <a:r>
              <a:rPr lang="fr-FR" sz="1400" dirty="0"/>
              <a:t>000 à 1/1 000 000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688384" y="6122574"/>
            <a:ext cx="3888432" cy="29270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400" dirty="0"/>
              <a:t>probabilité d’accident corporel 1/1 </a:t>
            </a:r>
            <a:r>
              <a:rPr lang="fr-FR" sz="1400" dirty="0" smtClean="0"/>
              <a:t>100</a:t>
            </a:r>
            <a:endParaRPr lang="fr-FR" sz="1400" dirty="0"/>
          </a:p>
        </p:txBody>
      </p:sp>
      <p:sp>
        <p:nvSpPr>
          <p:cNvPr id="10" name="ZoneTexte 9"/>
          <p:cNvSpPr txBox="1"/>
          <p:nvPr/>
        </p:nvSpPr>
        <p:spPr>
          <a:xfrm>
            <a:off x="215776" y="5017820"/>
            <a:ext cx="4416870" cy="86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</a:t>
            </a:r>
            <a:r>
              <a:rPr lang="fr-FR" dirty="0" smtClean="0"/>
              <a:t>grippe en </a:t>
            </a:r>
            <a:r>
              <a:rPr lang="fr-FR" dirty="0"/>
              <a:t>moyenne  touche 2,5 </a:t>
            </a:r>
            <a:r>
              <a:rPr lang="fr-FR" dirty="0" smtClean="0"/>
              <a:t>millions de personne par an et provoque 2 000 morts par an (max 18 0000)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15776" y="5922198"/>
            <a:ext cx="4350768" cy="49308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400" dirty="0"/>
              <a:t>probabilité </a:t>
            </a:r>
            <a:r>
              <a:rPr lang="fr-FR" sz="1400" dirty="0" smtClean="0"/>
              <a:t>d’avoir la grippe 1/27</a:t>
            </a:r>
          </a:p>
          <a:p>
            <a:r>
              <a:rPr lang="fr-FR" sz="1400" dirty="0"/>
              <a:t>p</a:t>
            </a:r>
            <a:r>
              <a:rPr lang="fr-FR" sz="1400" dirty="0" smtClean="0"/>
              <a:t>robabilité de mourir de la grippe 1/33 500 (1/3 700) 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41025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0431" y="3275725"/>
            <a:ext cx="6119762" cy="1008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sz="3200" dirty="0">
                <a:solidFill>
                  <a:srgbClr val="000000"/>
                </a:solidFill>
              </a:rPr>
              <a:t>Le cadre réglementaire</a:t>
            </a:r>
          </a:p>
          <a:p>
            <a:pPr algn="ctr"/>
            <a:r>
              <a:rPr lang="fr-FR" altLang="fr-FR" sz="3200" dirty="0">
                <a:solidFill>
                  <a:srgbClr val="000000"/>
                </a:solidFill>
              </a:rPr>
              <a:t>de la lutte contre les moustiques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416" y="4295802"/>
            <a:ext cx="3886343" cy="282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4678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863599" y="395288"/>
            <a:ext cx="9072563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 wrap="none" anchor="ctr"/>
          <a:lstStyle/>
          <a:p>
            <a:r>
              <a:rPr lang="fr-FR" altLang="fr-FR" sz="2800" dirty="0"/>
              <a:t>Lutte contre </a:t>
            </a:r>
            <a:r>
              <a:rPr lang="fr-FR" altLang="fr-FR" sz="2800" i="1" dirty="0" err="1"/>
              <a:t>Aedes</a:t>
            </a:r>
            <a:r>
              <a:rPr lang="fr-FR" altLang="fr-FR" sz="2800" i="1" dirty="0"/>
              <a:t> </a:t>
            </a:r>
            <a:r>
              <a:rPr lang="fr-FR" altLang="fr-FR" sz="2800" i="1" dirty="0" err="1"/>
              <a:t>albopictus</a:t>
            </a:r>
            <a:r>
              <a:rPr lang="fr-FR" altLang="fr-FR" sz="2800" i="1" dirty="0"/>
              <a:t> </a:t>
            </a:r>
            <a:r>
              <a:rPr lang="fr-FR" altLang="fr-FR" sz="2800" i="1" dirty="0" smtClean="0"/>
              <a:t>: </a:t>
            </a:r>
            <a:r>
              <a:rPr lang="fr-FR" sz="2800" dirty="0">
                <a:cs typeface="Arial" panose="020B0604020202020204" pitchFamily="34" charset="0"/>
              </a:rPr>
              <a:t>Plan </a:t>
            </a:r>
            <a:r>
              <a:rPr lang="fr-FR" sz="2800" dirty="0" smtClean="0">
                <a:cs typeface="Arial" panose="020B0604020202020204" pitchFamily="34" charset="0"/>
              </a:rPr>
              <a:t>anti-dissémination </a:t>
            </a:r>
            <a:endParaRPr lang="fr-FR" sz="2800" dirty="0"/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91440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22225" y="1104900"/>
            <a:ext cx="1841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endParaRPr lang="fr-FR" altLang="fr-FR" sz="110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fr-FR" altLang="fr-FR"/>
          </a:p>
        </p:txBody>
      </p:sp>
      <p:sp>
        <p:nvSpPr>
          <p:cNvPr id="7" name="Espace réservé du contenu 1"/>
          <p:cNvSpPr txBox="1">
            <a:spLocks/>
          </p:cNvSpPr>
          <p:nvPr/>
        </p:nvSpPr>
        <p:spPr>
          <a:xfrm>
            <a:off x="215900" y="1258888"/>
            <a:ext cx="9720263" cy="5329237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fr-FR" sz="1600" b="1" dirty="0" smtClean="0">
                <a:solidFill>
                  <a:srgbClr val="7030A0"/>
                </a:solidFill>
                <a:cs typeface="Arial" panose="020B0604020202020204" pitchFamily="34" charset="0"/>
              </a:rPr>
              <a:t>Plan national anti-dissémination de la dengue et du chikungunya pour la métropole</a:t>
            </a:r>
            <a:r>
              <a:rPr lang="fr-FR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 (mars 2006)</a:t>
            </a:r>
          </a:p>
          <a:p>
            <a:pPr eaLnBrk="1">
              <a:lnSpc>
                <a:spcPct val="100000"/>
              </a:lnSpc>
              <a:spcBef>
                <a:spcPts val="1425"/>
              </a:spcBef>
              <a:spcAft>
                <a:spcPct val="0"/>
              </a:spcAft>
              <a:buSzPct val="45000"/>
              <a:buFont typeface="Times New Roman" pitchFamily="18" charset="0"/>
              <a:buNone/>
              <a:defRPr/>
            </a:pPr>
            <a:r>
              <a:rPr lang="fr-FR" altLang="fr-FR" sz="1600" b="1" dirty="0" smtClean="0">
                <a:solidFill>
                  <a:srgbClr val="7030A0"/>
                </a:solidFill>
                <a:cs typeface="Arial" panose="020B0604020202020204" pitchFamily="34" charset="0"/>
              </a:rPr>
              <a:t>Instruction annuelle : DGS/RI1/2015/125 du 16 avril 2015</a:t>
            </a:r>
          </a:p>
          <a:p>
            <a:pPr eaLnBrk="1">
              <a:lnSpc>
                <a:spcPct val="100000"/>
              </a:lnSpc>
              <a:spcBef>
                <a:spcPts val="1425"/>
              </a:spcBef>
              <a:spcAft>
                <a:spcPct val="0"/>
              </a:spcAft>
              <a:buSzPct val="45000"/>
              <a:buFont typeface="Times New Roman" pitchFamily="18" charset="0"/>
              <a:buNone/>
              <a:defRPr/>
            </a:pPr>
            <a:r>
              <a:rPr lang="fr-FR" altLang="fr-FR" sz="1600" b="1" dirty="0" smtClean="0">
                <a:solidFill>
                  <a:srgbClr val="7030A0"/>
                </a:solidFill>
                <a:cs typeface="Arial" panose="020B0604020202020204" pitchFamily="34" charset="0"/>
              </a:rPr>
              <a:t>Guide relatif aux modalités de mise en œuvre du plan anti-dissémination du chikungunya et de la dengue en métropole</a:t>
            </a:r>
          </a:p>
          <a:p>
            <a:pPr eaLnBrk="1">
              <a:lnSpc>
                <a:spcPct val="100000"/>
              </a:lnSpc>
              <a:spcBef>
                <a:spcPts val="1425"/>
              </a:spcBef>
              <a:spcAft>
                <a:spcPct val="0"/>
              </a:spcAft>
              <a:buSzPct val="45000"/>
              <a:buFont typeface="StarSymbol" charset="0"/>
              <a:buNone/>
              <a:defRPr/>
            </a:pPr>
            <a:r>
              <a:rPr lang="fr-FR" altLang="fr-FR" sz="1600" i="1" dirty="0" smtClean="0">
                <a:cs typeface="Arial" panose="020B0604020202020204" pitchFamily="34" charset="0"/>
              </a:rPr>
              <a:t>			</a:t>
            </a:r>
            <a:r>
              <a:rPr lang="fr-FR" altLang="fr-FR" sz="16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Répartition des départements métropolitains en 6 catégories</a:t>
            </a:r>
          </a:p>
          <a:p>
            <a:pPr eaLnBrk="1">
              <a:spcBef>
                <a:spcPts val="1425"/>
              </a:spcBef>
              <a:spcAft>
                <a:spcPct val="0"/>
              </a:spcAft>
              <a:buSzPct val="45000"/>
              <a:buFont typeface="StarSymbol" charset="0"/>
              <a:buNone/>
              <a:defRPr/>
            </a:pPr>
            <a:r>
              <a:rPr lang="fr-FR" altLang="fr-FR" sz="1600" dirty="0" smtClean="0">
                <a:cs typeface="Arial" panose="020B0604020202020204" pitchFamily="34" charset="0"/>
              </a:rPr>
              <a:t>- 0 : </a:t>
            </a:r>
            <a:r>
              <a:rPr lang="fr-FR" altLang="fr-FR" sz="1600" i="1" dirty="0" err="1" smtClean="0">
                <a:cs typeface="Arial" panose="020B0604020202020204" pitchFamily="34" charset="0"/>
              </a:rPr>
              <a:t>Ae</a:t>
            </a:r>
            <a:r>
              <a:rPr lang="fr-FR" altLang="fr-FR" sz="1600" i="1" dirty="0" smtClean="0">
                <a:cs typeface="Arial" panose="020B0604020202020204" pitchFamily="34" charset="0"/>
              </a:rPr>
              <a:t>. </a:t>
            </a:r>
            <a:r>
              <a:rPr lang="fr-FR" altLang="fr-FR" sz="1600" i="1" dirty="0" err="1" smtClean="0">
                <a:cs typeface="Arial" panose="020B0604020202020204" pitchFamily="34" charset="0"/>
              </a:rPr>
              <a:t>albopictus</a:t>
            </a:r>
            <a:r>
              <a:rPr lang="fr-FR" altLang="fr-FR" sz="1600" i="1" dirty="0" smtClean="0">
                <a:cs typeface="Arial" panose="020B0604020202020204" pitchFamily="34" charset="0"/>
              </a:rPr>
              <a:t> </a:t>
            </a:r>
            <a:r>
              <a:rPr lang="fr-FR" altLang="fr-FR" sz="1600" dirty="0" smtClean="0">
                <a:cs typeface="Arial" panose="020B0604020202020204" pitchFamily="34" charset="0"/>
              </a:rPr>
              <a:t>absent (ou dans une zone très restreinte, sous contrôle)</a:t>
            </a:r>
          </a:p>
          <a:p>
            <a:pPr eaLnBrk="1">
              <a:spcBef>
                <a:spcPts val="1800"/>
              </a:spcBef>
              <a:spcAft>
                <a:spcPts val="600"/>
              </a:spcAft>
              <a:buSzPct val="45000"/>
              <a:buFont typeface="StarSymbol" charset="0"/>
              <a:buNone/>
              <a:defRPr/>
            </a:pPr>
            <a:r>
              <a:rPr lang="fr-FR" altLang="fr-FR" sz="1600" dirty="0" smtClean="0">
                <a:cs typeface="Arial" panose="020B0604020202020204" pitchFamily="34" charset="0"/>
              </a:rPr>
              <a:t>- 1 : </a:t>
            </a:r>
            <a:r>
              <a:rPr lang="fr-FR" altLang="fr-FR" sz="1600" i="1" dirty="0" err="1" smtClean="0">
                <a:cs typeface="Arial" panose="020B0604020202020204" pitchFamily="34" charset="0"/>
              </a:rPr>
              <a:t>Ae</a:t>
            </a:r>
            <a:r>
              <a:rPr lang="fr-FR" altLang="fr-FR" sz="1600" i="1" dirty="0" smtClean="0">
                <a:cs typeface="Arial" panose="020B0604020202020204" pitchFamily="34" charset="0"/>
              </a:rPr>
              <a:t>. </a:t>
            </a:r>
            <a:r>
              <a:rPr lang="fr-FR" altLang="fr-FR" sz="1600" i="1" dirty="0" err="1" smtClean="0">
                <a:cs typeface="Arial" panose="020B0604020202020204" pitchFamily="34" charset="0"/>
              </a:rPr>
              <a:t>albopictus</a:t>
            </a:r>
            <a:r>
              <a:rPr lang="fr-FR" altLang="fr-FR" sz="1600" i="1" dirty="0" smtClean="0">
                <a:cs typeface="Arial" panose="020B0604020202020204" pitchFamily="34" charset="0"/>
              </a:rPr>
              <a:t> </a:t>
            </a:r>
            <a:r>
              <a:rPr lang="fr-FR" altLang="fr-FR" sz="1600" b="1" dirty="0" smtClean="0">
                <a:cs typeface="Arial" panose="020B0604020202020204" pitchFamily="34" charset="0"/>
              </a:rPr>
              <a:t>implanté et actif</a:t>
            </a:r>
          </a:p>
          <a:p>
            <a:pPr eaLnBrk="1">
              <a:spcBef>
                <a:spcPts val="1425"/>
              </a:spcBef>
              <a:spcAft>
                <a:spcPct val="0"/>
              </a:spcAft>
              <a:buSzPct val="45000"/>
              <a:buFont typeface="StarSymbol" charset="0"/>
              <a:buNone/>
              <a:defRPr/>
            </a:pPr>
            <a:r>
              <a:rPr lang="fr-FR" altLang="fr-FR" sz="1600" dirty="0" smtClean="0">
                <a:cs typeface="Arial" panose="020B0604020202020204" pitchFamily="34" charset="0"/>
              </a:rPr>
              <a:t>- 2 : </a:t>
            </a:r>
            <a:r>
              <a:rPr lang="fr-FR" altLang="fr-FR" sz="1600" i="1" dirty="0" err="1" smtClean="0">
                <a:cs typeface="Arial" panose="020B0604020202020204" pitchFamily="34" charset="0"/>
              </a:rPr>
              <a:t>Ae</a:t>
            </a:r>
            <a:r>
              <a:rPr lang="fr-FR" altLang="fr-FR" sz="1600" i="1" dirty="0" smtClean="0">
                <a:cs typeface="Arial" panose="020B0604020202020204" pitchFamily="34" charset="0"/>
              </a:rPr>
              <a:t>. </a:t>
            </a:r>
            <a:r>
              <a:rPr lang="fr-FR" altLang="fr-FR" sz="1600" i="1" dirty="0" err="1" smtClean="0">
                <a:cs typeface="Arial" panose="020B0604020202020204" pitchFamily="34" charset="0"/>
              </a:rPr>
              <a:t>albopictus</a:t>
            </a:r>
            <a:r>
              <a:rPr lang="fr-FR" altLang="fr-FR" sz="1600" i="1" dirty="0" smtClean="0">
                <a:cs typeface="Arial" panose="020B0604020202020204" pitchFamily="34" charset="0"/>
              </a:rPr>
              <a:t> </a:t>
            </a:r>
            <a:r>
              <a:rPr lang="fr-FR" altLang="fr-FR" sz="1600" dirty="0" smtClean="0">
                <a:cs typeface="Arial" panose="020B0604020202020204" pitchFamily="34" charset="0"/>
              </a:rPr>
              <a:t>implanté et actif + </a:t>
            </a:r>
            <a:r>
              <a:rPr lang="fr-FR" altLang="fr-FR" sz="1600" b="1" dirty="0" smtClean="0">
                <a:cs typeface="Arial" panose="020B0604020202020204" pitchFamily="34" charset="0"/>
              </a:rPr>
              <a:t>1 cas confirmé </a:t>
            </a:r>
            <a:r>
              <a:rPr lang="fr-FR" altLang="fr-FR" sz="1600" dirty="0" smtClean="0">
                <a:cs typeface="Arial" panose="020B0604020202020204" pitchFamily="34" charset="0"/>
              </a:rPr>
              <a:t>d’infection </a:t>
            </a:r>
            <a:r>
              <a:rPr lang="fr-FR" altLang="fr-FR" sz="1600" b="1" dirty="0" smtClean="0">
                <a:cs typeface="Arial" panose="020B0604020202020204" pitchFamily="34" charset="0"/>
              </a:rPr>
              <a:t>autochtone</a:t>
            </a:r>
          </a:p>
          <a:p>
            <a:pPr eaLnBrk="1">
              <a:spcBef>
                <a:spcPts val="1425"/>
              </a:spcBef>
              <a:spcAft>
                <a:spcPct val="0"/>
              </a:spcAft>
              <a:buSzPct val="45000"/>
              <a:buFont typeface="StarSymbol" charset="0"/>
              <a:buNone/>
              <a:defRPr/>
            </a:pPr>
            <a:r>
              <a:rPr lang="fr-FR" altLang="fr-FR" sz="1600" dirty="0" smtClean="0">
                <a:cs typeface="Arial" panose="020B0604020202020204" pitchFamily="34" charset="0"/>
              </a:rPr>
              <a:t>- 3 : </a:t>
            </a:r>
            <a:r>
              <a:rPr lang="fr-FR" altLang="fr-FR" sz="1600" i="1" dirty="0" err="1" smtClean="0">
                <a:cs typeface="Arial" panose="020B0604020202020204" pitchFamily="34" charset="0"/>
              </a:rPr>
              <a:t>Ae</a:t>
            </a:r>
            <a:r>
              <a:rPr lang="fr-FR" altLang="fr-FR" sz="1600" i="1" dirty="0" smtClean="0">
                <a:cs typeface="Arial" panose="020B0604020202020204" pitchFamily="34" charset="0"/>
              </a:rPr>
              <a:t>. </a:t>
            </a:r>
            <a:r>
              <a:rPr lang="fr-FR" altLang="fr-FR" sz="1600" i="1" dirty="0" err="1" smtClean="0">
                <a:cs typeface="Arial" panose="020B0604020202020204" pitchFamily="34" charset="0"/>
              </a:rPr>
              <a:t>albopictus</a:t>
            </a:r>
            <a:r>
              <a:rPr lang="fr-FR" altLang="fr-FR" sz="1600" i="1" dirty="0" smtClean="0">
                <a:cs typeface="Arial" panose="020B0604020202020204" pitchFamily="34" charset="0"/>
              </a:rPr>
              <a:t> </a:t>
            </a:r>
            <a:r>
              <a:rPr lang="fr-FR" altLang="fr-FR" sz="1600" dirty="0" smtClean="0">
                <a:cs typeface="Arial" panose="020B0604020202020204" pitchFamily="34" charset="0"/>
              </a:rPr>
              <a:t>implanté et actif + </a:t>
            </a:r>
            <a:r>
              <a:rPr lang="fr-FR" altLang="fr-FR" sz="1600" b="1" dirty="0" smtClean="0">
                <a:cs typeface="Arial" panose="020B0604020202020204" pitchFamily="34" charset="0"/>
              </a:rPr>
              <a:t>1 foyer isolé </a:t>
            </a:r>
            <a:r>
              <a:rPr lang="fr-FR" altLang="fr-FR" sz="1600" dirty="0" smtClean="0">
                <a:cs typeface="Arial" panose="020B0604020202020204" pitchFamily="34" charset="0"/>
              </a:rPr>
              <a:t>d’infections autochtones</a:t>
            </a:r>
          </a:p>
          <a:p>
            <a:pPr eaLnBrk="1">
              <a:spcBef>
                <a:spcPts val="1425"/>
              </a:spcBef>
              <a:spcAft>
                <a:spcPct val="0"/>
              </a:spcAft>
              <a:buSzPct val="45000"/>
              <a:buFont typeface="StarSymbol" charset="0"/>
              <a:buNone/>
              <a:defRPr/>
            </a:pPr>
            <a:r>
              <a:rPr lang="fr-FR" altLang="fr-FR" sz="1600" dirty="0" smtClean="0">
                <a:cs typeface="Arial" panose="020B0604020202020204" pitchFamily="34" charset="0"/>
              </a:rPr>
              <a:t>- 4 : </a:t>
            </a:r>
            <a:r>
              <a:rPr lang="fr-FR" altLang="fr-FR" sz="1600" i="1" dirty="0" err="1" smtClean="0">
                <a:cs typeface="Arial" panose="020B0604020202020204" pitchFamily="34" charset="0"/>
              </a:rPr>
              <a:t>Ae</a:t>
            </a:r>
            <a:r>
              <a:rPr lang="fr-FR" altLang="fr-FR" sz="1600" i="1" dirty="0" smtClean="0">
                <a:cs typeface="Arial" panose="020B0604020202020204" pitchFamily="34" charset="0"/>
              </a:rPr>
              <a:t>. </a:t>
            </a:r>
            <a:r>
              <a:rPr lang="fr-FR" altLang="fr-FR" sz="1600" i="1" dirty="0" err="1" smtClean="0">
                <a:cs typeface="Arial" panose="020B0604020202020204" pitchFamily="34" charset="0"/>
              </a:rPr>
              <a:t>albopictus</a:t>
            </a:r>
            <a:r>
              <a:rPr lang="fr-FR" altLang="fr-FR" sz="1600" i="1" dirty="0" smtClean="0">
                <a:cs typeface="Arial" panose="020B0604020202020204" pitchFamily="34" charset="0"/>
              </a:rPr>
              <a:t> </a:t>
            </a:r>
            <a:r>
              <a:rPr lang="fr-FR" altLang="fr-FR" sz="1600" dirty="0" smtClean="0">
                <a:cs typeface="Arial" panose="020B0604020202020204" pitchFamily="34" charset="0"/>
              </a:rPr>
              <a:t>implanté et actif + </a:t>
            </a:r>
            <a:r>
              <a:rPr lang="fr-FR" altLang="fr-FR" sz="1600" b="1" dirty="0" smtClean="0">
                <a:cs typeface="Arial" panose="020B0604020202020204" pitchFamily="34" charset="0"/>
              </a:rPr>
              <a:t>X foyers isolés </a:t>
            </a:r>
            <a:r>
              <a:rPr lang="fr-FR" altLang="fr-FR" sz="1600" dirty="0" smtClean="0">
                <a:cs typeface="Arial" panose="020B0604020202020204" pitchFamily="34" charset="0"/>
              </a:rPr>
              <a:t>d’infections autochtones</a:t>
            </a:r>
          </a:p>
          <a:p>
            <a:pPr eaLnBrk="1">
              <a:spcBef>
                <a:spcPts val="1425"/>
              </a:spcBef>
              <a:spcAft>
                <a:spcPct val="0"/>
              </a:spcAft>
              <a:buSzPct val="45000"/>
              <a:buFont typeface="StarSymbol" charset="0"/>
              <a:buNone/>
              <a:defRPr/>
            </a:pPr>
            <a:r>
              <a:rPr lang="fr-FR" altLang="fr-FR" sz="1600" dirty="0" smtClean="0">
                <a:cs typeface="Arial" panose="020B0604020202020204" pitchFamily="34" charset="0"/>
              </a:rPr>
              <a:t>- 5 : </a:t>
            </a:r>
            <a:r>
              <a:rPr lang="fr-FR" altLang="fr-FR" sz="1600" i="1" dirty="0" err="1" smtClean="0">
                <a:cs typeface="Arial" panose="020B0604020202020204" pitchFamily="34" charset="0"/>
              </a:rPr>
              <a:t>Ae</a:t>
            </a:r>
            <a:r>
              <a:rPr lang="fr-FR" altLang="fr-FR" sz="1600" i="1" dirty="0" smtClean="0">
                <a:cs typeface="Arial" panose="020B0604020202020204" pitchFamily="34" charset="0"/>
              </a:rPr>
              <a:t>. </a:t>
            </a:r>
            <a:r>
              <a:rPr lang="fr-FR" altLang="fr-FR" sz="1600" i="1" dirty="0" err="1" smtClean="0">
                <a:cs typeface="Arial" panose="020B0604020202020204" pitchFamily="34" charset="0"/>
              </a:rPr>
              <a:t>albopictus</a:t>
            </a:r>
            <a:r>
              <a:rPr lang="fr-FR" altLang="fr-FR" sz="1600" i="1" dirty="0" smtClean="0">
                <a:cs typeface="Arial" panose="020B0604020202020204" pitchFamily="34" charset="0"/>
              </a:rPr>
              <a:t> </a:t>
            </a:r>
            <a:r>
              <a:rPr lang="fr-FR" altLang="fr-FR" sz="1600" dirty="0" smtClean="0">
                <a:cs typeface="Arial" panose="020B0604020202020204" pitchFamily="34" charset="0"/>
              </a:rPr>
              <a:t>implanté et actif + </a:t>
            </a:r>
            <a:r>
              <a:rPr lang="fr-FR" altLang="fr-FR" sz="1600" b="1" dirty="0" smtClean="0">
                <a:cs typeface="Arial" panose="020B0604020202020204" pitchFamily="34" charset="0"/>
              </a:rPr>
              <a:t>X cas diffus </a:t>
            </a:r>
            <a:r>
              <a:rPr lang="fr-FR" altLang="fr-FR" sz="1600" dirty="0" smtClean="0">
                <a:cs typeface="Arial" panose="020B0604020202020204" pitchFamily="34" charset="0"/>
              </a:rPr>
              <a:t>d’infections autochtones</a:t>
            </a:r>
          </a:p>
          <a:p>
            <a:pPr marL="0">
              <a:lnSpc>
                <a:spcPct val="100000"/>
              </a:lnSpc>
              <a:spcAft>
                <a:spcPts val="0"/>
              </a:spcAft>
              <a:buFont typeface="Times New Roman" pitchFamily="18" charset="0"/>
              <a:buNone/>
              <a:defRPr/>
            </a:pPr>
            <a:endParaRPr lang="fr-FR" altLang="fr-FR" sz="1600" dirty="0" smtClean="0"/>
          </a:p>
          <a:p>
            <a:pPr marL="0">
              <a:lnSpc>
                <a:spcPct val="100000"/>
              </a:lnSpc>
              <a:spcAft>
                <a:spcPts val="0"/>
              </a:spcAft>
              <a:defRPr/>
            </a:pPr>
            <a:endParaRPr lang="fr-FR" altLang="fr-FR" sz="3200" b="1" dirty="0" smtClean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  <a:spcAft>
                <a:spcPts val="0"/>
              </a:spcAft>
              <a:defRPr/>
            </a:pPr>
            <a:endParaRPr lang="fr-FR" altLang="fr-FR" sz="28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  <a:spcAft>
                <a:spcPts val="0"/>
              </a:spcAft>
              <a:buFont typeface="Times New Roman" pitchFamily="18" charset="0"/>
              <a:buNone/>
              <a:defRPr/>
            </a:pPr>
            <a:endParaRPr lang="fr-FR" altLang="fr-FR" sz="500" b="1" dirty="0" smtClean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fr-FR" altLang="fr-FR" sz="16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				               42 Départements en niveau 1 pour 2018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848624" y="3285678"/>
            <a:ext cx="2232001" cy="644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dirty="0"/>
              <a:t>Suivi </a:t>
            </a:r>
            <a:r>
              <a:rPr lang="fr-FR" altLang="fr-FR" dirty="0" smtClean="0"/>
              <a:t>entomologique </a:t>
            </a:r>
            <a:r>
              <a:rPr lang="fr-FR" altLang="fr-FR" dirty="0"/>
              <a:t>seul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848624" y="4176172"/>
            <a:ext cx="2016125" cy="147587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dirty="0"/>
              <a:t>Surveillance </a:t>
            </a:r>
            <a:r>
              <a:rPr lang="fr-FR" altLang="fr-FR" dirty="0" smtClean="0"/>
              <a:t>entomologique</a:t>
            </a:r>
            <a:endParaRPr lang="fr-FR" altLang="fr-FR" dirty="0"/>
          </a:p>
          <a:p>
            <a:pPr>
              <a:lnSpc>
                <a:spcPct val="100000"/>
              </a:lnSpc>
            </a:pPr>
            <a:r>
              <a:rPr lang="fr-FR" altLang="fr-FR" dirty="0" smtClean="0"/>
              <a:t>et</a:t>
            </a:r>
            <a:endParaRPr lang="fr-FR" altLang="fr-FR" dirty="0"/>
          </a:p>
          <a:p>
            <a:pPr>
              <a:lnSpc>
                <a:spcPct val="100000"/>
              </a:lnSpc>
            </a:pPr>
            <a:r>
              <a:rPr lang="fr-FR" altLang="fr-FR" dirty="0"/>
              <a:t>Surveillance </a:t>
            </a:r>
            <a:r>
              <a:rPr lang="fr-FR" altLang="fr-FR" dirty="0" smtClean="0"/>
              <a:t>épidémiologique</a:t>
            </a:r>
            <a:endParaRPr lang="fr-FR" altLang="fr-FR" dirty="0"/>
          </a:p>
        </p:txBody>
      </p:sp>
      <p:cxnSp>
        <p:nvCxnSpPr>
          <p:cNvPr id="3" name="Connecteur droit 2"/>
          <p:cNvCxnSpPr/>
          <p:nvPr/>
        </p:nvCxnSpPr>
        <p:spPr bwMode="auto">
          <a:xfrm>
            <a:off x="7776616" y="4150772"/>
            <a:ext cx="0" cy="1465609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Connecteur droit 11"/>
          <p:cNvCxnSpPr/>
          <p:nvPr/>
        </p:nvCxnSpPr>
        <p:spPr bwMode="auto">
          <a:xfrm>
            <a:off x="7776616" y="3275781"/>
            <a:ext cx="0" cy="654774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Rectangle 1"/>
          <p:cNvSpPr/>
          <p:nvPr/>
        </p:nvSpPr>
        <p:spPr bwMode="auto">
          <a:xfrm>
            <a:off x="278382" y="3563813"/>
            <a:ext cx="3969842" cy="504007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3" name="ZoneTexte 10"/>
          <p:cNvSpPr txBox="1">
            <a:spLocks noChangeArrowheads="1"/>
          </p:cNvSpPr>
          <p:nvPr/>
        </p:nvSpPr>
        <p:spPr bwMode="auto">
          <a:xfrm>
            <a:off x="3528144" y="5684622"/>
            <a:ext cx="6264275" cy="1122871"/>
          </a:xfrm>
          <a:prstGeom prst="rect">
            <a:avLst/>
          </a:prstGeom>
          <a:noFill/>
          <a:ln w="9525">
            <a:solidFill>
              <a:srgbClr val="8BC53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fr-FR" sz="1800" b="1" dirty="0">
                <a:solidFill>
                  <a:srgbClr val="7030A0"/>
                </a:solidFill>
              </a:rPr>
              <a:t>Adaptation des modalités :</a:t>
            </a:r>
          </a:p>
          <a:p>
            <a:pPr>
              <a:spcBef>
                <a:spcPct val="0"/>
              </a:spcBef>
            </a:pPr>
            <a:r>
              <a:rPr lang="fr-FR" sz="1800" b="1" dirty="0">
                <a:solidFill>
                  <a:srgbClr val="7030A0"/>
                </a:solidFill>
              </a:rPr>
              <a:t>- de surveillance entomologique et épidémiologique, </a:t>
            </a:r>
          </a:p>
          <a:p>
            <a:pPr>
              <a:spcBef>
                <a:spcPct val="0"/>
              </a:spcBef>
            </a:pPr>
            <a:r>
              <a:rPr lang="fr-FR" sz="1800" b="1" dirty="0">
                <a:solidFill>
                  <a:srgbClr val="7030A0"/>
                </a:solidFill>
              </a:rPr>
              <a:t>- de communication et d’information des publics </a:t>
            </a:r>
          </a:p>
          <a:p>
            <a:pPr>
              <a:spcBef>
                <a:spcPct val="0"/>
              </a:spcBef>
            </a:pPr>
            <a:r>
              <a:rPr lang="fr-FR" sz="1800" b="1" dirty="0">
                <a:solidFill>
                  <a:srgbClr val="7030A0"/>
                </a:solidFill>
              </a:rPr>
              <a:t>- d’action.</a:t>
            </a:r>
          </a:p>
        </p:txBody>
      </p:sp>
    </p:spTree>
    <p:extLst>
      <p:ext uri="{BB962C8B-B14F-4D97-AF65-F5344CB8AC3E}">
        <p14:creationId xmlns:p14="http://schemas.microsoft.com/office/powerpoint/2010/main" val="2407592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63600" y="395288"/>
            <a:ext cx="8857232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800" dirty="0"/>
              <a:t>Les grandes lignes du Plan </a:t>
            </a:r>
            <a:r>
              <a:rPr lang="fr-FR" altLang="fr-FR" sz="2800" dirty="0" smtClean="0"/>
              <a:t>Anti-dissémination</a:t>
            </a:r>
            <a:endParaRPr lang="fr-FR" sz="2800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395536" y="1547813"/>
            <a:ext cx="8062664" cy="453628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342900" indent="-342900" algn="l" defTabSz="449263" rtl="0" fontAlgn="base" hangingPunct="0">
              <a:lnSpc>
                <a:spcPct val="87000"/>
              </a:lnSpc>
              <a:spcBef>
                <a:spcPts val="14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fontAlgn="base" hangingPunct="0">
              <a:lnSpc>
                <a:spcPct val="87000"/>
              </a:lnSpc>
              <a:spcBef>
                <a:spcPts val="11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fontAlgn="base" hangingPunct="0">
              <a:lnSpc>
                <a:spcPct val="87000"/>
              </a:lnSpc>
              <a:spcBef>
                <a:spcPts val="8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fontAlgn="base" hangingPunct="0">
              <a:lnSpc>
                <a:spcPct val="87000"/>
              </a:lnSpc>
              <a:spcBef>
                <a:spcPts val="5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fontAlgn="base" hangingPunct="0">
              <a:lnSpc>
                <a:spcPct val="87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1"/>
            <a:endParaRPr lang="en-US" sz="1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hangingPunct="1"/>
            <a:r>
              <a:rPr lang="en-US" sz="1800" b="1" dirty="0" err="1" smtClean="0">
                <a:solidFill>
                  <a:schemeClr val="tx1"/>
                </a:solidFill>
              </a:rPr>
              <a:t>Où</a:t>
            </a:r>
            <a:r>
              <a:rPr lang="en-US" sz="1800" b="1" dirty="0" smtClean="0">
                <a:solidFill>
                  <a:schemeClr val="tx1"/>
                </a:solidFill>
              </a:rPr>
              <a:t> ?</a:t>
            </a:r>
          </a:p>
          <a:p>
            <a:pPr marL="981075" lvl="1" indent="-355600" hangingPunct="1">
              <a:buFont typeface="Wingdings" pitchFamily="2" charset="2"/>
              <a:buChar char="q"/>
            </a:pPr>
            <a:r>
              <a:rPr lang="fr-FR" sz="1600" b="1" dirty="0" smtClean="0">
                <a:solidFill>
                  <a:schemeClr val="tx1"/>
                </a:solidFill>
              </a:rPr>
              <a:t>Départements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où</a:t>
            </a:r>
            <a:r>
              <a:rPr lang="en-US" sz="1600" b="1" dirty="0" smtClean="0">
                <a:solidFill>
                  <a:schemeClr val="tx1"/>
                </a:solidFill>
              </a:rPr>
              <a:t> le </a:t>
            </a:r>
            <a:r>
              <a:rPr lang="en-US" sz="1600" b="1" dirty="0" err="1" smtClean="0">
                <a:solidFill>
                  <a:schemeClr val="tx1"/>
                </a:solidFill>
              </a:rPr>
              <a:t>vecteur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est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implanté</a:t>
            </a:r>
            <a:r>
              <a:rPr lang="en-US" sz="1600" b="1" dirty="0" smtClean="0">
                <a:solidFill>
                  <a:schemeClr val="tx1"/>
                </a:solidFill>
              </a:rPr>
              <a:t> = </a:t>
            </a:r>
            <a:r>
              <a:rPr lang="en-US" sz="1600" dirty="0" err="1" smtClean="0">
                <a:solidFill>
                  <a:schemeClr val="tx1"/>
                </a:solidFill>
              </a:rPr>
              <a:t>départements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en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niveau</a:t>
            </a:r>
            <a:r>
              <a:rPr lang="en-US" sz="1600" b="1" dirty="0" smtClean="0">
                <a:solidFill>
                  <a:srgbClr val="FF0000"/>
                </a:solidFill>
              </a:rPr>
              <a:t> 1</a:t>
            </a:r>
          </a:p>
          <a:p>
            <a:pPr marL="981075" lvl="1" indent="-355600" hangingPunct="1">
              <a:buFont typeface="Wingdings" pitchFamily="2" charset="2"/>
              <a:buChar char="q"/>
            </a:pPr>
            <a:endParaRPr lang="en-US" sz="1800" b="1" dirty="0" smtClean="0">
              <a:solidFill>
                <a:schemeClr val="tx1"/>
              </a:solidFill>
            </a:endParaRPr>
          </a:p>
          <a:p>
            <a:pPr marL="355600" indent="-355600" hangingPunct="1"/>
            <a:r>
              <a:rPr lang="en-US" sz="1800" b="1" dirty="0" smtClean="0">
                <a:solidFill>
                  <a:schemeClr val="tx1"/>
                </a:solidFill>
              </a:rPr>
              <a:t>QUAND ? </a:t>
            </a:r>
          </a:p>
          <a:p>
            <a:pPr marL="981075" lvl="1" indent="-355600" hangingPunct="1">
              <a:buFont typeface="Wingdings" pitchFamily="2" charset="2"/>
              <a:buChar char="q"/>
            </a:pPr>
            <a:r>
              <a:rPr lang="en-US" sz="1600" b="1" dirty="0" smtClean="0">
                <a:solidFill>
                  <a:schemeClr val="tx1"/>
                </a:solidFill>
              </a:rPr>
              <a:t>Du </a:t>
            </a:r>
            <a:r>
              <a:rPr lang="en-US" sz="1600" b="1" dirty="0" smtClean="0">
                <a:solidFill>
                  <a:srgbClr val="FF0000"/>
                </a:solidFill>
              </a:rPr>
              <a:t>1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er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mai</a:t>
            </a:r>
            <a:r>
              <a:rPr lang="en-US" sz="1600" b="1" dirty="0" smtClean="0">
                <a:solidFill>
                  <a:srgbClr val="FF0000"/>
                </a:solidFill>
              </a:rPr>
              <a:t> au 30 </a:t>
            </a:r>
            <a:r>
              <a:rPr lang="en-US" sz="1600" b="1" dirty="0" err="1" smtClean="0">
                <a:solidFill>
                  <a:srgbClr val="FF0000"/>
                </a:solidFill>
              </a:rPr>
              <a:t>novembre</a:t>
            </a:r>
            <a:r>
              <a:rPr lang="en-US" sz="1600" b="1" dirty="0" smtClean="0">
                <a:solidFill>
                  <a:schemeClr val="tx1"/>
                </a:solidFill>
              </a:rPr>
              <a:t> =  </a:t>
            </a:r>
            <a:r>
              <a:rPr lang="en-US" sz="1600" dirty="0" err="1" smtClean="0">
                <a:solidFill>
                  <a:schemeClr val="tx1"/>
                </a:solidFill>
              </a:rPr>
              <a:t>période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d’activité</a:t>
            </a:r>
            <a:r>
              <a:rPr lang="en-US" sz="1600" dirty="0" smtClean="0">
                <a:solidFill>
                  <a:schemeClr val="tx1"/>
                </a:solidFill>
              </a:rPr>
              <a:t> du </a:t>
            </a:r>
            <a:r>
              <a:rPr lang="en-US" sz="1600" dirty="0" err="1" smtClean="0">
                <a:solidFill>
                  <a:schemeClr val="tx1"/>
                </a:solidFill>
              </a:rPr>
              <a:t>moustique</a:t>
            </a:r>
            <a:endParaRPr lang="fr-FR" sz="1600" dirty="0" smtClean="0">
              <a:solidFill>
                <a:schemeClr val="tx1"/>
              </a:solidFill>
            </a:endParaRPr>
          </a:p>
          <a:p>
            <a:pPr hangingPunct="1">
              <a:buFont typeface="Wingdings" pitchFamily="2" charset="2"/>
              <a:buNone/>
            </a:pPr>
            <a:endParaRPr lang="fr-FR" sz="1800" b="1" dirty="0" smtClean="0">
              <a:solidFill>
                <a:schemeClr val="tx1"/>
              </a:solidFill>
            </a:endParaRPr>
          </a:p>
          <a:p>
            <a:pPr hangingPunct="1">
              <a:buFont typeface="Wingdings" pitchFamily="2" charset="2"/>
              <a:buNone/>
            </a:pPr>
            <a:r>
              <a:rPr lang="fr-FR" sz="1800" b="1" dirty="0" smtClean="0">
                <a:solidFill>
                  <a:schemeClr val="tx1"/>
                </a:solidFill>
              </a:rPr>
              <a:t>COMMENT  ? </a:t>
            </a:r>
          </a:p>
          <a:p>
            <a:pPr marL="981075" lvl="1" indent="-355600" hangingPunct="1">
              <a:buFont typeface="Wingdings" pitchFamily="2" charset="2"/>
              <a:buChar char="q"/>
            </a:pPr>
            <a:r>
              <a:rPr lang="fr-FR" sz="1600" b="1" dirty="0" smtClean="0">
                <a:solidFill>
                  <a:schemeClr val="tx1"/>
                </a:solidFill>
              </a:rPr>
              <a:t>LE DISPOSITIF DE </a:t>
            </a:r>
            <a:r>
              <a:rPr lang="fr-FR" sz="1600" b="1" dirty="0" smtClean="0">
                <a:solidFill>
                  <a:srgbClr val="FF0000"/>
                </a:solidFill>
              </a:rPr>
              <a:t>SURVEILLANCE RENFORCEE</a:t>
            </a:r>
            <a:r>
              <a:rPr lang="fr-FR" sz="1600" b="1" dirty="0" smtClean="0">
                <a:solidFill>
                  <a:schemeClr val="tx1"/>
                </a:solidFill>
              </a:rPr>
              <a:t> : 2 volets</a:t>
            </a:r>
          </a:p>
          <a:p>
            <a:pPr lvl="1" hangingPunct="1"/>
            <a:r>
              <a:rPr lang="fr-FR" sz="1600" b="1" dirty="0" smtClean="0">
                <a:solidFill>
                  <a:schemeClr val="tx1"/>
                </a:solidFill>
              </a:rPr>
              <a:t>			1</a:t>
            </a:r>
            <a:r>
              <a:rPr lang="fr-FR" sz="1600" b="1" baseline="30000" dirty="0" smtClean="0">
                <a:solidFill>
                  <a:schemeClr val="tx1"/>
                </a:solidFill>
              </a:rPr>
              <a:t>er</a:t>
            </a:r>
            <a:r>
              <a:rPr lang="fr-FR" sz="1600" b="1" dirty="0" smtClean="0">
                <a:solidFill>
                  <a:schemeClr val="tx1"/>
                </a:solidFill>
              </a:rPr>
              <a:t> volet : entomologique </a:t>
            </a:r>
          </a:p>
          <a:p>
            <a:pPr lvl="1" hangingPunct="1"/>
            <a:r>
              <a:rPr lang="fr-FR" sz="1600" b="1" dirty="0" smtClean="0">
                <a:solidFill>
                  <a:schemeClr val="tx1"/>
                </a:solidFill>
              </a:rPr>
              <a:t>			2</a:t>
            </a:r>
            <a:r>
              <a:rPr lang="fr-FR" sz="1600" b="1" baseline="30000" dirty="0" smtClean="0">
                <a:solidFill>
                  <a:schemeClr val="tx1"/>
                </a:solidFill>
              </a:rPr>
              <a:t>ème</a:t>
            </a:r>
            <a:r>
              <a:rPr lang="fr-FR" sz="1600" b="1" dirty="0" smtClean="0">
                <a:solidFill>
                  <a:schemeClr val="tx1"/>
                </a:solidFill>
              </a:rPr>
              <a:t> volet : épidémiologique</a:t>
            </a:r>
            <a:endParaRPr lang="en-US" sz="1400" b="1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29581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63600" y="395288"/>
            <a:ext cx="8857232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fr-FR" altLang="fr-FR" sz="2800"/>
              <a:t>Lutte contre </a:t>
            </a:r>
            <a:r>
              <a:rPr lang="fr-FR" altLang="fr-FR" sz="2800" i="1"/>
              <a:t>Aedes albopictus : </a:t>
            </a:r>
            <a:r>
              <a:rPr lang="fr-FR" sz="2800">
                <a:cs typeface="Arial" panose="020B0604020202020204" pitchFamily="34" charset="0"/>
              </a:rPr>
              <a:t>Plan anti-dissémination </a:t>
            </a:r>
            <a:endParaRPr lang="fr-FR" sz="2800" dirty="0"/>
          </a:p>
        </p:txBody>
      </p:sp>
      <p:sp>
        <p:nvSpPr>
          <p:cNvPr id="4" name="ZoneTexte 3"/>
          <p:cNvSpPr txBox="1"/>
          <p:nvPr/>
        </p:nvSpPr>
        <p:spPr>
          <a:xfrm>
            <a:off x="863600" y="1331565"/>
            <a:ext cx="8425184" cy="5502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But </a:t>
            </a:r>
            <a:r>
              <a:rPr lang="fr-FR" b="1" dirty="0" smtClean="0"/>
              <a:t>du plan : </a:t>
            </a:r>
          </a:p>
          <a:p>
            <a:r>
              <a:rPr lang="fr-FR" dirty="0" smtClean="0"/>
              <a:t>	Eviter </a:t>
            </a:r>
            <a:r>
              <a:rPr lang="fr-FR" dirty="0"/>
              <a:t>les transmissions autochtones, </a:t>
            </a:r>
            <a:endParaRPr lang="fr-FR" dirty="0" smtClean="0"/>
          </a:p>
          <a:p>
            <a:r>
              <a:rPr lang="fr-FR" dirty="0" smtClean="0"/>
              <a:t>	Ralentir </a:t>
            </a:r>
            <a:r>
              <a:rPr lang="fr-FR" dirty="0"/>
              <a:t>l’installation </a:t>
            </a:r>
            <a:r>
              <a:rPr lang="fr-FR" dirty="0" smtClean="0"/>
              <a:t>d’</a:t>
            </a:r>
            <a:r>
              <a:rPr lang="fr-FR" i="1" dirty="0" smtClean="0"/>
              <a:t>albopictus</a:t>
            </a:r>
            <a:r>
              <a:rPr lang="fr-FR" dirty="0" smtClean="0"/>
              <a:t> </a:t>
            </a:r>
            <a:r>
              <a:rPr lang="fr-FR" dirty="0"/>
              <a:t>dans de nouveaux </a:t>
            </a:r>
            <a:r>
              <a:rPr lang="fr-FR" dirty="0" smtClean="0"/>
              <a:t>départements.</a:t>
            </a:r>
          </a:p>
          <a:p>
            <a:endParaRPr lang="fr-FR" dirty="0" smtClean="0"/>
          </a:p>
          <a:p>
            <a:r>
              <a:rPr lang="fr-FR" b="1" dirty="0" smtClean="0"/>
              <a:t>Surveillance épidémiologique</a:t>
            </a:r>
          </a:p>
          <a:p>
            <a:r>
              <a:rPr lang="fr-FR" dirty="0" smtClean="0"/>
              <a:t>	La </a:t>
            </a:r>
            <a:r>
              <a:rPr lang="fr-FR" dirty="0"/>
              <a:t>surveillance des cas humains de </a:t>
            </a:r>
            <a:r>
              <a:rPr lang="fr-FR" dirty="0" err="1" smtClean="0"/>
              <a:t>chikungunya</a:t>
            </a:r>
            <a:r>
              <a:rPr lang="fr-FR" dirty="0" smtClean="0"/>
              <a:t>, de </a:t>
            </a:r>
            <a:r>
              <a:rPr lang="fr-FR" dirty="0"/>
              <a:t>dengue </a:t>
            </a:r>
            <a:r>
              <a:rPr lang="fr-FR" dirty="0" smtClean="0"/>
              <a:t>ou de </a:t>
            </a:r>
            <a:r>
              <a:rPr lang="fr-FR" dirty="0" err="1" smtClean="0"/>
              <a:t>zika</a:t>
            </a:r>
            <a:r>
              <a:rPr lang="fr-FR" dirty="0" smtClean="0"/>
              <a:t> en 	France </a:t>
            </a:r>
            <a:r>
              <a:rPr lang="fr-FR" dirty="0"/>
              <a:t>métropolitaine participe à l’objectif de prévention ou limitation de </a:t>
            </a:r>
            <a:r>
              <a:rPr lang="fr-FR" dirty="0" smtClean="0"/>
              <a:t>	l’instauration </a:t>
            </a:r>
            <a:r>
              <a:rPr lang="fr-FR" dirty="0"/>
              <a:t>d’un cycle de transmission autochtone de ces virus. </a:t>
            </a:r>
            <a:endParaRPr lang="fr-FR" dirty="0" smtClean="0"/>
          </a:p>
          <a:p>
            <a:endParaRPr lang="fr-FR" dirty="0"/>
          </a:p>
          <a:p>
            <a:r>
              <a:rPr lang="fr-FR" b="1" dirty="0" smtClean="0"/>
              <a:t>Surveillance entomologique</a:t>
            </a:r>
          </a:p>
          <a:p>
            <a:r>
              <a:rPr lang="fr-FR" dirty="0" smtClean="0"/>
              <a:t>	Détecter </a:t>
            </a:r>
            <a:r>
              <a:rPr lang="fr-FR" dirty="0"/>
              <a:t>la présence d’</a:t>
            </a:r>
            <a:r>
              <a:rPr lang="fr-FR" i="1" dirty="0" err="1"/>
              <a:t>Aedes</a:t>
            </a:r>
            <a:r>
              <a:rPr lang="fr-FR" i="1" dirty="0"/>
              <a:t> </a:t>
            </a:r>
            <a:r>
              <a:rPr lang="fr-FR" i="1" dirty="0" err="1"/>
              <a:t>albopictus</a:t>
            </a:r>
            <a:r>
              <a:rPr lang="fr-FR" i="1" dirty="0"/>
              <a:t> </a:t>
            </a:r>
            <a:r>
              <a:rPr lang="fr-FR" dirty="0"/>
              <a:t>pour éviter son implantation sur les </a:t>
            </a:r>
            <a:r>
              <a:rPr lang="fr-FR" dirty="0" smtClean="0"/>
              <a:t>	territoires </a:t>
            </a:r>
            <a:r>
              <a:rPr lang="fr-FR" dirty="0"/>
              <a:t>non colonisés ;</a:t>
            </a:r>
          </a:p>
          <a:p>
            <a:r>
              <a:rPr lang="fr-FR" dirty="0" smtClean="0"/>
              <a:t>	Evaluer </a:t>
            </a:r>
            <a:r>
              <a:rPr lang="fr-FR" dirty="0"/>
              <a:t>l’évolution de son aire d’implantation sur les territoires où l’espèce </a:t>
            </a:r>
            <a:r>
              <a:rPr lang="fr-FR" dirty="0" smtClean="0"/>
              <a:t>	est </a:t>
            </a:r>
            <a:r>
              <a:rPr lang="fr-FR" dirty="0"/>
              <a:t>implantée ;</a:t>
            </a:r>
          </a:p>
          <a:p>
            <a:r>
              <a:rPr lang="fr-FR" dirty="0" smtClean="0"/>
              <a:t>	Limiter </a:t>
            </a:r>
            <a:r>
              <a:rPr lang="fr-FR" dirty="0"/>
              <a:t>la densification et l’expansion géographique du moustique en vue de </a:t>
            </a:r>
            <a:r>
              <a:rPr lang="fr-FR" dirty="0" smtClean="0"/>
              <a:t>	protéger </a:t>
            </a:r>
            <a:r>
              <a:rPr lang="fr-FR" dirty="0"/>
              <a:t>la population des risques </a:t>
            </a:r>
            <a:r>
              <a:rPr lang="fr-FR" dirty="0" smtClean="0"/>
              <a:t>vectoriels.</a:t>
            </a:r>
            <a:endParaRPr lang="fr-FR" dirty="0"/>
          </a:p>
          <a:p>
            <a:endParaRPr lang="fr-FR" dirty="0" smtClean="0"/>
          </a:p>
          <a:p>
            <a:r>
              <a:rPr lang="fr-FR" dirty="0" smtClean="0"/>
              <a:t>Plan élaboré dans un but de </a:t>
            </a:r>
            <a:r>
              <a:rPr lang="fr-FR" b="1" dirty="0" smtClean="0"/>
              <a:t>lutte anti-vectorielle</a:t>
            </a:r>
            <a:r>
              <a:rPr lang="fr-FR" dirty="0"/>
              <a:t>.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Aucune action prévue pour la </a:t>
            </a:r>
            <a:r>
              <a:rPr lang="fr-FR" b="1" dirty="0" smtClean="0"/>
              <a:t>réduction de la nuisance </a:t>
            </a:r>
            <a:r>
              <a:rPr lang="fr-FR" dirty="0" smtClean="0"/>
              <a:t>car la </a:t>
            </a:r>
            <a:r>
              <a:rPr lang="fr-FR" b="1" dirty="0" smtClean="0"/>
              <a:t>lutte contre les moustiques </a:t>
            </a:r>
            <a:r>
              <a:rPr lang="fr-FR" dirty="0" smtClean="0"/>
              <a:t>est une compétence </a:t>
            </a:r>
            <a:r>
              <a:rPr lang="fr-FR" b="1" dirty="0" smtClean="0"/>
              <a:t>des Départements</a:t>
            </a:r>
            <a:r>
              <a:rPr lang="fr-FR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68420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863600" y="395288"/>
            <a:ext cx="8929240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 wrap="none" anchor="ctr"/>
          <a:lstStyle/>
          <a:p>
            <a:r>
              <a:rPr lang="fr-FR" altLang="fr-FR" sz="2800" dirty="0"/>
              <a:t>Lutte contre </a:t>
            </a:r>
            <a:r>
              <a:rPr lang="fr-FR" altLang="fr-FR" sz="2800" i="1" dirty="0" err="1"/>
              <a:t>Aedes</a:t>
            </a:r>
            <a:r>
              <a:rPr lang="fr-FR" altLang="fr-FR" sz="2800" i="1" dirty="0"/>
              <a:t> </a:t>
            </a:r>
            <a:r>
              <a:rPr lang="fr-FR" altLang="fr-FR" sz="2800" i="1" dirty="0" err="1"/>
              <a:t>albopictus</a:t>
            </a:r>
            <a:r>
              <a:rPr lang="fr-FR" altLang="fr-FR" sz="2800" i="1" dirty="0"/>
              <a:t> </a:t>
            </a:r>
            <a:r>
              <a:rPr lang="fr-FR" altLang="fr-FR" sz="2800" dirty="0" smtClean="0"/>
              <a:t>: a</a:t>
            </a:r>
            <a:r>
              <a:rPr lang="fr-FR" sz="2800" dirty="0" smtClean="0"/>
              <a:t>spects </a:t>
            </a:r>
            <a:r>
              <a:rPr lang="fr-FR" sz="2800" dirty="0"/>
              <a:t>réglementaires </a:t>
            </a: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91440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22225" y="1104900"/>
            <a:ext cx="1841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endParaRPr lang="fr-FR" altLang="fr-FR" sz="110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fr-FR" altLang="fr-FR"/>
          </a:p>
        </p:txBody>
      </p:sp>
      <p:sp>
        <p:nvSpPr>
          <p:cNvPr id="6" name="Espace réservé du contenu 1"/>
          <p:cNvSpPr txBox="1">
            <a:spLocks/>
          </p:cNvSpPr>
          <p:nvPr/>
        </p:nvSpPr>
        <p:spPr>
          <a:xfrm>
            <a:off x="215900" y="1258888"/>
            <a:ext cx="9720263" cy="5617293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fr-FR" sz="1600" b="1" dirty="0" smtClean="0">
                <a:solidFill>
                  <a:srgbClr val="7030A0"/>
                </a:solidFill>
                <a:cs typeface="Arial" panose="020B0604020202020204" pitchFamily="34" charset="0"/>
              </a:rPr>
              <a:t>Loi du 16 décembre 1964 relative à la lutte contre les moustiques</a:t>
            </a:r>
            <a:r>
              <a:rPr lang="fr-FR" sz="1600" dirty="0" smtClean="0">
                <a:cs typeface="Arial" panose="020B0604020202020204" pitchFamily="34" charset="0"/>
              </a:rPr>
              <a:t> et ses décrets de 1965 et 2005 : </a:t>
            </a:r>
          </a:p>
          <a:p>
            <a:pPr marL="0">
              <a:lnSpc>
                <a:spcPct val="100000"/>
              </a:lnSpc>
              <a:spcAft>
                <a:spcPts val="0"/>
              </a:spcAft>
              <a:buFont typeface="Times New Roman" pitchFamily="18" charset="0"/>
              <a:buNone/>
              <a:defRPr/>
            </a:pPr>
            <a:endParaRPr lang="fr-FR" sz="900" dirty="0" smtClean="0"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fr-FR" sz="1600" dirty="0" smtClean="0">
                <a:cs typeface="Arial" panose="020B0604020202020204" pitchFamily="34" charset="0"/>
              </a:rPr>
              <a:t> 	Arrêté préfectoral fixe </a:t>
            </a:r>
          </a:p>
          <a:p>
            <a:pPr marL="0">
              <a:lnSpc>
                <a:spcPct val="100000"/>
              </a:lnSpc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fr-FR" sz="1600" dirty="0" smtClean="0">
                <a:cs typeface="Arial" panose="020B0604020202020204" pitchFamily="34" charset="0"/>
              </a:rPr>
              <a:t>	(1) les zones où s’effectuent la lutte contre les moustiques,</a:t>
            </a:r>
          </a:p>
          <a:p>
            <a:pPr marL="0">
              <a:lnSpc>
                <a:spcPct val="100000"/>
              </a:lnSpc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fr-FR" sz="1600" dirty="0" smtClean="0">
                <a:cs typeface="Arial" panose="020B0604020202020204" pitchFamily="34" charset="0"/>
              </a:rPr>
              <a:t>	(2) la date début des opérations et période de mise en œuvre de la lutte,</a:t>
            </a:r>
          </a:p>
          <a:p>
            <a:pPr marL="0">
              <a:lnSpc>
                <a:spcPct val="100000"/>
              </a:lnSpc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fr-FR" sz="1600" dirty="0" smtClean="0">
                <a:cs typeface="Arial" panose="020B0604020202020204" pitchFamily="34" charset="0"/>
              </a:rPr>
              <a:t>	(3) les mesures mises en œuvre pour lutter contre les moustiques,</a:t>
            </a:r>
          </a:p>
          <a:p>
            <a:pPr marL="0">
              <a:lnSpc>
                <a:spcPct val="100000"/>
              </a:lnSpc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fr-FR" sz="1600" dirty="0" smtClean="0">
                <a:cs typeface="Arial" panose="020B0604020202020204" pitchFamily="34" charset="0"/>
              </a:rPr>
              <a:t>	(4) les obligations des propriétaires, locataires, concessionnaires, exploitants ou occupants.</a:t>
            </a:r>
          </a:p>
          <a:p>
            <a:pPr marL="0">
              <a:lnSpc>
                <a:spcPct val="100000"/>
              </a:lnSpc>
              <a:spcAft>
                <a:spcPts val="0"/>
              </a:spcAft>
              <a:buFont typeface="Times New Roman" pitchFamily="18" charset="0"/>
              <a:buNone/>
              <a:defRPr/>
            </a:pPr>
            <a:endParaRPr lang="fr-FR" altLang="fr-FR" sz="900" dirty="0" smtClean="0"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fr-FR" sz="16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	Départements :  un pouvoir de police spéciale en matière de lutte contre les moustiques </a:t>
            </a:r>
          </a:p>
          <a:p>
            <a:pPr marL="0" algn="ctr">
              <a:lnSpc>
                <a:spcPct val="100000"/>
              </a:lnSpc>
              <a:spcAft>
                <a:spcPts val="0"/>
              </a:spcAft>
              <a:buFont typeface="Times New Roman" pitchFamily="18" charset="0"/>
              <a:buNone/>
              <a:defRPr/>
            </a:pPr>
            <a:endParaRPr lang="fr-FR" sz="1200" b="1" dirty="0" smtClean="0">
              <a:cs typeface="Arial" panose="020B0604020202020204" pitchFamily="34" charset="0"/>
            </a:endParaRPr>
          </a:p>
          <a:p>
            <a:pPr marL="0" algn="ctr">
              <a:lnSpc>
                <a:spcPct val="100000"/>
              </a:lnSpc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fr-FR" b="1" dirty="0" smtClean="0">
                <a:solidFill>
                  <a:srgbClr val="7030A0"/>
                </a:solidFill>
                <a:cs typeface="Arial" panose="020B0604020202020204" pitchFamily="34" charset="0"/>
              </a:rPr>
              <a:t>mais</a:t>
            </a:r>
          </a:p>
          <a:p>
            <a:pPr marL="0" algn="ctr">
              <a:lnSpc>
                <a:spcPct val="100000"/>
              </a:lnSpc>
              <a:spcAft>
                <a:spcPts val="0"/>
              </a:spcAft>
              <a:buFont typeface="Times New Roman" pitchFamily="18" charset="0"/>
              <a:buNone/>
              <a:defRPr/>
            </a:pPr>
            <a:endParaRPr lang="fr-FR" sz="1200" b="1" dirty="0" smtClean="0">
              <a:cs typeface="Arial" panose="020B0604020202020204" pitchFamily="34" charset="0"/>
            </a:endParaRPr>
          </a:p>
          <a:p>
            <a:pPr marL="0" algn="ctr">
              <a:lnSpc>
                <a:spcPct val="100000"/>
              </a:lnSpc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fr-FR" sz="16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Ne pas négliger l’importance du rôle des communes et des pouvoirs de police du maire</a:t>
            </a:r>
          </a:p>
          <a:p>
            <a:pPr marL="0" algn="ctr">
              <a:lnSpc>
                <a:spcPct val="100000"/>
              </a:lnSpc>
              <a:spcAft>
                <a:spcPts val="0"/>
              </a:spcAft>
              <a:buFont typeface="Times New Roman" pitchFamily="18" charset="0"/>
              <a:buNone/>
              <a:defRPr/>
            </a:pPr>
            <a:endParaRPr lang="fr-FR" altLang="fr-FR" sz="800" b="1" dirty="0" smtClean="0"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fr-FR" sz="1600" b="1" dirty="0" smtClean="0">
                <a:solidFill>
                  <a:srgbClr val="7030A0"/>
                </a:solidFill>
                <a:cs typeface="Arial" panose="020B0604020202020204" pitchFamily="34" charset="0"/>
              </a:rPr>
              <a:t>Code Général des Collectivités Territoriales </a:t>
            </a:r>
            <a:r>
              <a:rPr lang="fr-FR" sz="1600" dirty="0" smtClean="0">
                <a:cs typeface="Arial" panose="020B0604020202020204" pitchFamily="34" charset="0"/>
              </a:rPr>
              <a:t>:</a:t>
            </a:r>
          </a:p>
          <a:p>
            <a:pPr marL="0">
              <a:lnSpc>
                <a:spcPct val="100000"/>
              </a:lnSpc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fr-FR" sz="1600" dirty="0" smtClean="0">
                <a:solidFill>
                  <a:schemeClr val="tx1"/>
                </a:solidFill>
                <a:cs typeface="Arial" panose="020B0604020202020204" pitchFamily="34" charset="0"/>
              </a:rPr>
              <a:t>Article L.2212-2 : police</a:t>
            </a:r>
            <a:r>
              <a:rPr lang="fr-FR" sz="1600" dirty="0" smtClean="0">
                <a:cs typeface="Arial" panose="020B0604020202020204" pitchFamily="34" charset="0"/>
              </a:rPr>
              <a:t> maintien d’hygiène et de la salubrité publiques et de prévention des maladies</a:t>
            </a:r>
          </a:p>
          <a:p>
            <a:pPr marL="0">
              <a:lnSpc>
                <a:spcPct val="100000"/>
              </a:lnSpc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fr-FR" sz="1600" dirty="0" smtClean="0">
                <a:cs typeface="Arial" panose="020B0604020202020204" pitchFamily="34" charset="0"/>
              </a:rPr>
              <a:t>Article L.2213-8 : police des cimetières </a:t>
            </a:r>
          </a:p>
          <a:p>
            <a:pPr marL="0">
              <a:lnSpc>
                <a:spcPct val="100000"/>
              </a:lnSpc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fr-FR" sz="1600" dirty="0" smtClean="0">
                <a:cs typeface="Arial" panose="020B0604020202020204" pitchFamily="34" charset="0"/>
              </a:rPr>
              <a:t>Articles L.2213-29, L.2212-30, L.2213-31 : La police des mares ou police des eaux stagnantes </a:t>
            </a:r>
          </a:p>
          <a:p>
            <a:pPr marL="0">
              <a:lnSpc>
                <a:spcPct val="100000"/>
              </a:lnSpc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fr-FR" sz="1600" dirty="0" smtClean="0">
                <a:cs typeface="Arial" panose="020B0604020202020204" pitchFamily="34" charset="0"/>
              </a:rPr>
              <a:t>Article L.2212-2 : police des déchets </a:t>
            </a:r>
          </a:p>
          <a:p>
            <a:pPr marL="0">
              <a:lnSpc>
                <a:spcPct val="100000"/>
              </a:lnSpc>
              <a:spcAft>
                <a:spcPts val="0"/>
              </a:spcAft>
              <a:buFont typeface="Times New Roman" pitchFamily="18" charset="0"/>
              <a:buNone/>
              <a:defRPr/>
            </a:pPr>
            <a:endParaRPr lang="fr-FR" sz="800" dirty="0" smtClean="0"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fr-FR" sz="1600" b="1" dirty="0" smtClean="0">
                <a:solidFill>
                  <a:srgbClr val="7030A0"/>
                </a:solidFill>
                <a:cs typeface="Arial" panose="020B0604020202020204" pitchFamily="34" charset="0"/>
              </a:rPr>
              <a:t>Code de l’Environnement </a:t>
            </a:r>
            <a:r>
              <a:rPr lang="fr-FR" sz="1600" dirty="0" smtClean="0">
                <a:cs typeface="Arial" panose="020B0604020202020204" pitchFamily="34" charset="0"/>
              </a:rPr>
              <a:t>: article L.541-3 : élimination de déchets sur le domaine public ou privé</a:t>
            </a:r>
          </a:p>
          <a:p>
            <a:pPr marL="0">
              <a:lnSpc>
                <a:spcPct val="100000"/>
              </a:lnSpc>
              <a:spcAft>
                <a:spcPts val="0"/>
              </a:spcAft>
              <a:buFont typeface="Times New Roman" pitchFamily="18" charset="0"/>
              <a:buNone/>
              <a:defRPr/>
            </a:pPr>
            <a:endParaRPr lang="fr-FR" sz="800" dirty="0" smtClean="0"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fr-FR" sz="1600" b="1" dirty="0" smtClean="0">
                <a:solidFill>
                  <a:srgbClr val="7030A0"/>
                </a:solidFill>
                <a:cs typeface="Arial" panose="020B0604020202020204" pitchFamily="34" charset="0"/>
              </a:rPr>
              <a:t>Règlement sanitaire départemental</a:t>
            </a:r>
            <a:r>
              <a:rPr lang="fr-FR" sz="1600" dirty="0" smtClean="0">
                <a:solidFill>
                  <a:srgbClr val="7030A0"/>
                </a:solidFill>
                <a:cs typeface="Arial" panose="020B0604020202020204" pitchFamily="34" charset="0"/>
              </a:rPr>
              <a:t>  </a:t>
            </a:r>
            <a:r>
              <a:rPr lang="fr-FR" sz="1600" dirty="0" smtClean="0">
                <a:cs typeface="Arial" panose="020B0604020202020204" pitchFamily="34" charset="0"/>
              </a:rPr>
              <a:t>:</a:t>
            </a:r>
          </a:p>
          <a:p>
            <a:pPr marL="0" lvl="1">
              <a:lnSpc>
                <a:spcPct val="100000"/>
              </a:lnSpc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fr-FR" sz="1600" dirty="0" smtClean="0">
                <a:cs typeface="Arial" panose="020B0604020202020204" pitchFamily="34" charset="0"/>
              </a:rPr>
              <a:t>			Article 12 - citernes destinées à recueillir l’eau de pluie </a:t>
            </a:r>
          </a:p>
          <a:p>
            <a:pPr marL="0" lvl="1">
              <a:lnSpc>
                <a:spcPct val="100000"/>
              </a:lnSpc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fr-FR" sz="1600" dirty="0" smtClean="0">
                <a:cs typeface="Arial" panose="020B0604020202020204" pitchFamily="34" charset="0"/>
              </a:rPr>
              <a:t>			Article 29 - évacuation des eaux pluviales et usées </a:t>
            </a:r>
          </a:p>
          <a:p>
            <a:pPr marL="0" lvl="1">
              <a:lnSpc>
                <a:spcPct val="100000"/>
              </a:lnSpc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fr-FR" sz="1600" dirty="0" smtClean="0">
                <a:cs typeface="Arial" panose="020B0604020202020204" pitchFamily="34" charset="0"/>
              </a:rPr>
              <a:t>			Article 36 - réserves d’eau non destinées à l’alimentation</a:t>
            </a:r>
          </a:p>
          <a:p>
            <a:pPr marL="0" lvl="1">
              <a:lnSpc>
                <a:spcPct val="100000"/>
              </a:lnSpc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fr-FR" sz="1600" dirty="0" smtClean="0">
                <a:cs typeface="Arial" panose="020B0604020202020204" pitchFamily="34" charset="0"/>
              </a:rPr>
              <a:t>			Article 121 - insectes </a:t>
            </a:r>
          </a:p>
          <a:p>
            <a:pPr>
              <a:buFont typeface="Times New Roman" pitchFamily="18" charset="0"/>
              <a:buNone/>
              <a:defRPr/>
            </a:pPr>
            <a:endParaRPr lang="fr-FR" sz="1600" dirty="0" smtClean="0"/>
          </a:p>
          <a:p>
            <a:pPr marL="0" algn="ctr">
              <a:lnSpc>
                <a:spcPct val="100000"/>
              </a:lnSpc>
              <a:spcAft>
                <a:spcPts val="0"/>
              </a:spcAft>
              <a:buFont typeface="Times New Roman" pitchFamily="18" charset="0"/>
              <a:buNone/>
              <a:defRPr/>
            </a:pPr>
            <a:endParaRPr lang="fr-FR" altLang="fr-FR" sz="16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 anchor="ctr" anchorCtr="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fr-FR" sz="2800" dirty="0" smtClean="0">
                <a:latin typeface="Calibri" panose="020F0502020204030204" pitchFamily="34" charset="0"/>
              </a:rPr>
              <a:t>L’importance </a:t>
            </a:r>
            <a:r>
              <a:rPr lang="fr-FR" sz="2800" dirty="0">
                <a:latin typeface="Calibri" panose="020F0502020204030204" pitchFamily="34" charset="0"/>
              </a:rPr>
              <a:t>du rôle des communes</a:t>
            </a:r>
            <a:endParaRPr lang="fr-FR" sz="2800" dirty="0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91440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22225" y="1104900"/>
            <a:ext cx="1841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endParaRPr lang="fr-FR" altLang="fr-FR" sz="110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fr-FR" altLang="fr-FR"/>
          </a:p>
        </p:txBody>
      </p:sp>
      <p:sp>
        <p:nvSpPr>
          <p:cNvPr id="3" name="Rectangle 2"/>
          <p:cNvSpPr/>
          <p:nvPr/>
        </p:nvSpPr>
        <p:spPr>
          <a:xfrm>
            <a:off x="188182" y="2159394"/>
            <a:ext cx="7156386" cy="1809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rgbClr val="000000"/>
                </a:solidFill>
                <a:latin typeface="+mj-lt"/>
              </a:rPr>
              <a:t>Elles sont proches </a:t>
            </a:r>
            <a:r>
              <a:rPr lang="fr-FR" sz="2000" b="1" dirty="0">
                <a:solidFill>
                  <a:srgbClr val="000000"/>
                </a:solidFill>
                <a:latin typeface="+mj-lt"/>
              </a:rPr>
              <a:t>des résidents </a:t>
            </a:r>
            <a:r>
              <a:rPr lang="fr-FR" sz="2000" b="1" dirty="0" smtClean="0">
                <a:solidFill>
                  <a:srgbClr val="000000"/>
                </a:solidFill>
                <a:latin typeface="+mj-lt"/>
              </a:rPr>
              <a:t>avec </a:t>
            </a:r>
            <a:r>
              <a:rPr lang="fr-FR" sz="2000" b="1" dirty="0">
                <a:solidFill>
                  <a:srgbClr val="000000"/>
                </a:solidFill>
                <a:latin typeface="+mj-lt"/>
              </a:rPr>
              <a:t>de nombreux relais informatifs </a:t>
            </a:r>
            <a:r>
              <a:rPr lang="fr-FR" sz="2000" dirty="0">
                <a:solidFill>
                  <a:srgbClr val="000000"/>
                </a:solidFill>
                <a:latin typeface="+mj-lt"/>
              </a:rPr>
              <a:t>(quartiers, associations, </a:t>
            </a:r>
            <a:r>
              <a:rPr lang="fr-FR" sz="2000" dirty="0" err="1">
                <a:solidFill>
                  <a:srgbClr val="000000"/>
                </a:solidFill>
                <a:latin typeface="+mj-lt"/>
              </a:rPr>
              <a:t>etc</a:t>
            </a:r>
            <a:r>
              <a:rPr lang="fr-FR" sz="2000" dirty="0" smtClean="0">
                <a:solidFill>
                  <a:srgbClr val="000000"/>
                </a:solidFill>
                <a:latin typeface="+mj-lt"/>
              </a:rPr>
              <a:t>) 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solidFill>
                <a:srgbClr val="000000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000000"/>
                </a:solidFill>
                <a:latin typeface="+mj-lt"/>
              </a:rPr>
              <a:t>En raison </a:t>
            </a:r>
            <a:r>
              <a:rPr lang="fr-FR" sz="2000" dirty="0">
                <a:solidFill>
                  <a:srgbClr val="000000"/>
                </a:solidFill>
                <a:latin typeface="+mj-lt"/>
              </a:rPr>
              <a:t>de leur proximité, </a:t>
            </a:r>
            <a:r>
              <a:rPr lang="fr-FR" sz="2000" b="1" dirty="0">
                <a:solidFill>
                  <a:srgbClr val="000000"/>
                </a:solidFill>
                <a:latin typeface="+mj-lt"/>
              </a:rPr>
              <a:t>elles </a:t>
            </a:r>
            <a:r>
              <a:rPr lang="fr-FR" sz="2000" b="1" dirty="0" smtClean="0">
                <a:solidFill>
                  <a:srgbClr val="000000"/>
                </a:solidFill>
                <a:latin typeface="+mj-lt"/>
              </a:rPr>
              <a:t>sont interpellées en premier </a:t>
            </a:r>
            <a:r>
              <a:rPr lang="fr-FR" sz="2000" dirty="0" smtClean="0">
                <a:solidFill>
                  <a:srgbClr val="000000"/>
                </a:solidFill>
                <a:latin typeface="+mj-lt"/>
              </a:rPr>
              <a:t>par leurs habitants ;</a:t>
            </a:r>
            <a:endParaRPr lang="fr-FR" sz="2000" dirty="0">
              <a:solidFill>
                <a:srgbClr val="000000"/>
              </a:solidFill>
              <a:latin typeface="+mj-lt"/>
            </a:endParaRPr>
          </a:p>
          <a:p>
            <a:endParaRPr lang="fr-FR" sz="2000" dirty="0" smtClean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026" name="Picture 2" descr="Résultat de recherche d'images pour &quot;mairie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4674263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552" y="1491057"/>
            <a:ext cx="2324100" cy="19621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8182" y="3897068"/>
            <a:ext cx="9704260" cy="951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rgbClr val="000000"/>
                </a:solidFill>
                <a:latin typeface="+mj-lt"/>
              </a:rPr>
              <a:t>Leurs </a:t>
            </a:r>
            <a:r>
              <a:rPr lang="fr-FR" sz="2000" b="1" dirty="0">
                <a:solidFill>
                  <a:srgbClr val="000000"/>
                </a:solidFill>
                <a:latin typeface="+mj-lt"/>
              </a:rPr>
              <a:t>services et agents peuvent relayer les messages et conseils préventifs auprès de la population </a:t>
            </a:r>
            <a:r>
              <a:rPr lang="fr-FR" sz="2000" dirty="0" smtClean="0">
                <a:solidFill>
                  <a:srgbClr val="000000"/>
                </a:solidFill>
                <a:latin typeface="+mj-lt"/>
              </a:rPr>
              <a:t>et démultiplier </a:t>
            </a:r>
            <a:r>
              <a:rPr lang="fr-FR" sz="2000" dirty="0">
                <a:solidFill>
                  <a:srgbClr val="000000"/>
                </a:solidFill>
                <a:latin typeface="+mj-lt"/>
              </a:rPr>
              <a:t>la sensibilisation et la </a:t>
            </a:r>
            <a:r>
              <a:rPr lang="fr-FR" sz="2000" dirty="0" smtClean="0">
                <a:solidFill>
                  <a:srgbClr val="000000"/>
                </a:solidFill>
                <a:latin typeface="+mj-lt"/>
              </a:rPr>
              <a:t>communication</a:t>
            </a:r>
            <a:r>
              <a:rPr lang="fr-FR" sz="2000" dirty="0">
                <a:solidFill>
                  <a:srgbClr val="000000"/>
                </a:solidFill>
                <a:latin typeface="+mj-lt"/>
              </a:rPr>
              <a:t>  </a:t>
            </a:r>
            <a:r>
              <a:rPr lang="fr-FR" sz="2000" dirty="0" smtClean="0">
                <a:solidFill>
                  <a:srgbClr val="000000"/>
                </a:solidFill>
                <a:latin typeface="+mj-lt"/>
              </a:rPr>
              <a:t>;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86482" y="4912882"/>
            <a:ext cx="8424689" cy="123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Elles doivent avoir une action exemplaire </a:t>
            </a:r>
            <a:r>
              <a:rPr lang="fr-FR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et être un modèle </a:t>
            </a:r>
            <a:r>
              <a:rPr lang="fr-FR" sz="2000" dirty="0">
                <a:solidFill>
                  <a:srgbClr val="000000"/>
                </a:solidFill>
                <a:cs typeface="Arial" panose="020B0604020202020204" pitchFamily="34" charset="0"/>
              </a:rPr>
              <a:t>pour la population, en faisant que leur patrimoine bâti et recevant du public soit géré de façon vertueuse, en termes de contrôle des points d’eaux </a:t>
            </a:r>
            <a:r>
              <a:rPr lang="fr-FR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stagnantes.</a:t>
            </a:r>
            <a:endParaRPr lang="fr-FR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18184" y="3275725"/>
            <a:ext cx="6444257" cy="55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sz="3200" dirty="0" smtClean="0">
                <a:solidFill>
                  <a:srgbClr val="000000"/>
                </a:solidFill>
              </a:rPr>
              <a:t>La surveillance du moustique tigre</a:t>
            </a:r>
            <a:endParaRPr lang="fr-FR" altLang="fr-FR" sz="3200" dirty="0">
              <a:solidFill>
                <a:srgbClr val="0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416" y="4295802"/>
            <a:ext cx="3886343" cy="282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09310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 noChangeArrowheads="1"/>
          </p:cNvSpPr>
          <p:nvPr/>
        </p:nvSpPr>
        <p:spPr bwMode="auto">
          <a:xfrm>
            <a:off x="1223888" y="1177006"/>
            <a:ext cx="8207375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fr-FR" altLang="fr-FR" sz="2400" b="1" dirty="0"/>
              <a:t>Portail internet de signalement du moustique tigre</a:t>
            </a:r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2195513" y="2162175"/>
            <a:ext cx="5688012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400" b="1"/>
              <a:t>http://www.signalement-moustique.fr/</a:t>
            </a: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3255963"/>
            <a:ext cx="1007745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fr-FR" altLang="fr-FR" sz="2800" dirty="0"/>
              <a:t>Surveillance entomologique </a:t>
            </a:r>
            <a:r>
              <a:rPr lang="fr-FR" altLang="fr-FR" sz="2800" dirty="0" smtClean="0"/>
              <a:t>: site de signalement</a:t>
            </a:r>
            <a:endParaRPr lang="fr-FR" sz="2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1857375"/>
            <a:ext cx="9029700" cy="384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800" dirty="0"/>
              <a:t>Le plus connu : </a:t>
            </a:r>
            <a:r>
              <a:rPr lang="fr-FR" altLang="fr-FR" sz="2800" dirty="0" smtClean="0">
                <a:latin typeface="Microsoft YaHei" panose="020B0503020204020204" pitchFamily="34" charset="-122"/>
              </a:rPr>
              <a:t>le moustique adulte</a:t>
            </a:r>
            <a:endParaRPr lang="fr-FR" altLang="fr-FR" sz="2800" dirty="0">
              <a:latin typeface="Microsoft YaHei" panose="020B0503020204020204" pitchFamily="34" charset="-122"/>
            </a:endParaRPr>
          </a:p>
        </p:txBody>
      </p:sp>
      <p:sp>
        <p:nvSpPr>
          <p:cNvPr id="4" name="Ellipse 1"/>
          <p:cNvSpPr>
            <a:spLocks noChangeArrowheads="1"/>
          </p:cNvSpPr>
          <p:nvPr/>
        </p:nvSpPr>
        <p:spPr bwMode="auto">
          <a:xfrm>
            <a:off x="792163" y="2843213"/>
            <a:ext cx="863600" cy="649287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fr-FR" alt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 noChangeArrowheads="1"/>
          </p:cNvSpPr>
          <p:nvPr/>
        </p:nvSpPr>
        <p:spPr bwMode="auto">
          <a:xfrm>
            <a:off x="2196306" y="2701420"/>
            <a:ext cx="5688012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400" b="1" dirty="0"/>
              <a:t>http://www.signalement-moustique.fr/</a:t>
            </a:r>
          </a:p>
        </p:txBody>
      </p:sp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1530350" y="3530205"/>
            <a:ext cx="3743325" cy="151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264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000" dirty="0"/>
              <a:t>La taille</a:t>
            </a:r>
          </a:p>
          <a:p>
            <a:pPr>
              <a:lnSpc>
                <a:spcPct val="100000"/>
              </a:lnSpc>
            </a:pPr>
            <a:endParaRPr lang="fr-FR" altLang="fr-FR" sz="2000" dirty="0"/>
          </a:p>
          <a:p>
            <a:pPr>
              <a:lnSpc>
                <a:spcPct val="100000"/>
              </a:lnSpc>
            </a:pPr>
            <a:r>
              <a:rPr lang="fr-FR" altLang="fr-FR" sz="2000" dirty="0"/>
              <a:t>La couleur</a:t>
            </a:r>
          </a:p>
          <a:p>
            <a:pPr>
              <a:lnSpc>
                <a:spcPct val="100000"/>
              </a:lnSpc>
            </a:pPr>
            <a:endParaRPr lang="fr-FR" altLang="fr-FR" sz="2000" dirty="0"/>
          </a:p>
          <a:p>
            <a:pPr>
              <a:lnSpc>
                <a:spcPct val="100000"/>
              </a:lnSpc>
            </a:pPr>
            <a:r>
              <a:rPr lang="fr-FR" altLang="fr-FR" sz="2000" dirty="0"/>
              <a:t>Présence d’un appareil piqueur</a:t>
            </a:r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1530350" y="1362224"/>
            <a:ext cx="7019925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fr-FR" altLang="fr-FR" sz="4400" dirty="0"/>
              <a:t>Aide à la détermination en</a:t>
            </a:r>
            <a:br>
              <a:rPr lang="fr-FR" altLang="fr-FR" sz="4400" dirty="0"/>
            </a:br>
            <a:r>
              <a:rPr lang="fr-FR" altLang="fr-FR" sz="4400" dirty="0"/>
              <a:t>trois étapes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fr-FR" altLang="fr-FR" sz="2800" dirty="0"/>
              <a:t>Surveillance entomologique </a:t>
            </a:r>
            <a:r>
              <a:rPr lang="fr-FR" altLang="fr-FR" sz="2800" dirty="0" smtClean="0"/>
              <a:t>: site de signalement</a:t>
            </a:r>
            <a:endParaRPr lang="fr-FR" sz="2800" dirty="0"/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39125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7" y="2074862"/>
            <a:ext cx="8210550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3921125"/>
            <a:ext cx="8239125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fr-FR" altLang="fr-FR" sz="2800" dirty="0"/>
              <a:t>Surveillance entomologique </a:t>
            </a:r>
            <a:r>
              <a:rPr lang="fr-FR" altLang="fr-FR" sz="2800" dirty="0" smtClean="0"/>
              <a:t>: site de l’EIRAD</a:t>
            </a:r>
            <a:endParaRPr lang="fr-FR" sz="28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929" y="1619597"/>
            <a:ext cx="7438763" cy="581903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19705" y="1183772"/>
            <a:ext cx="8641209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https://www.eid-rhonealpes.com/contact-demande-intervention</a:t>
            </a:r>
          </a:p>
        </p:txBody>
      </p:sp>
    </p:spTree>
    <p:extLst>
      <p:ext uri="{BB962C8B-B14F-4D97-AF65-F5344CB8AC3E}">
        <p14:creationId xmlns:p14="http://schemas.microsoft.com/office/powerpoint/2010/main" val="85706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1619250"/>
            <a:ext cx="2676525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1619250"/>
            <a:ext cx="2676525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3255168" y="728664"/>
            <a:ext cx="7770813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15900" indent="-214313" algn="ctr" hangingPunct="1">
              <a:lnSpc>
                <a:spcPct val="100000"/>
              </a:lnSpc>
            </a:pPr>
            <a:r>
              <a:rPr lang="fr-FR" altLang="fr-FR" sz="2300" dirty="0"/>
              <a:t>Méthode de piégeage</a:t>
            </a: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328613" y="3348038"/>
            <a:ext cx="1541462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215900" algn="l"/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15900" indent="-214313">
              <a:lnSpc>
                <a:spcPct val="100000"/>
              </a:lnSpc>
            </a:pPr>
            <a:r>
              <a:rPr lang="fr-FR" altLang="fr-FR"/>
              <a:t>Piège en place</a:t>
            </a: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7261225" y="2112963"/>
            <a:ext cx="2617788" cy="283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15900" indent="-214313">
              <a:lnSpc>
                <a:spcPct val="100000"/>
              </a:lnSpc>
            </a:pPr>
            <a:r>
              <a:rPr lang="fr-FR" altLang="fr-FR"/>
              <a:t>Carte, GPS, </a:t>
            </a:r>
          </a:p>
          <a:p>
            <a:pPr marL="215900" indent="-214313">
              <a:lnSpc>
                <a:spcPct val="100000"/>
              </a:lnSpc>
            </a:pPr>
            <a:r>
              <a:rPr lang="fr-FR" altLang="fr-FR"/>
              <a:t>polystyrène extrudé, </a:t>
            </a:r>
          </a:p>
          <a:p>
            <a:pPr marL="215900" indent="-214313">
              <a:lnSpc>
                <a:spcPct val="100000"/>
              </a:lnSpc>
            </a:pPr>
            <a:r>
              <a:rPr lang="fr-FR" altLang="fr-FR"/>
              <a:t>seau noir avec</a:t>
            </a:r>
          </a:p>
          <a:p>
            <a:pPr marL="215900" indent="-214313">
              <a:lnSpc>
                <a:spcPct val="100000"/>
              </a:lnSpc>
            </a:pPr>
            <a:r>
              <a:rPr lang="fr-FR" altLang="fr-FR"/>
              <a:t>étiquette, insecticide</a:t>
            </a:r>
          </a:p>
          <a:p>
            <a:pPr marL="215900" indent="-214313">
              <a:lnSpc>
                <a:spcPct val="100000"/>
              </a:lnSpc>
            </a:pPr>
            <a:endParaRPr lang="fr-FR" altLang="fr-FR"/>
          </a:p>
          <a:p>
            <a:pPr marL="215900" indent="-214313">
              <a:lnSpc>
                <a:spcPct val="100000"/>
              </a:lnSpc>
            </a:pPr>
            <a:endParaRPr lang="fr-FR" altLang="fr-FR"/>
          </a:p>
          <a:p>
            <a:pPr marL="215900" indent="-214313">
              <a:lnSpc>
                <a:spcPct val="100000"/>
              </a:lnSpc>
            </a:pPr>
            <a:endParaRPr lang="fr-FR" altLang="fr-FR"/>
          </a:p>
          <a:p>
            <a:pPr marL="215900" indent="-214313">
              <a:lnSpc>
                <a:spcPct val="100000"/>
              </a:lnSpc>
            </a:pPr>
            <a:endParaRPr lang="fr-FR" altLang="fr-FR"/>
          </a:p>
          <a:p>
            <a:pPr marL="215900" indent="-214313">
              <a:lnSpc>
                <a:spcPct val="100000"/>
              </a:lnSpc>
            </a:pPr>
            <a:endParaRPr lang="fr-FR" altLang="fr-FR"/>
          </a:p>
          <a:p>
            <a:pPr marL="215900" indent="-214313">
              <a:lnSpc>
                <a:spcPct val="100000"/>
              </a:lnSpc>
            </a:pPr>
            <a:r>
              <a:rPr lang="fr-FR" altLang="fr-FR"/>
              <a:t>Polystyrène avec oeufs</a:t>
            </a: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1517650" y="5903913"/>
            <a:ext cx="7339013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15900" indent="-214313">
              <a:lnSpc>
                <a:spcPct val="100000"/>
              </a:lnSpc>
            </a:pPr>
            <a:r>
              <a:rPr lang="fr-FR" altLang="fr-FR" dirty="0"/>
              <a:t>Le piège pondoir </a:t>
            </a:r>
            <a:r>
              <a:rPr lang="fr-FR" altLang="fr-FR" dirty="0" smtClean="0"/>
              <a:t>fournit </a:t>
            </a:r>
            <a:r>
              <a:rPr lang="fr-FR" altLang="fr-FR" dirty="0"/>
              <a:t>un site de ponte attractif pour l'espèce cible.</a:t>
            </a:r>
          </a:p>
          <a:p>
            <a:pPr marL="215900" indent="-214313">
              <a:lnSpc>
                <a:spcPct val="100000"/>
              </a:lnSpc>
            </a:pPr>
            <a:r>
              <a:rPr lang="fr-FR" altLang="fr-FR" dirty="0"/>
              <a:t>Il est régulièrement en eau.</a:t>
            </a:r>
          </a:p>
          <a:p>
            <a:pPr marL="215900" indent="-214313">
              <a:lnSpc>
                <a:spcPct val="100000"/>
              </a:lnSpc>
            </a:pPr>
            <a:r>
              <a:rPr lang="fr-FR" altLang="fr-FR" dirty="0"/>
              <a:t>Il est localisé dans un environnement attractif (végétation dense, proximité d'hôtes).</a:t>
            </a:r>
          </a:p>
        </p:txBody>
      </p:sp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3673475"/>
            <a:ext cx="2682875" cy="197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13" y="3671888"/>
            <a:ext cx="2663825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800" dirty="0" smtClean="0"/>
              <a:t>Surveillance entomologique : piège pondoir</a:t>
            </a:r>
            <a:endParaRPr lang="fr-FR" altLang="fr-FR" sz="2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675" y="1800225"/>
            <a:ext cx="5575300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575816" y="899517"/>
            <a:ext cx="9294812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15900" indent="-214313" algn="ctr" hangingPunct="1">
              <a:lnSpc>
                <a:spcPct val="100000"/>
              </a:lnSpc>
            </a:pPr>
            <a:r>
              <a:rPr lang="fr-FR" altLang="fr-FR" sz="2300" dirty="0"/>
              <a:t>Surveillance </a:t>
            </a:r>
            <a:r>
              <a:rPr lang="fr-FR" altLang="fr-FR" sz="2300" i="1" dirty="0" err="1"/>
              <a:t>albopictus</a:t>
            </a:r>
            <a:r>
              <a:rPr lang="fr-FR" altLang="fr-FR" sz="2300" i="1" dirty="0"/>
              <a:t> </a:t>
            </a:r>
            <a:r>
              <a:rPr lang="fr-FR" altLang="fr-FR" sz="2300" dirty="0"/>
              <a:t>: Mode opératoire en Rhône-Alpes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223838" y="2511425"/>
            <a:ext cx="2943225" cy="391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15900" indent="-214313">
              <a:lnSpc>
                <a:spcPct val="100000"/>
              </a:lnSpc>
            </a:pPr>
            <a:r>
              <a:rPr lang="fr-FR" altLang="fr-FR"/>
              <a:t>Pot en plastique noir de </a:t>
            </a:r>
          </a:p>
          <a:p>
            <a:pPr marL="215900" indent="-214313">
              <a:lnSpc>
                <a:spcPct val="100000"/>
              </a:lnSpc>
            </a:pPr>
            <a:r>
              <a:rPr lang="fr-FR" altLang="fr-FR"/>
              <a:t>3 litres</a:t>
            </a:r>
          </a:p>
          <a:p>
            <a:pPr marL="215900" indent="-214313">
              <a:lnSpc>
                <a:spcPct val="100000"/>
              </a:lnSpc>
            </a:pPr>
            <a:endParaRPr lang="fr-FR" altLang="fr-FR"/>
          </a:p>
          <a:p>
            <a:pPr marL="215900" indent="-214313">
              <a:lnSpc>
                <a:spcPct val="100000"/>
              </a:lnSpc>
            </a:pPr>
            <a:r>
              <a:rPr lang="fr-FR" altLang="fr-FR"/>
              <a:t>Empli avec une macération de plantes</a:t>
            </a:r>
          </a:p>
          <a:p>
            <a:pPr marL="215900" indent="-214313">
              <a:lnSpc>
                <a:spcPct val="100000"/>
              </a:lnSpc>
            </a:pPr>
            <a:endParaRPr lang="fr-FR" altLang="fr-FR"/>
          </a:p>
          <a:p>
            <a:pPr marL="215900" indent="-214313">
              <a:lnSpc>
                <a:spcPct val="100000"/>
              </a:lnSpc>
            </a:pPr>
            <a:r>
              <a:rPr lang="fr-FR" altLang="fr-FR"/>
              <a:t>Étiqueté clairement avec les coordonnées téléphoniques</a:t>
            </a:r>
          </a:p>
          <a:p>
            <a:pPr marL="215900" indent="-214313">
              <a:lnSpc>
                <a:spcPct val="100000"/>
              </a:lnSpc>
            </a:pPr>
            <a:endParaRPr lang="fr-FR" altLang="fr-FR"/>
          </a:p>
          <a:p>
            <a:pPr marL="215900" indent="-214313">
              <a:lnSpc>
                <a:spcPct val="100000"/>
              </a:lnSpc>
            </a:pPr>
            <a:r>
              <a:rPr lang="fr-FR" altLang="fr-FR"/>
              <a:t>Recouvert d'un grillage</a:t>
            </a:r>
          </a:p>
          <a:p>
            <a:pPr marL="215900" indent="-214313">
              <a:lnSpc>
                <a:spcPct val="100000"/>
              </a:lnSpc>
            </a:pPr>
            <a:endParaRPr lang="fr-FR" altLang="fr-FR"/>
          </a:p>
          <a:p>
            <a:pPr marL="215900" indent="-214313">
              <a:lnSpc>
                <a:spcPct val="100000"/>
              </a:lnSpc>
            </a:pPr>
            <a:r>
              <a:rPr lang="fr-FR" altLang="fr-FR"/>
              <a:t>Avec un trou pour vider le trop-plein à 3 cm du sommet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800" dirty="0"/>
              <a:t>Surveillance entomologique : piège pondoir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655936" y="7020197"/>
            <a:ext cx="5839664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Pièges pondoirs en France en 2017 (en rouge : positif)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2" b="15751"/>
          <a:stretch/>
        </p:blipFill>
        <p:spPr>
          <a:xfrm>
            <a:off x="1902829" y="31973"/>
            <a:ext cx="6579710" cy="698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007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813"/>
            <a:ext cx="10080625" cy="743804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7" y="53715"/>
            <a:ext cx="10065590" cy="7452245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 fin </a:t>
            </a:r>
            <a:r>
              <a:rPr lang="fr-FR" altLang="fr-FR" sz="2800" dirty="0" smtClean="0"/>
              <a:t>2016</a:t>
            </a:r>
            <a:endParaRPr lang="fr-FR" altLang="fr-FR" sz="28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8" y="3923853"/>
            <a:ext cx="1657350" cy="44767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28" y="4371528"/>
            <a:ext cx="16383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"/>
          <p:cNvSpPr txBox="1">
            <a:spLocks noChangeArrowheads="1"/>
          </p:cNvSpPr>
          <p:nvPr/>
        </p:nvSpPr>
        <p:spPr bwMode="auto">
          <a:xfrm>
            <a:off x="30368" y="1187549"/>
            <a:ext cx="10080625" cy="98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215900" indent="-215900"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SzPct val="45000"/>
              <a:buFont typeface="StarSymbol" charset="0"/>
              <a:buNone/>
            </a:pPr>
            <a:endParaRPr lang="fr-FR" altLang="fr-FR" sz="4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648" y="761469"/>
            <a:ext cx="7370064" cy="679704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 smtClean="0"/>
              <a:t>Années </a:t>
            </a:r>
            <a:r>
              <a:rPr lang="fr-FR" altLang="fr-FR" sz="2800" dirty="0"/>
              <a:t>d’implantation du moustique tigre</a:t>
            </a:r>
          </a:p>
        </p:txBody>
      </p:sp>
    </p:spTree>
    <p:extLst>
      <p:ext uri="{BB962C8B-B14F-4D97-AF65-F5344CB8AC3E}">
        <p14:creationId xmlns:p14="http://schemas.microsoft.com/office/powerpoint/2010/main" val="816482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912" y="0"/>
            <a:ext cx="53448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5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469" y="27384"/>
            <a:ext cx="5347403" cy="755967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798" y="36487"/>
            <a:ext cx="5347403" cy="75596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2" y="6444133"/>
            <a:ext cx="8286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20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30152" y="3275725"/>
            <a:ext cx="7020321" cy="55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/>
              <a:t>Où </a:t>
            </a:r>
            <a:r>
              <a:rPr lang="fr-FR" sz="3200" dirty="0" smtClean="0"/>
              <a:t>se développe le moustique </a:t>
            </a:r>
            <a:r>
              <a:rPr lang="fr-FR" sz="3200" dirty="0"/>
              <a:t>tigre 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416" y="4295802"/>
            <a:ext cx="3886343" cy="282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68719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4238625" y="2051050"/>
            <a:ext cx="4738688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400" b="1">
                <a:solidFill>
                  <a:srgbClr val="990033"/>
                </a:solidFill>
              </a:rPr>
              <a:t>!!!! Ne les confondez pas avec :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289050"/>
            <a:ext cx="2652713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4787900"/>
            <a:ext cx="2941637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5" y="3160713"/>
            <a:ext cx="2595563" cy="325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546100" y="6199188"/>
            <a:ext cx="4498975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200" b="1">
                <a:solidFill>
                  <a:srgbClr val="990033"/>
                </a:solidFill>
              </a:rPr>
              <a:t>Les chironomes ou vers de vase</a:t>
            </a: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5070475" y="6445250"/>
            <a:ext cx="5038725" cy="7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fr-FR" altLang="fr-FR" sz="2200" b="1">
                <a:solidFill>
                  <a:srgbClr val="990033"/>
                </a:solidFill>
              </a:rPr>
              <a:t>Les tipules </a:t>
            </a:r>
          </a:p>
          <a:p>
            <a:pPr algn="ctr">
              <a:lnSpc>
                <a:spcPct val="100000"/>
              </a:lnSpc>
            </a:pPr>
            <a:r>
              <a:rPr lang="fr-FR" altLang="fr-FR" sz="2200" b="1">
                <a:solidFill>
                  <a:srgbClr val="990033"/>
                </a:solidFill>
              </a:rPr>
              <a:t>ou cousins</a:t>
            </a: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800" dirty="0"/>
              <a:t>Les moustiques : comment les reconnaître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3300413" y="3340790"/>
            <a:ext cx="2523746" cy="46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400" b="1" dirty="0">
                <a:solidFill>
                  <a:srgbClr val="C00000"/>
                </a:solidFill>
              </a:rPr>
              <a:t>Les moustiques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fr-FR" sz="2800" dirty="0" smtClean="0"/>
              <a:t>Où peut-on trouver du moustique tigre ?</a:t>
            </a:r>
            <a:endParaRPr lang="fr-FR" sz="2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" t="-1196" r="61863" b="25503"/>
          <a:stretch/>
        </p:blipFill>
        <p:spPr bwMode="auto">
          <a:xfrm>
            <a:off x="143768" y="2748979"/>
            <a:ext cx="3548012" cy="453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grayscl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0" r="17451"/>
          <a:stretch/>
        </p:blipFill>
        <p:spPr>
          <a:xfrm>
            <a:off x="4680521" y="2724287"/>
            <a:ext cx="4536504" cy="47000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1840" y="2915741"/>
            <a:ext cx="1439497" cy="400110"/>
          </a:xfrm>
          <a:prstGeom prst="rect">
            <a:avLst/>
          </a:prstGeom>
          <a:solidFill>
            <a:srgbClr val="FEFB89"/>
          </a:solidFill>
        </p:spPr>
        <p:txBody>
          <a:bodyPr wrap="none">
            <a:spAutoFit/>
          </a:bodyPr>
          <a:lstStyle/>
          <a:p>
            <a:pPr marL="215900" indent="-214313">
              <a:lnSpc>
                <a:spcPct val="100000"/>
              </a:lnSpc>
            </a:pPr>
            <a:r>
              <a:rPr lang="fr-FR" sz="2000" b="1" dirty="0">
                <a:solidFill>
                  <a:srgbClr val="FF0000"/>
                </a:solidFill>
              </a:rPr>
              <a:t>Les </a:t>
            </a:r>
            <a:r>
              <a:rPr lang="fr-FR" sz="2000" b="1" dirty="0" smtClean="0">
                <a:solidFill>
                  <a:srgbClr val="FF0000"/>
                </a:solidFill>
              </a:rPr>
              <a:t>larves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84328" y="2915741"/>
            <a:ext cx="1667123" cy="400110"/>
          </a:xfrm>
          <a:prstGeom prst="rect">
            <a:avLst/>
          </a:prstGeom>
          <a:solidFill>
            <a:srgbClr val="FEFB89"/>
          </a:solidFill>
        </p:spPr>
        <p:txBody>
          <a:bodyPr wrap="none">
            <a:spAutoFit/>
          </a:bodyPr>
          <a:lstStyle/>
          <a:p>
            <a:pPr marL="215900" indent="-214313">
              <a:lnSpc>
                <a:spcPct val="100000"/>
              </a:lnSpc>
            </a:pPr>
            <a:r>
              <a:rPr lang="fr-FR" sz="2000" b="1" dirty="0">
                <a:solidFill>
                  <a:srgbClr val="FF0000"/>
                </a:solidFill>
              </a:rPr>
              <a:t>Les adultes </a:t>
            </a:r>
          </a:p>
        </p:txBody>
      </p:sp>
    </p:spTree>
    <p:extLst>
      <p:ext uri="{BB962C8B-B14F-4D97-AF65-F5344CB8AC3E}">
        <p14:creationId xmlns:p14="http://schemas.microsoft.com/office/powerpoint/2010/main" val="31169305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1331913"/>
            <a:ext cx="9440862" cy="599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grayscl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3419475"/>
            <a:ext cx="5942012" cy="348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1008063" y="1366838"/>
            <a:ext cx="6696075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15900" indent="-214313">
              <a:lnSpc>
                <a:spcPct val="100000"/>
              </a:lnSpc>
            </a:pPr>
            <a:r>
              <a:rPr lang="fr-FR" altLang="fr-FR" sz="2000" b="1" dirty="0"/>
              <a:t>Grande variabilité des gîtes larvaires</a:t>
            </a:r>
          </a:p>
          <a:p>
            <a:pPr marL="215900" indent="-214313">
              <a:lnSpc>
                <a:spcPct val="100000"/>
              </a:lnSpc>
            </a:pPr>
            <a:r>
              <a:rPr lang="fr-FR" altLang="fr-FR" sz="2000" b="1" dirty="0"/>
              <a:t>Colonisation d’une niche écologique inoccupée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fr-FR" sz="2800" dirty="0"/>
              <a:t>Les gîtes larvaires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836738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5" b="10077"/>
          <a:stretch>
            <a:fillRect/>
          </a:stretch>
        </p:blipFill>
        <p:spPr bwMode="auto">
          <a:xfrm>
            <a:off x="5832475" y="1838325"/>
            <a:ext cx="4244975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025" b="1007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7813"/>
            <a:ext cx="4629150" cy="347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3833813"/>
            <a:ext cx="4967288" cy="372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4735513"/>
            <a:ext cx="3765550" cy="282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fr-FR" sz="2800" dirty="0"/>
              <a:t>Les gîtes larvaires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fr-FR" sz="2800" dirty="0"/>
              <a:t>Les gîtes larvaires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t="43860"/>
          <a:stretch/>
        </p:blipFill>
        <p:spPr>
          <a:xfrm>
            <a:off x="763274" y="1091660"/>
            <a:ext cx="8554076" cy="640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022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24188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24188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513" y="1835150"/>
            <a:ext cx="4273550" cy="320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2" r="25090"/>
          <a:stretch>
            <a:fillRect/>
          </a:stretch>
        </p:blipFill>
        <p:spPr bwMode="auto">
          <a:xfrm>
            <a:off x="6073775" y="3024188"/>
            <a:ext cx="398938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852" r="250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fr-FR" sz="2800" dirty="0"/>
              <a:t>Les gîtes larvaires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1960563"/>
            <a:ext cx="3752850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6"/>
          <a:stretch>
            <a:fillRect/>
          </a:stretch>
        </p:blipFill>
        <p:spPr bwMode="auto">
          <a:xfrm>
            <a:off x="6335713" y="5032375"/>
            <a:ext cx="3752850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501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3752850" cy="2828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388" y="0"/>
            <a:ext cx="3752850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0" y="0"/>
            <a:ext cx="333375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2806700"/>
            <a:ext cx="3752851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59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8"/>
          <a:stretch>
            <a:fillRect/>
          </a:stretch>
        </p:blipFill>
        <p:spPr bwMode="auto">
          <a:xfrm>
            <a:off x="6967538" y="2222500"/>
            <a:ext cx="3192462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494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59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20192"/>
          <a:stretch>
            <a:fillRect/>
          </a:stretch>
        </p:blipFill>
        <p:spPr bwMode="auto">
          <a:xfrm>
            <a:off x="-7938" y="4886325"/>
            <a:ext cx="3752851" cy="272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022" b="2019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59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52"/>
          <a:stretch>
            <a:fillRect/>
          </a:stretch>
        </p:blipFill>
        <p:spPr bwMode="auto">
          <a:xfrm>
            <a:off x="3671888" y="5030788"/>
            <a:ext cx="3286125" cy="252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495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fr-FR" sz="2800" dirty="0">
                <a:ea typeface="Times New Roman" panose="02020603050405020304" pitchFamily="18" charset="0"/>
                <a:cs typeface="Arial" panose="020B0604020202020204" pitchFamily="34" charset="0"/>
              </a:rPr>
              <a:t>Les zones de repos des adultes</a:t>
            </a:r>
          </a:p>
        </p:txBody>
      </p:sp>
      <p:pic>
        <p:nvPicPr>
          <p:cNvPr id="23554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1"/>
          <a:stretch/>
        </p:blipFill>
        <p:spPr bwMode="auto">
          <a:xfrm>
            <a:off x="-15491" y="1243441"/>
            <a:ext cx="6448425" cy="37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Afficher l'image d'origi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60"/>
          <a:stretch/>
        </p:blipFill>
        <p:spPr bwMode="auto">
          <a:xfrm>
            <a:off x="-72256" y="4708725"/>
            <a:ext cx="5715000" cy="288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303" y="1243441"/>
            <a:ext cx="4620378" cy="346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Afficher l'image d'ori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91" y="1202603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Afficher l'image d'origin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5" t="10239" b="12968"/>
          <a:stretch/>
        </p:blipFill>
        <p:spPr bwMode="auto">
          <a:xfrm>
            <a:off x="5334400" y="4350248"/>
            <a:ext cx="4752281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41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69208" y="3275725"/>
            <a:ext cx="3942208" cy="55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3200" dirty="0"/>
              <a:t>Les moyens de lutte</a:t>
            </a:r>
            <a:endParaRPr lang="fr-FR" sz="3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416" y="4295802"/>
            <a:ext cx="3886343" cy="282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16113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349101" y="5364013"/>
            <a:ext cx="1941512" cy="1257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800" dirty="0"/>
              <a:t>Les moyens de lutte </a:t>
            </a:r>
            <a:r>
              <a:rPr lang="fr-FR" altLang="fr-FR" sz="2800" dirty="0" smtClean="0"/>
              <a:t>contre </a:t>
            </a:r>
            <a:r>
              <a:rPr lang="fr-FR" altLang="fr-FR" sz="2800" dirty="0"/>
              <a:t>les moustiques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961716" y="2811068"/>
            <a:ext cx="6157193" cy="193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 marL="285750" indent="-2841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"/>
            </a:pPr>
            <a:r>
              <a:rPr lang="fr-FR" altLang="fr-FR" sz="2400" dirty="0"/>
              <a:t>Traitements (anti larvaires et anti-adultes)</a:t>
            </a: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endParaRPr lang="fr-FR" altLang="fr-FR" sz="24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"/>
            </a:pPr>
            <a:r>
              <a:rPr lang="fr-FR" altLang="fr-FR" sz="2400" dirty="0"/>
              <a:t>Piégeage des moustiques adultes</a:t>
            </a: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endParaRPr lang="fr-FR" altLang="fr-FR" sz="24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"/>
            </a:pPr>
            <a:r>
              <a:rPr lang="fr-FR" altLang="fr-FR" sz="2400" dirty="0"/>
              <a:t>Destruction des gîtes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992" y="4859957"/>
            <a:ext cx="2093584" cy="196540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320232" y="5292005"/>
            <a:ext cx="2736304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Pour les traitements, le </a:t>
            </a:r>
            <a:r>
              <a:rPr lang="fr-FR" sz="2000" dirty="0" err="1" smtClean="0"/>
              <a:t>certibiocide</a:t>
            </a:r>
            <a:r>
              <a:rPr lang="fr-FR" sz="2000" dirty="0" smtClean="0"/>
              <a:t> est obligatoire</a:t>
            </a:r>
            <a:endParaRPr lang="fr-FR" sz="2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1" name="AutoShape 7"/>
          <p:cNvSpPr>
            <a:spLocks noChangeArrowheads="1"/>
          </p:cNvSpPr>
          <p:nvPr/>
        </p:nvSpPr>
        <p:spPr bwMode="auto">
          <a:xfrm>
            <a:off x="2874963" y="1489075"/>
            <a:ext cx="1165225" cy="263525"/>
          </a:xfrm>
          <a:custGeom>
            <a:avLst/>
            <a:gdLst>
              <a:gd name="G0" fmla="min 3237 732"/>
              <a:gd name="G1" fmla="*/ 34464 3237 1"/>
              <a:gd name="G2" fmla="*/ G1 1 G0"/>
              <a:gd name="G3" fmla="+- 0 0 50000"/>
              <a:gd name="G4" fmla="+- 34464 0 50000"/>
              <a:gd name="G5" fmla="?: G4 50000 34464"/>
              <a:gd name="G6" fmla="?: G3 0 G4"/>
              <a:gd name="G7" fmla="+- 0 0 49928"/>
              <a:gd name="G8" fmla="+- G2 0 49928"/>
              <a:gd name="G9" fmla="?: G8 49928 G2"/>
              <a:gd name="G10" fmla="?: G7 0 G8"/>
              <a:gd name="G11" fmla="*/ G0 G10 1"/>
              <a:gd name="G12" fmla="*/ G11 1 34464"/>
              <a:gd name="G13" fmla="+- 3237 0 G12"/>
              <a:gd name="G14" fmla="*/ 732 G6 1"/>
              <a:gd name="G15" fmla="*/ G14 1 3392"/>
              <a:gd name="G16" fmla="*/ 732 1 2"/>
              <a:gd name="G17" fmla="+- G16 0 G15"/>
              <a:gd name="G18" fmla="+- G16 G15 0"/>
              <a:gd name="G19" fmla="+- G18 0 0"/>
              <a:gd name="G20" fmla="*/ 732 1 2"/>
              <a:gd name="G21" fmla="*/ G17 G12 1"/>
              <a:gd name="G22" fmla="*/ G21 1 G20"/>
              <a:gd name="G23" fmla="+- G13 G22 0"/>
              <a:gd name="G24" fmla="+- G23 0 0"/>
              <a:gd name="G25" fmla="+- 732 0 0"/>
              <a:gd name="G26" fmla="+- 3237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3719"/>
                </a:moveTo>
                <a:lnTo>
                  <a:pt x="1060" y="3719"/>
                </a:lnTo>
                <a:lnTo>
                  <a:pt x="1060" y="0"/>
                </a:lnTo>
                <a:lnTo>
                  <a:pt x="3237" y="366"/>
                </a:lnTo>
                <a:lnTo>
                  <a:pt x="1060" y="732"/>
                </a:lnTo>
                <a:lnTo>
                  <a:pt x="1060" y="-2987"/>
                </a:lnTo>
                <a:lnTo>
                  <a:pt x="0" y="-2987"/>
                </a:lnTo>
                <a:close/>
              </a:path>
            </a:pathLst>
          </a:custGeom>
          <a:solidFill>
            <a:srgbClr val="FF0000"/>
          </a:solidFill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800" dirty="0"/>
              <a:t>Les traitements anti-adultes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295896" y="2195661"/>
            <a:ext cx="6264696" cy="2382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Ils ne permettent pas d’éliminer le moustique tigre (les œufs et les larves continuent à se développer)</a:t>
            </a:r>
          </a:p>
          <a:p>
            <a:pPr algn="ctr"/>
            <a:endParaRPr lang="fr-FR" sz="2000" dirty="0"/>
          </a:p>
          <a:p>
            <a:pPr algn="ctr"/>
            <a:endParaRPr lang="fr-F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Il </a:t>
            </a:r>
            <a:r>
              <a:rPr lang="fr-FR" sz="2000" dirty="0"/>
              <a:t>existe un fort risque d’apparition de résistance aux insecticides, si les traitements deviennent systématiques</a:t>
            </a:r>
          </a:p>
          <a:p>
            <a:pPr algn="ctr"/>
            <a:endParaRPr lang="fr-FR" sz="2000" dirty="0"/>
          </a:p>
        </p:txBody>
      </p:sp>
      <p:sp>
        <p:nvSpPr>
          <p:cNvPr id="4" name="ZoneTexte 3"/>
          <p:cNvSpPr txBox="1"/>
          <p:nvPr/>
        </p:nvSpPr>
        <p:spPr>
          <a:xfrm>
            <a:off x="4320232" y="5212509"/>
            <a:ext cx="3672408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/>
              <a:t>Les traitements anti-adultes sont donc réservés aux cas de dengue, </a:t>
            </a:r>
            <a:r>
              <a:rPr lang="fr-FR" sz="2000" dirty="0" err="1" smtClean="0"/>
              <a:t>chikungunya</a:t>
            </a:r>
            <a:r>
              <a:rPr lang="fr-FR" sz="2000" dirty="0" smtClean="0"/>
              <a:t> ou </a:t>
            </a:r>
            <a:r>
              <a:rPr lang="fr-FR" sz="2000" dirty="0" err="1" smtClean="0"/>
              <a:t>zika</a:t>
            </a:r>
            <a:r>
              <a:rPr lang="fr-FR" sz="2000" dirty="0" smtClean="0"/>
              <a:t>,</a:t>
            </a:r>
          </a:p>
          <a:p>
            <a:pPr algn="ctr"/>
            <a:r>
              <a:rPr lang="fr-FR" sz="2000" dirty="0" smtClean="0"/>
              <a:t>dans les départements au niveau 1</a:t>
            </a:r>
            <a:endParaRPr lang="fr-FR" sz="2000" dirty="0"/>
          </a:p>
        </p:txBody>
      </p:sp>
      <p:sp>
        <p:nvSpPr>
          <p:cNvPr id="5" name="Virage 4"/>
          <p:cNvSpPr/>
          <p:nvPr/>
        </p:nvSpPr>
        <p:spPr bwMode="auto">
          <a:xfrm flipV="1">
            <a:off x="2808064" y="4970758"/>
            <a:ext cx="1152128" cy="100811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6140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52013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719138" y="1439863"/>
            <a:ext cx="12985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b="1"/>
              <a:t>La femelle</a:t>
            </a: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8624888" y="1439863"/>
            <a:ext cx="9556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b="1"/>
              <a:t>le mâle</a:t>
            </a:r>
          </a:p>
        </p:txBody>
      </p:sp>
      <p:grpSp>
        <p:nvGrpSpPr>
          <p:cNvPr id="12291" name="Group 3"/>
          <p:cNvGrpSpPr>
            <a:grpSpLocks/>
          </p:cNvGrpSpPr>
          <p:nvPr/>
        </p:nvGrpSpPr>
        <p:grpSpPr bwMode="auto">
          <a:xfrm>
            <a:off x="1727200" y="1839913"/>
            <a:ext cx="2806700" cy="2586037"/>
            <a:chOff x="1088" y="1159"/>
            <a:chExt cx="1768" cy="1629"/>
          </a:xfrm>
        </p:grpSpPr>
        <p:pic>
          <p:nvPicPr>
            <p:cNvPr id="1229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" y="1159"/>
              <a:ext cx="1768" cy="16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229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5" y="1318"/>
              <a:ext cx="261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12294" name="Group 6"/>
          <p:cNvGrpSpPr>
            <a:grpSpLocks/>
          </p:cNvGrpSpPr>
          <p:nvPr/>
        </p:nvGrpSpPr>
        <p:grpSpPr bwMode="auto">
          <a:xfrm>
            <a:off x="6634163" y="1814513"/>
            <a:ext cx="2951162" cy="2611437"/>
            <a:chOff x="4179" y="1143"/>
            <a:chExt cx="1859" cy="1645"/>
          </a:xfrm>
        </p:grpSpPr>
        <p:pic>
          <p:nvPicPr>
            <p:cNvPr id="12295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9" y="1143"/>
              <a:ext cx="1859" cy="16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2296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" y="1187"/>
              <a:ext cx="350" cy="3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025" y="4932363"/>
            <a:ext cx="3127375" cy="202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4932363"/>
            <a:ext cx="2922587" cy="21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9" name="Rectangle 11"/>
          <p:cNvSpPr>
            <a:spLocks noChangeArrowheads="1"/>
          </p:cNvSpPr>
          <p:nvPr/>
        </p:nvSpPr>
        <p:spPr bwMode="auto">
          <a:xfrm>
            <a:off x="360363" y="4487863"/>
            <a:ext cx="53276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b="1"/>
              <a:t>Tous les 2 se nourrissent du </a:t>
            </a:r>
            <a:r>
              <a:rPr lang="fr-FR" altLang="fr-FR" b="1" u="sng">
                <a:latin typeface="Microsoft YaHei" panose="020B0503020204020204" pitchFamily="34" charset="-122"/>
              </a:rPr>
              <a:t>nectar</a:t>
            </a:r>
            <a:r>
              <a:rPr lang="fr-FR" altLang="fr-FR" b="1">
                <a:latin typeface="Microsoft YaHei" panose="020B0503020204020204" pitchFamily="34" charset="-122"/>
              </a:rPr>
              <a:t> des fleurs</a:t>
            </a:r>
          </a:p>
        </p:txBody>
      </p:sp>
      <p:sp>
        <p:nvSpPr>
          <p:cNvPr id="12300" name="Rectangle 12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800"/>
              <a:t>Les antennes permettent de distinguer :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1" name="AutoShape 7"/>
          <p:cNvSpPr>
            <a:spLocks noChangeArrowheads="1"/>
          </p:cNvSpPr>
          <p:nvPr/>
        </p:nvSpPr>
        <p:spPr bwMode="auto">
          <a:xfrm>
            <a:off x="2874963" y="1489075"/>
            <a:ext cx="1165225" cy="263525"/>
          </a:xfrm>
          <a:custGeom>
            <a:avLst/>
            <a:gdLst>
              <a:gd name="G0" fmla="min 3237 732"/>
              <a:gd name="G1" fmla="*/ 34464 3237 1"/>
              <a:gd name="G2" fmla="*/ G1 1 G0"/>
              <a:gd name="G3" fmla="+- 0 0 50000"/>
              <a:gd name="G4" fmla="+- 34464 0 50000"/>
              <a:gd name="G5" fmla="?: G4 50000 34464"/>
              <a:gd name="G6" fmla="?: G3 0 G4"/>
              <a:gd name="G7" fmla="+- 0 0 49928"/>
              <a:gd name="G8" fmla="+- G2 0 49928"/>
              <a:gd name="G9" fmla="?: G8 49928 G2"/>
              <a:gd name="G10" fmla="?: G7 0 G8"/>
              <a:gd name="G11" fmla="*/ G0 G10 1"/>
              <a:gd name="G12" fmla="*/ G11 1 34464"/>
              <a:gd name="G13" fmla="+- 3237 0 G12"/>
              <a:gd name="G14" fmla="*/ 732 G6 1"/>
              <a:gd name="G15" fmla="*/ G14 1 3392"/>
              <a:gd name="G16" fmla="*/ 732 1 2"/>
              <a:gd name="G17" fmla="+- G16 0 G15"/>
              <a:gd name="G18" fmla="+- G16 G15 0"/>
              <a:gd name="G19" fmla="+- G18 0 0"/>
              <a:gd name="G20" fmla="*/ 732 1 2"/>
              <a:gd name="G21" fmla="*/ G17 G12 1"/>
              <a:gd name="G22" fmla="*/ G21 1 G20"/>
              <a:gd name="G23" fmla="+- G13 G22 0"/>
              <a:gd name="G24" fmla="+- G23 0 0"/>
              <a:gd name="G25" fmla="+- 732 0 0"/>
              <a:gd name="G26" fmla="+- 3237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3719"/>
                </a:moveTo>
                <a:lnTo>
                  <a:pt x="1060" y="3719"/>
                </a:lnTo>
                <a:lnTo>
                  <a:pt x="1060" y="0"/>
                </a:lnTo>
                <a:lnTo>
                  <a:pt x="3237" y="366"/>
                </a:lnTo>
                <a:lnTo>
                  <a:pt x="1060" y="732"/>
                </a:lnTo>
                <a:lnTo>
                  <a:pt x="1060" y="-2987"/>
                </a:lnTo>
                <a:lnTo>
                  <a:pt x="0" y="-2987"/>
                </a:lnTo>
                <a:close/>
              </a:path>
            </a:pathLst>
          </a:custGeom>
          <a:solidFill>
            <a:srgbClr val="FF0000"/>
          </a:solidFill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fr-FR" sz="2800" dirty="0" smtClean="0"/>
              <a:t>Organisation de la lutte</a:t>
            </a:r>
            <a:endParaRPr lang="fr-FR" sz="2800" dirty="0"/>
          </a:p>
        </p:txBody>
      </p:sp>
      <p:sp>
        <p:nvSpPr>
          <p:cNvPr id="5" name="ZoneTexte 4"/>
          <p:cNvSpPr txBox="1"/>
          <p:nvPr/>
        </p:nvSpPr>
        <p:spPr>
          <a:xfrm>
            <a:off x="3947705" y="6516141"/>
            <a:ext cx="2858475" cy="43582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2400" dirty="0"/>
              <a:t>Mobilisation </a:t>
            </a:r>
            <a:r>
              <a:rPr lang="fr-FR" sz="2400" dirty="0" smtClean="0"/>
              <a:t>sociale</a:t>
            </a:r>
            <a:endParaRPr lang="fr-FR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282675" y="4689646"/>
            <a:ext cx="2592288" cy="60760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Les insecticides ne peuvent tout éliminer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704608" y="4864629"/>
            <a:ext cx="2160240" cy="8652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Accès difficile au domaine privé (absences, refus)</a:t>
            </a:r>
            <a:endParaRPr lang="fr-FR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0214"/>
            <a:ext cx="4222391" cy="2476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56536" y="3059757"/>
            <a:ext cx="2293637" cy="8652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dirty="0"/>
              <a:t>Plusieurs passages nécessaires dans la saison</a:t>
            </a:r>
          </a:p>
        </p:txBody>
      </p:sp>
      <p:sp>
        <p:nvSpPr>
          <p:cNvPr id="19" name="Forme libre 18"/>
          <p:cNvSpPr/>
          <p:nvPr/>
        </p:nvSpPr>
        <p:spPr bwMode="auto">
          <a:xfrm>
            <a:off x="5267325" y="5138403"/>
            <a:ext cx="2447925" cy="1186197"/>
          </a:xfrm>
          <a:custGeom>
            <a:avLst/>
            <a:gdLst>
              <a:gd name="connsiteX0" fmla="*/ 2409825 w 2409825"/>
              <a:gd name="connsiteY0" fmla="*/ 147972 h 1186197"/>
              <a:gd name="connsiteX1" fmla="*/ 1352550 w 2409825"/>
              <a:gd name="connsiteY1" fmla="*/ 5097 h 1186197"/>
              <a:gd name="connsiteX2" fmla="*/ 476250 w 2409825"/>
              <a:gd name="connsiteY2" fmla="*/ 309897 h 1186197"/>
              <a:gd name="connsiteX3" fmla="*/ 85725 w 2409825"/>
              <a:gd name="connsiteY3" fmla="*/ 824247 h 1186197"/>
              <a:gd name="connsiteX4" fmla="*/ 0 w 2409825"/>
              <a:gd name="connsiteY4" fmla="*/ 1186197 h 1186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9825" h="1186197">
                <a:moveTo>
                  <a:pt x="2409825" y="147972"/>
                </a:moveTo>
                <a:cubicBezTo>
                  <a:pt x="2042318" y="63040"/>
                  <a:pt x="1674812" y="-21891"/>
                  <a:pt x="1352550" y="5097"/>
                </a:cubicBezTo>
                <a:cubicBezTo>
                  <a:pt x="1030287" y="32084"/>
                  <a:pt x="687387" y="173372"/>
                  <a:pt x="476250" y="309897"/>
                </a:cubicBezTo>
                <a:cubicBezTo>
                  <a:pt x="265113" y="446422"/>
                  <a:pt x="165100" y="678197"/>
                  <a:pt x="85725" y="824247"/>
                </a:cubicBezTo>
                <a:cubicBezTo>
                  <a:pt x="6350" y="970297"/>
                  <a:pt x="3175" y="1078247"/>
                  <a:pt x="0" y="1186197"/>
                </a:cubicBezTo>
              </a:path>
            </a:pathLst>
          </a:custGeom>
          <a:noFill/>
          <a:ln w="158750" cap="flat" cmpd="sng" algn="ctr">
            <a:gradFill flip="none" rotWithShape="1">
              <a:gsLst>
                <a:gs pos="0">
                  <a:srgbClr val="CCEEDF"/>
                </a:gs>
                <a:gs pos="95000">
                  <a:srgbClr val="FF0000"/>
                </a:gs>
              </a:gsLst>
              <a:lin ang="90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2" name="Forme libre 21"/>
          <p:cNvSpPr/>
          <p:nvPr/>
        </p:nvSpPr>
        <p:spPr bwMode="auto">
          <a:xfrm>
            <a:off x="2876550" y="4971502"/>
            <a:ext cx="2445923" cy="1362623"/>
          </a:xfrm>
          <a:custGeom>
            <a:avLst/>
            <a:gdLst>
              <a:gd name="connsiteX0" fmla="*/ 0 w 2445923"/>
              <a:gd name="connsiteY0" fmla="*/ 19598 h 1362623"/>
              <a:gd name="connsiteX1" fmla="*/ 742950 w 2445923"/>
              <a:gd name="connsiteY1" fmla="*/ 10073 h 1362623"/>
              <a:gd name="connsiteX2" fmla="*/ 1304925 w 2445923"/>
              <a:gd name="connsiteY2" fmla="*/ 143423 h 1362623"/>
              <a:gd name="connsiteX3" fmla="*/ 1762125 w 2445923"/>
              <a:gd name="connsiteY3" fmla="*/ 381548 h 1362623"/>
              <a:gd name="connsiteX4" fmla="*/ 2143125 w 2445923"/>
              <a:gd name="connsiteY4" fmla="*/ 657773 h 1362623"/>
              <a:gd name="connsiteX5" fmla="*/ 2333625 w 2445923"/>
              <a:gd name="connsiteY5" fmla="*/ 876848 h 1362623"/>
              <a:gd name="connsiteX6" fmla="*/ 2400300 w 2445923"/>
              <a:gd name="connsiteY6" fmla="*/ 1038773 h 1362623"/>
              <a:gd name="connsiteX7" fmla="*/ 2419350 w 2445923"/>
              <a:gd name="connsiteY7" fmla="*/ 1134023 h 1362623"/>
              <a:gd name="connsiteX8" fmla="*/ 2428875 w 2445923"/>
              <a:gd name="connsiteY8" fmla="*/ 1362623 h 1362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5923" h="1362623">
                <a:moveTo>
                  <a:pt x="0" y="19598"/>
                </a:moveTo>
                <a:cubicBezTo>
                  <a:pt x="262731" y="4517"/>
                  <a:pt x="525463" y="-10564"/>
                  <a:pt x="742950" y="10073"/>
                </a:cubicBezTo>
                <a:cubicBezTo>
                  <a:pt x="960437" y="30710"/>
                  <a:pt x="1135063" y="81511"/>
                  <a:pt x="1304925" y="143423"/>
                </a:cubicBezTo>
                <a:cubicBezTo>
                  <a:pt x="1474788" y="205336"/>
                  <a:pt x="1622425" y="295823"/>
                  <a:pt x="1762125" y="381548"/>
                </a:cubicBezTo>
                <a:cubicBezTo>
                  <a:pt x="1901825" y="467273"/>
                  <a:pt x="2047875" y="575223"/>
                  <a:pt x="2143125" y="657773"/>
                </a:cubicBezTo>
                <a:cubicBezTo>
                  <a:pt x="2238375" y="740323"/>
                  <a:pt x="2290763" y="813348"/>
                  <a:pt x="2333625" y="876848"/>
                </a:cubicBezTo>
                <a:cubicBezTo>
                  <a:pt x="2376488" y="940348"/>
                  <a:pt x="2386013" y="995911"/>
                  <a:pt x="2400300" y="1038773"/>
                </a:cubicBezTo>
                <a:cubicBezTo>
                  <a:pt x="2414587" y="1081635"/>
                  <a:pt x="2414587" y="1080048"/>
                  <a:pt x="2419350" y="1134023"/>
                </a:cubicBezTo>
                <a:cubicBezTo>
                  <a:pt x="2424113" y="1187998"/>
                  <a:pt x="2470150" y="1324523"/>
                  <a:pt x="2428875" y="1362623"/>
                </a:cubicBezTo>
              </a:path>
            </a:pathLst>
          </a:custGeom>
          <a:solidFill>
            <a:srgbClr val="FFFFFF"/>
          </a:solidFill>
          <a:ln w="158750" cap="flat" cmpd="sng" algn="ctr">
            <a:gradFill flip="none" rotWithShape="1">
              <a:gsLst>
                <a:gs pos="0">
                  <a:srgbClr val="ADADEB"/>
                </a:gs>
                <a:gs pos="96000">
                  <a:srgbClr val="FF0000"/>
                </a:gs>
              </a:gsLst>
              <a:lin ang="42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" name="Forme libre 17"/>
          <p:cNvSpPr/>
          <p:nvPr/>
        </p:nvSpPr>
        <p:spPr bwMode="auto">
          <a:xfrm>
            <a:off x="5267325" y="3495675"/>
            <a:ext cx="1800225" cy="2876450"/>
          </a:xfrm>
          <a:custGeom>
            <a:avLst/>
            <a:gdLst>
              <a:gd name="connsiteX0" fmla="*/ 1800225 w 1800225"/>
              <a:gd name="connsiteY0" fmla="*/ 0 h 3009900"/>
              <a:gd name="connsiteX1" fmla="*/ 1038225 w 1800225"/>
              <a:gd name="connsiteY1" fmla="*/ 276225 h 3009900"/>
              <a:gd name="connsiteX2" fmla="*/ 323850 w 1800225"/>
              <a:gd name="connsiteY2" fmla="*/ 1400175 h 3009900"/>
              <a:gd name="connsiteX3" fmla="*/ 0 w 1800225"/>
              <a:gd name="connsiteY3" fmla="*/ 300990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0225" h="3009900">
                <a:moveTo>
                  <a:pt x="1800225" y="0"/>
                </a:moveTo>
                <a:cubicBezTo>
                  <a:pt x="1542256" y="21431"/>
                  <a:pt x="1284287" y="42863"/>
                  <a:pt x="1038225" y="276225"/>
                </a:cubicBezTo>
                <a:cubicBezTo>
                  <a:pt x="792163" y="509587"/>
                  <a:pt x="496888" y="944562"/>
                  <a:pt x="323850" y="1400175"/>
                </a:cubicBezTo>
                <a:cubicBezTo>
                  <a:pt x="150812" y="1855788"/>
                  <a:pt x="58737" y="2736850"/>
                  <a:pt x="0" y="3009900"/>
                </a:cubicBezTo>
              </a:path>
            </a:pathLst>
          </a:custGeom>
          <a:noFill/>
          <a:ln w="158750" cap="flat" cmpd="sng" algn="ctr">
            <a:gradFill flip="none" rotWithShape="1">
              <a:gsLst>
                <a:gs pos="0">
                  <a:srgbClr val="85FFE0"/>
                </a:gs>
                <a:gs pos="97000">
                  <a:srgbClr val="FF0000"/>
                </a:gs>
              </a:gsLst>
              <a:lin ang="10800000" scaled="0"/>
              <a:tileRect/>
            </a:gradFill>
            <a:prstDash val="solid"/>
            <a:round/>
            <a:headEnd type="none" w="med" len="med"/>
            <a:tailEnd type="none" w="lg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0" name="Forme libre 19"/>
          <p:cNvSpPr/>
          <p:nvPr/>
        </p:nvSpPr>
        <p:spPr bwMode="auto">
          <a:xfrm>
            <a:off x="4968304" y="2957823"/>
            <a:ext cx="354169" cy="3558318"/>
          </a:xfrm>
          <a:custGeom>
            <a:avLst/>
            <a:gdLst>
              <a:gd name="connsiteX0" fmla="*/ 0 w 391030"/>
              <a:gd name="connsiteY0" fmla="*/ 0 h 3333750"/>
              <a:gd name="connsiteX1" fmla="*/ 323850 w 391030"/>
              <a:gd name="connsiteY1" fmla="*/ 1323975 h 3333750"/>
              <a:gd name="connsiteX2" fmla="*/ 390525 w 391030"/>
              <a:gd name="connsiteY2" fmla="*/ 2628900 h 3333750"/>
              <a:gd name="connsiteX3" fmla="*/ 352425 w 391030"/>
              <a:gd name="connsiteY3" fmla="*/ 3057525 h 3333750"/>
              <a:gd name="connsiteX4" fmla="*/ 314325 w 391030"/>
              <a:gd name="connsiteY4" fmla="*/ 3333750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030" h="3333750">
                <a:moveTo>
                  <a:pt x="0" y="0"/>
                </a:moveTo>
                <a:cubicBezTo>
                  <a:pt x="129381" y="442912"/>
                  <a:pt x="258762" y="885825"/>
                  <a:pt x="323850" y="1323975"/>
                </a:cubicBezTo>
                <a:cubicBezTo>
                  <a:pt x="388938" y="1762125"/>
                  <a:pt x="385763" y="2339975"/>
                  <a:pt x="390525" y="2628900"/>
                </a:cubicBezTo>
                <a:cubicBezTo>
                  <a:pt x="395287" y="2917825"/>
                  <a:pt x="365125" y="2940050"/>
                  <a:pt x="352425" y="3057525"/>
                </a:cubicBezTo>
                <a:cubicBezTo>
                  <a:pt x="339725" y="3175000"/>
                  <a:pt x="314325" y="3333750"/>
                  <a:pt x="314325" y="3333750"/>
                </a:cubicBezTo>
              </a:path>
            </a:pathLst>
          </a:custGeom>
          <a:noFill/>
          <a:ln w="158750" cap="flat" cmpd="sng" algn="ctr">
            <a:gradFill flip="none" rotWithShape="1">
              <a:gsLst>
                <a:gs pos="0">
                  <a:srgbClr val="FFC000"/>
                </a:gs>
                <a:gs pos="77000">
                  <a:srgbClr val="FF0000">
                    <a:lumMod val="100000"/>
                  </a:srgbClr>
                </a:gs>
              </a:gsLst>
              <a:lin ang="5400000" scaled="0"/>
              <a:tileRect/>
            </a:gradFill>
            <a:prstDash val="solid"/>
            <a:round/>
            <a:headEnd type="none" w="med" len="med"/>
            <a:tailEnd type="triangl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744168" y="1860771"/>
            <a:ext cx="2736304" cy="112287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La majorité des gîtes de développement larvaire sont sur le domaine privé des particuliers</a:t>
            </a:r>
          </a:p>
        </p:txBody>
      </p:sp>
    </p:spTree>
    <p:extLst>
      <p:ext uri="{BB962C8B-B14F-4D97-AF65-F5344CB8AC3E}">
        <p14:creationId xmlns:p14="http://schemas.microsoft.com/office/powerpoint/2010/main" val="42235301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1" name="AutoShape 7"/>
          <p:cNvSpPr>
            <a:spLocks noChangeArrowheads="1"/>
          </p:cNvSpPr>
          <p:nvPr/>
        </p:nvSpPr>
        <p:spPr bwMode="auto">
          <a:xfrm>
            <a:off x="2874963" y="1489075"/>
            <a:ext cx="1165225" cy="263525"/>
          </a:xfrm>
          <a:custGeom>
            <a:avLst/>
            <a:gdLst>
              <a:gd name="G0" fmla="min 3237 732"/>
              <a:gd name="G1" fmla="*/ 34464 3237 1"/>
              <a:gd name="G2" fmla="*/ G1 1 G0"/>
              <a:gd name="G3" fmla="+- 0 0 50000"/>
              <a:gd name="G4" fmla="+- 34464 0 50000"/>
              <a:gd name="G5" fmla="?: G4 50000 34464"/>
              <a:gd name="G6" fmla="?: G3 0 G4"/>
              <a:gd name="G7" fmla="+- 0 0 49928"/>
              <a:gd name="G8" fmla="+- G2 0 49928"/>
              <a:gd name="G9" fmla="?: G8 49928 G2"/>
              <a:gd name="G10" fmla="?: G7 0 G8"/>
              <a:gd name="G11" fmla="*/ G0 G10 1"/>
              <a:gd name="G12" fmla="*/ G11 1 34464"/>
              <a:gd name="G13" fmla="+- 3237 0 G12"/>
              <a:gd name="G14" fmla="*/ 732 G6 1"/>
              <a:gd name="G15" fmla="*/ G14 1 3392"/>
              <a:gd name="G16" fmla="*/ 732 1 2"/>
              <a:gd name="G17" fmla="+- G16 0 G15"/>
              <a:gd name="G18" fmla="+- G16 G15 0"/>
              <a:gd name="G19" fmla="+- G18 0 0"/>
              <a:gd name="G20" fmla="*/ 732 1 2"/>
              <a:gd name="G21" fmla="*/ G17 G12 1"/>
              <a:gd name="G22" fmla="*/ G21 1 G20"/>
              <a:gd name="G23" fmla="+- G13 G22 0"/>
              <a:gd name="G24" fmla="+- G23 0 0"/>
              <a:gd name="G25" fmla="+- 732 0 0"/>
              <a:gd name="G26" fmla="+- 3237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3719"/>
                </a:moveTo>
                <a:lnTo>
                  <a:pt x="1060" y="3719"/>
                </a:lnTo>
                <a:lnTo>
                  <a:pt x="1060" y="0"/>
                </a:lnTo>
                <a:lnTo>
                  <a:pt x="3237" y="366"/>
                </a:lnTo>
                <a:lnTo>
                  <a:pt x="1060" y="732"/>
                </a:lnTo>
                <a:lnTo>
                  <a:pt x="1060" y="-2987"/>
                </a:lnTo>
                <a:lnTo>
                  <a:pt x="0" y="-2987"/>
                </a:lnTo>
                <a:close/>
              </a:path>
            </a:pathLst>
          </a:custGeom>
          <a:solidFill>
            <a:srgbClr val="FF0000"/>
          </a:solidFill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fr-FR" sz="2800" dirty="0"/>
              <a:t>Mobilisation sociale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59792" y="1969440"/>
            <a:ext cx="5760640" cy="4042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 meilleure méthode est l’implication de tous dans la lutte.</a:t>
            </a:r>
          </a:p>
          <a:p>
            <a:r>
              <a:rPr lang="fr-FR" dirty="0" smtClean="0"/>
              <a:t>Pour convaincre la population de la nécessité d’une action collective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Actions porte à porte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Distribution de flyers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Sensibilisation sur les marchés, les foires, les salons de l’habitat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Communication sur les médias des communes et des départements</a:t>
            </a:r>
          </a:p>
          <a:p>
            <a:endParaRPr lang="fr-FR" dirty="0"/>
          </a:p>
          <a:p>
            <a:r>
              <a:rPr lang="fr-FR" sz="2000" b="1" dirty="0" smtClean="0"/>
              <a:t>Il faut favoriser le contact direct et la démonstration (visite de jardin) pour une meilleure efficacité !</a:t>
            </a:r>
          </a:p>
          <a:p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14978">
            <a:off x="5978329" y="1939118"/>
            <a:ext cx="3356690" cy="435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362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1" name="AutoShape 7"/>
          <p:cNvSpPr>
            <a:spLocks noChangeArrowheads="1"/>
          </p:cNvSpPr>
          <p:nvPr/>
        </p:nvSpPr>
        <p:spPr bwMode="auto">
          <a:xfrm>
            <a:off x="2987230" y="1489075"/>
            <a:ext cx="1165225" cy="263525"/>
          </a:xfrm>
          <a:custGeom>
            <a:avLst/>
            <a:gdLst>
              <a:gd name="G0" fmla="min 3237 732"/>
              <a:gd name="G1" fmla="*/ 34464 3237 1"/>
              <a:gd name="G2" fmla="*/ G1 1 G0"/>
              <a:gd name="G3" fmla="+- 0 0 50000"/>
              <a:gd name="G4" fmla="+- 34464 0 50000"/>
              <a:gd name="G5" fmla="?: G4 50000 34464"/>
              <a:gd name="G6" fmla="?: G3 0 G4"/>
              <a:gd name="G7" fmla="+- 0 0 49928"/>
              <a:gd name="G8" fmla="+- G2 0 49928"/>
              <a:gd name="G9" fmla="?: G8 49928 G2"/>
              <a:gd name="G10" fmla="?: G7 0 G8"/>
              <a:gd name="G11" fmla="*/ G0 G10 1"/>
              <a:gd name="G12" fmla="*/ G11 1 34464"/>
              <a:gd name="G13" fmla="+- 3237 0 G12"/>
              <a:gd name="G14" fmla="*/ 732 G6 1"/>
              <a:gd name="G15" fmla="*/ G14 1 3392"/>
              <a:gd name="G16" fmla="*/ 732 1 2"/>
              <a:gd name="G17" fmla="+- G16 0 G15"/>
              <a:gd name="G18" fmla="+- G16 G15 0"/>
              <a:gd name="G19" fmla="+- G18 0 0"/>
              <a:gd name="G20" fmla="*/ 732 1 2"/>
              <a:gd name="G21" fmla="*/ G17 G12 1"/>
              <a:gd name="G22" fmla="*/ G21 1 G20"/>
              <a:gd name="G23" fmla="+- G13 G22 0"/>
              <a:gd name="G24" fmla="+- G23 0 0"/>
              <a:gd name="G25" fmla="+- 732 0 0"/>
              <a:gd name="G26" fmla="+- 3237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3719"/>
                </a:moveTo>
                <a:lnTo>
                  <a:pt x="1060" y="3719"/>
                </a:lnTo>
                <a:lnTo>
                  <a:pt x="1060" y="0"/>
                </a:lnTo>
                <a:lnTo>
                  <a:pt x="3237" y="366"/>
                </a:lnTo>
                <a:lnTo>
                  <a:pt x="1060" y="732"/>
                </a:lnTo>
                <a:lnTo>
                  <a:pt x="1060" y="-2987"/>
                </a:lnTo>
                <a:lnTo>
                  <a:pt x="0" y="-2987"/>
                </a:lnTo>
                <a:close/>
              </a:path>
            </a:pathLst>
          </a:custGeom>
          <a:solidFill>
            <a:srgbClr val="FF0000"/>
          </a:solidFill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fr-FR" sz="2800" dirty="0"/>
              <a:t>Destruction de </a:t>
            </a:r>
            <a:r>
              <a:rPr lang="fr-FR" sz="2800" dirty="0" smtClean="0"/>
              <a:t>gîtes chez les particuliers</a:t>
            </a:r>
            <a:endParaRPr lang="fr-FR" sz="28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6" t="18003" r="19327" b="25113"/>
          <a:stretch/>
        </p:blipFill>
        <p:spPr>
          <a:xfrm>
            <a:off x="112019" y="1160811"/>
            <a:ext cx="2958155" cy="193160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064347" y="1247466"/>
            <a:ext cx="2448272" cy="1866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bidons </a:t>
            </a:r>
            <a:r>
              <a:rPr lang="fr-FR" dirty="0"/>
              <a:t>de recueil </a:t>
            </a:r>
            <a:r>
              <a:rPr lang="fr-FR" dirty="0" smtClean="0"/>
              <a:t>d’eau, fûts</a:t>
            </a:r>
            <a:r>
              <a:rPr lang="fr-FR" dirty="0"/>
              <a:t>…</a:t>
            </a:r>
          </a:p>
          <a:p>
            <a:r>
              <a:rPr lang="fr-FR" sz="2000" b="1" dirty="0" smtClean="0">
                <a:solidFill>
                  <a:srgbClr val="FF0000"/>
                </a:solidFill>
              </a:rPr>
              <a:t>Couvrez hermétiquement !</a:t>
            </a:r>
          </a:p>
          <a:p>
            <a:r>
              <a:rPr lang="fr-FR" sz="1600" dirty="0" smtClean="0"/>
              <a:t>(avec de la toile, voile ou filet anti-insecte en vente dans les jardineries)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167" y="5157025"/>
            <a:ext cx="1895856" cy="143865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1" y="3697033"/>
            <a:ext cx="1908048" cy="145999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191" y="2470367"/>
            <a:ext cx="1511808" cy="227380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490023" y="5364013"/>
            <a:ext cx="2446833" cy="1151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déchets </a:t>
            </a:r>
            <a:r>
              <a:rPr lang="fr-FR" dirty="0" smtClean="0"/>
              <a:t>divers,</a:t>
            </a:r>
            <a:endParaRPr lang="fr-FR" dirty="0"/>
          </a:p>
          <a:p>
            <a:r>
              <a:rPr lang="fr-FR" dirty="0"/>
              <a:t>boîtes de </a:t>
            </a:r>
            <a:r>
              <a:rPr lang="fr-FR" dirty="0" smtClean="0"/>
              <a:t>conserve,</a:t>
            </a:r>
            <a:endParaRPr lang="fr-FR" dirty="0"/>
          </a:p>
          <a:p>
            <a:r>
              <a:rPr lang="fr-FR" dirty="0"/>
              <a:t>p</a:t>
            </a:r>
            <a:r>
              <a:rPr lang="fr-FR" dirty="0" smtClean="0"/>
              <a:t>neus…</a:t>
            </a:r>
            <a:endParaRPr lang="fr-FR" dirty="0"/>
          </a:p>
          <a:p>
            <a:r>
              <a:rPr lang="fr-FR" sz="2000" b="1" dirty="0" smtClean="0">
                <a:solidFill>
                  <a:srgbClr val="FF0000"/>
                </a:solidFill>
              </a:rPr>
              <a:t>Jetez !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929039" y="3375566"/>
            <a:ext cx="3496442" cy="3842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</a:t>
            </a:r>
            <a:r>
              <a:rPr lang="fr-FR" dirty="0" smtClean="0"/>
              <a:t>oupelles </a:t>
            </a:r>
            <a:r>
              <a:rPr lang="fr-FR" dirty="0"/>
              <a:t>sous les pots de </a:t>
            </a:r>
            <a:r>
              <a:rPr lang="fr-FR" dirty="0" smtClean="0"/>
              <a:t>fleurs,</a:t>
            </a:r>
            <a:endParaRPr lang="fr-FR" dirty="0"/>
          </a:p>
          <a:p>
            <a:r>
              <a:rPr lang="fr-FR" dirty="0"/>
              <a:t>gamelles pour </a:t>
            </a:r>
            <a:r>
              <a:rPr lang="fr-FR" dirty="0" smtClean="0"/>
              <a:t>animaux,</a:t>
            </a:r>
            <a:endParaRPr lang="fr-FR" dirty="0"/>
          </a:p>
          <a:p>
            <a:r>
              <a:rPr lang="fr-FR" dirty="0"/>
              <a:t>bâches couvrant les mobiliers de jardin, les piscines, les tas de </a:t>
            </a:r>
            <a:r>
              <a:rPr lang="fr-FR" dirty="0" smtClean="0"/>
              <a:t>bois,</a:t>
            </a:r>
            <a:endParaRPr lang="fr-FR" dirty="0"/>
          </a:p>
          <a:p>
            <a:r>
              <a:rPr lang="fr-FR" dirty="0"/>
              <a:t>pots contenant des boutures dans </a:t>
            </a:r>
            <a:r>
              <a:rPr lang="fr-FR" dirty="0" smtClean="0"/>
              <a:t>l'eau…</a:t>
            </a:r>
          </a:p>
          <a:p>
            <a:r>
              <a:rPr lang="fr-FR" sz="2000" b="1" dirty="0" smtClean="0">
                <a:solidFill>
                  <a:srgbClr val="FF0000"/>
                </a:solidFill>
              </a:rPr>
              <a:t>Videz !</a:t>
            </a:r>
          </a:p>
          <a:p>
            <a:r>
              <a:rPr lang="fr-FR" sz="2000" b="1" dirty="0" smtClean="0">
                <a:solidFill>
                  <a:srgbClr val="FF0000"/>
                </a:solidFill>
              </a:rPr>
              <a:t>(une fois par semaine)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 smtClean="0">
              <a:solidFill>
                <a:srgbClr val="FF0000"/>
              </a:solidFill>
            </a:endParaRPr>
          </a:p>
          <a:p>
            <a:r>
              <a:rPr lang="fr-FR" sz="2000" b="1" dirty="0" smtClean="0">
                <a:solidFill>
                  <a:srgbClr val="FF0000"/>
                </a:solidFill>
              </a:rPr>
              <a:t>Ou remplissez de sable ou gravier !</a:t>
            </a:r>
            <a:endParaRPr lang="fr-FR" sz="2000" b="1" dirty="0">
              <a:solidFill>
                <a:srgbClr val="FF0000"/>
              </a:solidFill>
            </a:endParaRPr>
          </a:p>
          <a:p>
            <a:endParaRPr lang="fr-FR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7303874" y="3034185"/>
            <a:ext cx="2232497" cy="1409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jouets </a:t>
            </a:r>
            <a:r>
              <a:rPr lang="fr-FR" dirty="0" smtClean="0"/>
              <a:t>d'enfant,</a:t>
            </a:r>
            <a:endParaRPr lang="fr-FR" dirty="0"/>
          </a:p>
          <a:p>
            <a:r>
              <a:rPr lang="fr-FR" dirty="0"/>
              <a:t>b</a:t>
            </a:r>
            <a:r>
              <a:rPr lang="fr-FR" dirty="0" smtClean="0"/>
              <a:t>rouettes,</a:t>
            </a:r>
            <a:endParaRPr lang="fr-FR" dirty="0"/>
          </a:p>
          <a:p>
            <a:r>
              <a:rPr lang="fr-FR" dirty="0"/>
              <a:t>seau et </a:t>
            </a:r>
            <a:r>
              <a:rPr lang="fr-FR" dirty="0" smtClean="0"/>
              <a:t>arrosoir,</a:t>
            </a:r>
            <a:endParaRPr lang="fr-FR" dirty="0"/>
          </a:p>
          <a:p>
            <a:r>
              <a:rPr lang="fr-FR" dirty="0"/>
              <a:t>p</a:t>
            </a:r>
            <a:r>
              <a:rPr lang="fr-FR" dirty="0" smtClean="0"/>
              <a:t>oubelles…</a:t>
            </a:r>
            <a:endParaRPr lang="fr-FR" dirty="0"/>
          </a:p>
          <a:p>
            <a:r>
              <a:rPr lang="fr-FR" sz="2000" b="1" dirty="0" smtClean="0">
                <a:solidFill>
                  <a:srgbClr val="FF0000"/>
                </a:solidFill>
              </a:rPr>
              <a:t>Rangez !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9" y="5364013"/>
            <a:ext cx="1863858" cy="139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904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863" y="1651496"/>
            <a:ext cx="3275286" cy="5514925"/>
          </a:xfrm>
          <a:prstGeom prst="rect">
            <a:avLst/>
          </a:prstGeom>
        </p:spPr>
      </p:pic>
      <p:sp>
        <p:nvSpPr>
          <p:cNvPr id="62471" name="AutoShape 7"/>
          <p:cNvSpPr>
            <a:spLocks noChangeArrowheads="1"/>
          </p:cNvSpPr>
          <p:nvPr/>
        </p:nvSpPr>
        <p:spPr bwMode="auto">
          <a:xfrm>
            <a:off x="2874963" y="1489075"/>
            <a:ext cx="1165225" cy="263525"/>
          </a:xfrm>
          <a:custGeom>
            <a:avLst/>
            <a:gdLst>
              <a:gd name="G0" fmla="min 3237 732"/>
              <a:gd name="G1" fmla="*/ 34464 3237 1"/>
              <a:gd name="G2" fmla="*/ G1 1 G0"/>
              <a:gd name="G3" fmla="+- 0 0 50000"/>
              <a:gd name="G4" fmla="+- 34464 0 50000"/>
              <a:gd name="G5" fmla="?: G4 50000 34464"/>
              <a:gd name="G6" fmla="?: G3 0 G4"/>
              <a:gd name="G7" fmla="+- 0 0 49928"/>
              <a:gd name="G8" fmla="+- G2 0 49928"/>
              <a:gd name="G9" fmla="?: G8 49928 G2"/>
              <a:gd name="G10" fmla="?: G7 0 G8"/>
              <a:gd name="G11" fmla="*/ G0 G10 1"/>
              <a:gd name="G12" fmla="*/ G11 1 34464"/>
              <a:gd name="G13" fmla="+- 3237 0 G12"/>
              <a:gd name="G14" fmla="*/ 732 G6 1"/>
              <a:gd name="G15" fmla="*/ G14 1 3392"/>
              <a:gd name="G16" fmla="*/ 732 1 2"/>
              <a:gd name="G17" fmla="+- G16 0 G15"/>
              <a:gd name="G18" fmla="+- G16 G15 0"/>
              <a:gd name="G19" fmla="+- G18 0 0"/>
              <a:gd name="G20" fmla="*/ 732 1 2"/>
              <a:gd name="G21" fmla="*/ G17 G12 1"/>
              <a:gd name="G22" fmla="*/ G21 1 G20"/>
              <a:gd name="G23" fmla="+- G13 G22 0"/>
              <a:gd name="G24" fmla="+- G23 0 0"/>
              <a:gd name="G25" fmla="+- 732 0 0"/>
              <a:gd name="G26" fmla="+- 3237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3719"/>
                </a:moveTo>
                <a:lnTo>
                  <a:pt x="1060" y="3719"/>
                </a:lnTo>
                <a:lnTo>
                  <a:pt x="1060" y="0"/>
                </a:lnTo>
                <a:lnTo>
                  <a:pt x="3237" y="366"/>
                </a:lnTo>
                <a:lnTo>
                  <a:pt x="1060" y="732"/>
                </a:lnTo>
                <a:lnTo>
                  <a:pt x="1060" y="-2987"/>
                </a:lnTo>
                <a:lnTo>
                  <a:pt x="0" y="-2987"/>
                </a:lnTo>
                <a:close/>
              </a:path>
            </a:pathLst>
          </a:custGeom>
          <a:solidFill>
            <a:srgbClr val="FF0000"/>
          </a:solidFill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fr-FR" sz="2800" dirty="0"/>
              <a:t>Destruction de </a:t>
            </a:r>
            <a:r>
              <a:rPr lang="fr-FR" sz="2800" dirty="0" smtClean="0"/>
              <a:t>gîtes chez les particuliers</a:t>
            </a:r>
            <a:endParaRPr lang="fr-FR" sz="28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lum bright="1000"/>
          </a:blip>
          <a:stretch>
            <a:fillRect/>
          </a:stretch>
        </p:blipFill>
        <p:spPr>
          <a:xfrm>
            <a:off x="220562" y="4067869"/>
            <a:ext cx="4068038" cy="3491805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3001916" y="1489075"/>
            <a:ext cx="4680520" cy="324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gouttière et </a:t>
            </a:r>
            <a:r>
              <a:rPr lang="fr-FR" sz="2000" b="1" dirty="0" smtClean="0">
                <a:solidFill>
                  <a:srgbClr val="FF0000"/>
                </a:solidFill>
              </a:rPr>
              <a:t>chéneau…</a:t>
            </a:r>
          </a:p>
          <a:p>
            <a:endParaRPr lang="fr-FR" sz="2000" b="1" dirty="0">
              <a:solidFill>
                <a:srgbClr val="FF0000"/>
              </a:solidFill>
            </a:endParaRPr>
          </a:p>
          <a:p>
            <a:r>
              <a:rPr lang="fr-FR" sz="2000" b="1" dirty="0">
                <a:solidFill>
                  <a:srgbClr val="FF0000"/>
                </a:solidFill>
              </a:rPr>
              <a:t>pièges à </a:t>
            </a:r>
            <a:r>
              <a:rPr lang="fr-FR" sz="2000" b="1" dirty="0" smtClean="0">
                <a:solidFill>
                  <a:srgbClr val="FF0000"/>
                </a:solidFill>
              </a:rPr>
              <a:t>sable, avaloirs, regards techniques...</a:t>
            </a:r>
          </a:p>
          <a:p>
            <a:endParaRPr lang="fr-FR" sz="2000" b="1" dirty="0" smtClean="0">
              <a:solidFill>
                <a:srgbClr val="FF0000"/>
              </a:solidFill>
            </a:endParaRPr>
          </a:p>
          <a:p>
            <a:r>
              <a:rPr lang="fr-FR" sz="2000" dirty="0" smtClean="0"/>
              <a:t>Un filtre composé d’un granulats de caoutchouc recyclé, permet de laisser </a:t>
            </a:r>
            <a:r>
              <a:rPr lang="fr-FR" sz="2000" dirty="0"/>
              <a:t>passer </a:t>
            </a:r>
            <a:r>
              <a:rPr lang="fr-FR" sz="2000" dirty="0" smtClean="0"/>
              <a:t>l’eau, empêche les feuilles de s’accumuler, et bloque les moustiques !</a:t>
            </a:r>
          </a:p>
          <a:p>
            <a:endParaRPr lang="fr-FR" sz="2000" dirty="0"/>
          </a:p>
          <a:p>
            <a:r>
              <a:rPr lang="fr-FR" sz="2000" b="1" dirty="0"/>
              <a:t>AGLOSTIC® </a:t>
            </a:r>
            <a:r>
              <a:rPr lang="fr-FR" sz="2000" u="sng" dirty="0" smtClean="0">
                <a:solidFill>
                  <a:schemeClr val="accent2"/>
                </a:solidFill>
              </a:rPr>
              <a:t>www.aedes-system.com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3" t="11522" b="24053"/>
          <a:stretch/>
        </p:blipFill>
        <p:spPr>
          <a:xfrm>
            <a:off x="143768" y="1259557"/>
            <a:ext cx="2329456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783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4248224" y="2267669"/>
            <a:ext cx="4394824" cy="123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t</a:t>
            </a:r>
            <a:r>
              <a:rPr lang="fr-FR" sz="2000" b="1" dirty="0" smtClean="0">
                <a:solidFill>
                  <a:srgbClr val="FF0000"/>
                </a:solidFill>
              </a:rPr>
              <a:t>oit terrasse, terrasse sur plots…</a:t>
            </a:r>
          </a:p>
          <a:p>
            <a:endParaRPr lang="fr-FR" sz="2000" b="1" dirty="0" smtClean="0">
              <a:solidFill>
                <a:srgbClr val="FF0000"/>
              </a:solidFill>
            </a:endParaRPr>
          </a:p>
          <a:p>
            <a:r>
              <a:rPr lang="fr-FR" sz="2000" dirty="0" smtClean="0"/>
              <a:t>Curez et Entretenez régulièrement les évacuations !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4" y="1835621"/>
            <a:ext cx="3752851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272" y="4211885"/>
            <a:ext cx="3192462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fr-FR" sz="2800" dirty="0"/>
              <a:t>Destruction de </a:t>
            </a:r>
            <a:r>
              <a:rPr lang="fr-FR" sz="2800" dirty="0" smtClean="0"/>
              <a:t>gîtes chez les particuliers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80351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4680272" y="1475581"/>
            <a:ext cx="5040560" cy="3011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t</a:t>
            </a:r>
            <a:r>
              <a:rPr lang="fr-FR" sz="2000" b="1" dirty="0" smtClean="0">
                <a:solidFill>
                  <a:srgbClr val="FF0000"/>
                </a:solidFill>
              </a:rPr>
              <a:t>oit terrasse, terrasse sur plots…</a:t>
            </a:r>
          </a:p>
          <a:p>
            <a:endParaRPr lang="fr-FR" sz="2000" b="1" dirty="0" smtClean="0">
              <a:solidFill>
                <a:srgbClr val="FF0000"/>
              </a:solidFill>
            </a:endParaRPr>
          </a:p>
          <a:p>
            <a:r>
              <a:rPr lang="fr-FR" sz="2000" dirty="0" smtClean="0"/>
              <a:t>Installer des structures en nid d’abeilles, recouvertes d’un géotextile (l’eau peut s’infiltrer, ou être stockée, mais le développement des larves de moustiques est impossible)</a:t>
            </a:r>
          </a:p>
          <a:p>
            <a:endParaRPr lang="fr-FR" sz="2000" dirty="0"/>
          </a:p>
          <a:p>
            <a:r>
              <a:rPr lang="fr-FR" sz="2000" b="1" dirty="0" err="1"/>
              <a:t>Retentio</a:t>
            </a:r>
            <a:r>
              <a:rPr lang="fr-FR" sz="2000" b="1" dirty="0"/>
              <a:t>® </a:t>
            </a:r>
            <a:r>
              <a:rPr lang="fr-FR" sz="2000" u="sng" dirty="0">
                <a:solidFill>
                  <a:schemeClr val="accent2"/>
                </a:solidFill>
              </a:rPr>
              <a:t>www.soprema.fr </a:t>
            </a:r>
          </a:p>
          <a:p>
            <a:r>
              <a:rPr lang="fr-FR" sz="2000" b="1" dirty="0" err="1" smtClean="0"/>
              <a:t>Wateroof</a:t>
            </a:r>
            <a:r>
              <a:rPr lang="fr-FR" sz="2000" b="1" dirty="0"/>
              <a:t> </a:t>
            </a:r>
            <a:r>
              <a:rPr lang="fr-FR" sz="2000" b="1" dirty="0" smtClean="0"/>
              <a:t>® </a:t>
            </a:r>
            <a:r>
              <a:rPr lang="fr-FR" sz="2000" dirty="0" smtClean="0"/>
              <a:t> </a:t>
            </a:r>
            <a:r>
              <a:rPr lang="fr-FR" sz="2000" u="sng" dirty="0" smtClean="0">
                <a:solidFill>
                  <a:schemeClr val="accent2"/>
                </a:solidFill>
              </a:rPr>
              <a:t>www.siplast.fr 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fr-FR" sz="2800" dirty="0" smtClean="0"/>
              <a:t>Adaptation des ouvrages</a:t>
            </a:r>
            <a:endParaRPr lang="fr-FR" sz="28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76" y="4487496"/>
            <a:ext cx="4393958" cy="293596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76" y="1331565"/>
            <a:ext cx="3756241" cy="263952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8544" y="4783939"/>
            <a:ext cx="2791801" cy="263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1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fr-FR" sz="2800" dirty="0" smtClean="0"/>
              <a:t>Modification des règles d’urbanisme</a:t>
            </a:r>
            <a:endParaRPr lang="fr-FR" sz="2800" dirty="0"/>
          </a:p>
        </p:txBody>
      </p:sp>
      <p:pic>
        <p:nvPicPr>
          <p:cNvPr id="8" name="Image 7"/>
          <p:cNvPicPr/>
          <p:nvPr/>
        </p:nvPicPr>
        <p:blipFill>
          <a:blip r:embed="rId2"/>
          <a:stretch>
            <a:fillRect/>
          </a:stretch>
        </p:blipFill>
        <p:spPr>
          <a:xfrm>
            <a:off x="71760" y="1209883"/>
            <a:ext cx="5760720" cy="41922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48424" y="3341966"/>
            <a:ext cx="4102621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b="1" dirty="0"/>
              <a:t>11.3 Les toitures</a:t>
            </a:r>
          </a:p>
          <a:p>
            <a:r>
              <a:rPr lang="fr-FR" dirty="0"/>
              <a:t>- Les terrasses de toitures peuvent être admises dans les conditions suivantes : […] </a:t>
            </a:r>
            <a:r>
              <a:rPr lang="fr-FR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Leur pente ne doit pas être inférieure à 5</a:t>
            </a:r>
            <a:r>
              <a:rPr lang="fr-FR" dirty="0" smtClean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%.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1223393" y="5642073"/>
            <a:ext cx="8857232" cy="17543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b="1" dirty="0"/>
              <a:t>11.11 Les terrasses de toitures</a:t>
            </a:r>
          </a:p>
          <a:p>
            <a:r>
              <a:rPr lang="fr-FR" dirty="0"/>
              <a:t>Elles devront présenter </a:t>
            </a:r>
            <a:r>
              <a:rPr lang="fr-FR" dirty="0">
                <a:highlight>
                  <a:srgbClr val="FFFF00"/>
                </a:highlight>
                <a:latin typeface="Tahoma" panose="020B0604030504040204" pitchFamily="34" charset="0"/>
                <a:ea typeface="Calibri" panose="020F0502020204030204" pitchFamily="34" charset="0"/>
              </a:rPr>
              <a:t>une pente garantissant l’évacuation des eaux</a:t>
            </a:r>
            <a:r>
              <a:rPr lang="fr-FR" dirty="0"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fr-FR" dirty="0" smtClean="0"/>
              <a:t> </a:t>
            </a:r>
            <a:r>
              <a:rPr lang="fr-FR" dirty="0"/>
              <a:t>pluviales vers le réseau ou la pleine terre (espaces verts) afin de ne pas favoriser la stagnation des eaux pluviales.</a:t>
            </a:r>
          </a:p>
          <a:p>
            <a:r>
              <a:rPr lang="fr-FR" dirty="0"/>
              <a:t>La nature des matériaux utilisés doit limiter la stagnation et rendre l’entretien possible. Les équipements installés ne doivent pas s’opposer à l’écoulement de l’eau.</a:t>
            </a:r>
          </a:p>
        </p:txBody>
      </p:sp>
    </p:spTree>
    <p:extLst>
      <p:ext uri="{BB962C8B-B14F-4D97-AF65-F5344CB8AC3E}">
        <p14:creationId xmlns:p14="http://schemas.microsoft.com/office/powerpoint/2010/main" val="248923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fr-FR" sz="2800" dirty="0"/>
              <a:t>Destruction de </a:t>
            </a:r>
            <a:r>
              <a:rPr lang="fr-FR" sz="2800" dirty="0" smtClean="0"/>
              <a:t>gîtes sur le domaine public</a:t>
            </a:r>
            <a:endParaRPr lang="fr-FR" sz="28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" t="2631" r="3129" b="2631"/>
          <a:stretch/>
        </p:blipFill>
        <p:spPr>
          <a:xfrm>
            <a:off x="431799" y="1475581"/>
            <a:ext cx="2664297" cy="259228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090" y="3072897"/>
            <a:ext cx="3024336" cy="198040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7" b="14581"/>
          <a:stretch/>
        </p:blipFill>
        <p:spPr>
          <a:xfrm>
            <a:off x="6716973" y="3059757"/>
            <a:ext cx="3147876" cy="209510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744168" y="1298926"/>
            <a:ext cx="4464496" cy="1809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a</a:t>
            </a:r>
            <a:r>
              <a:rPr lang="fr-FR" sz="2000" b="1" dirty="0" smtClean="0">
                <a:solidFill>
                  <a:srgbClr val="FF0000"/>
                </a:solidFill>
              </a:rPr>
              <a:t>valoirs pluviaux, pièges à sable, réseaux techniques, bornes de chantier, creux d’arbre…</a:t>
            </a:r>
          </a:p>
          <a:p>
            <a:endParaRPr lang="fr-FR" sz="2000" b="1" dirty="0" smtClean="0">
              <a:solidFill>
                <a:srgbClr val="FF0000"/>
              </a:solidFill>
            </a:endParaRPr>
          </a:p>
          <a:p>
            <a:r>
              <a:rPr lang="fr-FR" sz="2000" dirty="0" smtClean="0"/>
              <a:t>Cartographiez et traitez (avec un anti-larvaire) lors de leur mise en eau !</a:t>
            </a:r>
            <a:endParaRPr lang="fr-FR" sz="20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99"/>
          <a:stretch/>
        </p:blipFill>
        <p:spPr>
          <a:xfrm>
            <a:off x="3149118" y="5294398"/>
            <a:ext cx="3602736" cy="217624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" t="10720" r="2490" b="11569"/>
          <a:stretch/>
        </p:blipFill>
        <p:spPr>
          <a:xfrm>
            <a:off x="359792" y="5003972"/>
            <a:ext cx="2664296" cy="208823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9" t="5611" r="7093" b="8168"/>
          <a:stretch/>
        </p:blipFill>
        <p:spPr>
          <a:xfrm>
            <a:off x="7070933" y="5310400"/>
            <a:ext cx="288032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3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fr-FR" sz="2800" dirty="0"/>
              <a:t>Destruction de </a:t>
            </a:r>
            <a:r>
              <a:rPr lang="fr-FR" sz="2800" dirty="0" smtClean="0"/>
              <a:t>gîtes sur le domaine public</a:t>
            </a:r>
            <a:endParaRPr lang="fr-FR" sz="2800" dirty="0"/>
          </a:p>
        </p:txBody>
      </p:sp>
      <p:sp>
        <p:nvSpPr>
          <p:cNvPr id="7" name="ZoneTexte 6"/>
          <p:cNvSpPr txBox="1"/>
          <p:nvPr/>
        </p:nvSpPr>
        <p:spPr>
          <a:xfrm>
            <a:off x="4003508" y="1607054"/>
            <a:ext cx="4408971" cy="266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c</a:t>
            </a:r>
            <a:r>
              <a:rPr lang="fr-FR" sz="2000" b="1" dirty="0" smtClean="0">
                <a:solidFill>
                  <a:srgbClr val="FF0000"/>
                </a:solidFill>
              </a:rPr>
              <a:t>imetières…</a:t>
            </a:r>
          </a:p>
          <a:p>
            <a:endParaRPr lang="fr-FR" sz="2000" b="1" dirty="0" smtClean="0">
              <a:solidFill>
                <a:srgbClr val="FF0000"/>
              </a:solidFill>
            </a:endParaRPr>
          </a:p>
          <a:p>
            <a:r>
              <a:rPr lang="fr-FR" sz="2000" dirty="0" smtClean="0"/>
              <a:t>Eliminez tous </a:t>
            </a:r>
            <a:r>
              <a:rPr lang="fr-FR" sz="2000" dirty="0"/>
              <a:t>les contenants </a:t>
            </a:r>
            <a:r>
              <a:rPr lang="fr-FR" sz="2000" dirty="0" smtClean="0"/>
              <a:t>inutiles ! Incitez à une pratique modifiée : pas d’eau dans les vases et les sous-pots, à la place : sable humide !</a:t>
            </a:r>
          </a:p>
          <a:p>
            <a:endParaRPr lang="fr-FR" sz="2000" dirty="0" smtClean="0"/>
          </a:p>
          <a:p>
            <a:r>
              <a:rPr lang="fr-FR" sz="2000" dirty="0" smtClean="0"/>
              <a:t>Du sable devrait être mis à disposition à coté des arrosoirs.</a:t>
            </a:r>
            <a:endParaRPr lang="fr-FR" sz="20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09" y="2944764"/>
            <a:ext cx="1863858" cy="139789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" y="1259557"/>
            <a:ext cx="3967989" cy="297599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8" y="3772547"/>
            <a:ext cx="4048043" cy="303603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378" y="4931965"/>
            <a:ext cx="4048043" cy="303603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226" y="5056802"/>
            <a:ext cx="4048043" cy="303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4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lum bright="-10000"/>
          </a:blip>
          <a:stretch>
            <a:fillRect/>
          </a:stretch>
        </p:blipFill>
        <p:spPr>
          <a:xfrm>
            <a:off x="4595405" y="5030065"/>
            <a:ext cx="2752725" cy="1657350"/>
          </a:xfrm>
          <a:prstGeom prst="rect">
            <a:avLst/>
          </a:prstGeom>
          <a:effectLst/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fr-FR" sz="2800" dirty="0"/>
              <a:t>Destruction de </a:t>
            </a:r>
            <a:r>
              <a:rPr lang="fr-FR" sz="2800" dirty="0" smtClean="0"/>
              <a:t>gîtes sur le domaine public</a:t>
            </a:r>
            <a:endParaRPr lang="fr-FR" sz="2800" dirty="0"/>
          </a:p>
        </p:txBody>
      </p:sp>
      <p:sp>
        <p:nvSpPr>
          <p:cNvPr id="7" name="ZoneTexte 6"/>
          <p:cNvSpPr txBox="1"/>
          <p:nvPr/>
        </p:nvSpPr>
        <p:spPr>
          <a:xfrm>
            <a:off x="4248224" y="2267669"/>
            <a:ext cx="4394824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déchets en tout genre…</a:t>
            </a:r>
          </a:p>
          <a:p>
            <a:endParaRPr lang="fr-FR" sz="2000" b="1" dirty="0" smtClean="0">
              <a:solidFill>
                <a:srgbClr val="FF0000"/>
              </a:solidFill>
            </a:endParaRPr>
          </a:p>
          <a:p>
            <a:r>
              <a:rPr lang="fr-FR" sz="2000" dirty="0" smtClean="0"/>
              <a:t>Eliminez !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2" y="1907629"/>
            <a:ext cx="3602736" cy="3438144"/>
          </a:xfrm>
          <a:prstGeom prst="rect">
            <a:avLst/>
          </a:prstGeom>
        </p:spPr>
      </p:pic>
      <p:pic>
        <p:nvPicPr>
          <p:cNvPr id="1026" name="Picture 2" descr="Résultat de recherche d'images pour &quot;dechets nature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560" y="1985633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ésultat de recherche d'images pour &quot;dechets nature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350" y="3796999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5405" y="3275433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1474788"/>
            <a:ext cx="39608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979613"/>
            <a:ext cx="4826000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3233738"/>
            <a:ext cx="8678863" cy="365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800"/>
              <a:t>Seule la femelle pique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697872"/>
              </p:ext>
            </p:extLst>
          </p:nvPr>
        </p:nvGraphicFramePr>
        <p:xfrm>
          <a:off x="215777" y="2123653"/>
          <a:ext cx="5760640" cy="28711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87346"/>
                <a:gridCol w="1886178"/>
                <a:gridCol w="1987116"/>
              </a:tblGrid>
              <a:tr h="7682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 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 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Nb de gîtes en eau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% positif albopictus total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5128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Avaloirs pluviaux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52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27%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5128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Coffret technique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31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42%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5385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Terrasses à plot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23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52%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5385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Total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106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37%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5" name="Espace réservé du contenu 2"/>
          <p:cNvSpPr txBox="1">
            <a:spLocks/>
          </p:cNvSpPr>
          <p:nvPr/>
        </p:nvSpPr>
        <p:spPr>
          <a:xfrm>
            <a:off x="431800" y="1166085"/>
            <a:ext cx="9433048" cy="1584176"/>
          </a:xfrm>
          <a:prstGeom prst="rect">
            <a:avLst/>
          </a:prstGeom>
        </p:spPr>
        <p:txBody>
          <a:bodyPr/>
          <a:lstStyle>
            <a:lvl1pPr marL="342900" indent="-342900" algn="l" defTabSz="449263" rtl="0" fontAlgn="base" hangingPunct="0">
              <a:lnSpc>
                <a:spcPct val="87000"/>
              </a:lnSpc>
              <a:spcBef>
                <a:spcPts val="14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fontAlgn="base" hangingPunct="0">
              <a:lnSpc>
                <a:spcPct val="87000"/>
              </a:lnSpc>
              <a:spcBef>
                <a:spcPts val="11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fontAlgn="base" hangingPunct="0">
              <a:lnSpc>
                <a:spcPct val="87000"/>
              </a:lnSpc>
              <a:spcBef>
                <a:spcPts val="8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fontAlgn="base" hangingPunct="0">
              <a:lnSpc>
                <a:spcPct val="87000"/>
              </a:lnSpc>
              <a:spcBef>
                <a:spcPts val="5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fontAlgn="base" hangingPunct="0">
              <a:lnSpc>
                <a:spcPct val="87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dirty="0" smtClean="0"/>
              <a:t>gîtes présents sur le domaine privé ET sur le domaine public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dirty="0" smtClean="0"/>
              <a:t>souvent des gîtes cryptiques, difficiles à contrôler</a:t>
            </a:r>
            <a:endParaRPr lang="fr-FR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fr-FR" sz="2800" dirty="0"/>
              <a:t>Gîtes larvaires liés à la </a:t>
            </a:r>
            <a:r>
              <a:rPr lang="fr-FR" sz="2800" dirty="0" smtClean="0"/>
              <a:t>construction (CNEV 2017)</a:t>
            </a:r>
            <a:endParaRPr lang="fr-FR" sz="2800" dirty="0"/>
          </a:p>
        </p:txBody>
      </p:sp>
      <p:graphicFrame>
        <p:nvGraphicFramePr>
          <p:cNvPr id="7" name="Graphique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1845749"/>
              </p:ext>
            </p:extLst>
          </p:nvPr>
        </p:nvGraphicFramePr>
        <p:xfrm>
          <a:off x="-216272" y="5183411"/>
          <a:ext cx="4701263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phique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5279357"/>
              </p:ext>
            </p:extLst>
          </p:nvPr>
        </p:nvGraphicFramePr>
        <p:xfrm>
          <a:off x="5976417" y="2371079"/>
          <a:ext cx="4104455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aphique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9687394"/>
              </p:ext>
            </p:extLst>
          </p:nvPr>
        </p:nvGraphicFramePr>
        <p:xfrm>
          <a:off x="1377766" y="5240320"/>
          <a:ext cx="4149084" cy="2235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aphique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9263124"/>
              </p:ext>
            </p:extLst>
          </p:nvPr>
        </p:nvGraphicFramePr>
        <p:xfrm>
          <a:off x="5535120" y="5240320"/>
          <a:ext cx="4545505" cy="2235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2920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1" name="AutoShape 7"/>
          <p:cNvSpPr>
            <a:spLocks noChangeArrowheads="1"/>
          </p:cNvSpPr>
          <p:nvPr/>
        </p:nvSpPr>
        <p:spPr bwMode="auto">
          <a:xfrm>
            <a:off x="2874963" y="1489075"/>
            <a:ext cx="1165225" cy="263525"/>
          </a:xfrm>
          <a:custGeom>
            <a:avLst/>
            <a:gdLst>
              <a:gd name="G0" fmla="min 3237 732"/>
              <a:gd name="G1" fmla="*/ 34464 3237 1"/>
              <a:gd name="G2" fmla="*/ G1 1 G0"/>
              <a:gd name="G3" fmla="+- 0 0 50000"/>
              <a:gd name="G4" fmla="+- 34464 0 50000"/>
              <a:gd name="G5" fmla="?: G4 50000 34464"/>
              <a:gd name="G6" fmla="?: G3 0 G4"/>
              <a:gd name="G7" fmla="+- 0 0 49928"/>
              <a:gd name="G8" fmla="+- G2 0 49928"/>
              <a:gd name="G9" fmla="?: G8 49928 G2"/>
              <a:gd name="G10" fmla="?: G7 0 G8"/>
              <a:gd name="G11" fmla="*/ G0 G10 1"/>
              <a:gd name="G12" fmla="*/ G11 1 34464"/>
              <a:gd name="G13" fmla="+- 3237 0 G12"/>
              <a:gd name="G14" fmla="*/ 732 G6 1"/>
              <a:gd name="G15" fmla="*/ G14 1 3392"/>
              <a:gd name="G16" fmla="*/ 732 1 2"/>
              <a:gd name="G17" fmla="+- G16 0 G15"/>
              <a:gd name="G18" fmla="+- G16 G15 0"/>
              <a:gd name="G19" fmla="+- G18 0 0"/>
              <a:gd name="G20" fmla="*/ 732 1 2"/>
              <a:gd name="G21" fmla="*/ G17 G12 1"/>
              <a:gd name="G22" fmla="*/ G21 1 G20"/>
              <a:gd name="G23" fmla="+- G13 G22 0"/>
              <a:gd name="G24" fmla="+- G23 0 0"/>
              <a:gd name="G25" fmla="+- 732 0 0"/>
              <a:gd name="G26" fmla="+- 3237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3719"/>
                </a:moveTo>
                <a:lnTo>
                  <a:pt x="1060" y="3719"/>
                </a:lnTo>
                <a:lnTo>
                  <a:pt x="1060" y="0"/>
                </a:lnTo>
                <a:lnTo>
                  <a:pt x="3237" y="366"/>
                </a:lnTo>
                <a:lnTo>
                  <a:pt x="1060" y="732"/>
                </a:lnTo>
                <a:lnTo>
                  <a:pt x="1060" y="-2987"/>
                </a:lnTo>
                <a:lnTo>
                  <a:pt x="0" y="-2987"/>
                </a:lnTo>
                <a:close/>
              </a:path>
            </a:pathLst>
          </a:custGeom>
          <a:solidFill>
            <a:srgbClr val="FF0000"/>
          </a:solidFill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800" dirty="0" smtClean="0"/>
              <a:t>La meilleure stratégie de lutte</a:t>
            </a:r>
            <a:endParaRPr lang="fr-FR" altLang="fr-FR" sz="2800" dirty="0"/>
          </a:p>
        </p:txBody>
      </p:sp>
      <p:sp>
        <p:nvSpPr>
          <p:cNvPr id="2" name="ZoneTexte 1"/>
          <p:cNvSpPr txBox="1"/>
          <p:nvPr/>
        </p:nvSpPr>
        <p:spPr>
          <a:xfrm>
            <a:off x="1691940" y="3059757"/>
            <a:ext cx="6696744" cy="4099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Meilleure stratégie</a:t>
            </a:r>
          </a:p>
          <a:p>
            <a:endParaRPr lang="fr-FR" sz="2000" b="1" dirty="0" smtClean="0"/>
          </a:p>
          <a:p>
            <a:r>
              <a:rPr lang="fr-FR" sz="2000" b="1" dirty="0" smtClean="0"/>
              <a:t>Mobilisation sociale :</a:t>
            </a:r>
            <a:endParaRPr lang="fr-FR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/>
              <a:t>Rendre </a:t>
            </a:r>
            <a:r>
              <a:rPr lang="fr-FR" sz="2000" b="1" dirty="0"/>
              <a:t>l’eau </a:t>
            </a:r>
            <a:r>
              <a:rPr lang="fr-FR" sz="2000" b="1" dirty="0" smtClean="0"/>
              <a:t>inaccessible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/>
              <a:t>Privilégier le contact direct et la démonstration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 smtClean="0"/>
          </a:p>
          <a:p>
            <a:r>
              <a:rPr lang="fr-FR" altLang="fr-FR" sz="2000" b="1" dirty="0"/>
              <a:t>Le </a:t>
            </a:r>
            <a:r>
              <a:rPr lang="fr-FR" altLang="fr-FR" sz="2000" b="1" dirty="0" smtClean="0"/>
              <a:t>piégeage</a:t>
            </a:r>
            <a:r>
              <a:rPr lang="fr-FR" sz="2000" b="1" dirty="0" smtClean="0"/>
              <a:t> </a:t>
            </a:r>
            <a:r>
              <a:rPr lang="fr-FR" sz="2000" b="1" dirty="0"/>
              <a:t>: une méthode </a:t>
            </a:r>
            <a:r>
              <a:rPr lang="fr-FR" sz="2000" b="1" dirty="0" smtClean="0"/>
              <a:t>complémentaire efficace seulement si beaucoup de gîtes ont été éliminés</a:t>
            </a:r>
          </a:p>
          <a:p>
            <a:endParaRPr lang="fr-FR" sz="2000" b="1" dirty="0" smtClean="0"/>
          </a:p>
          <a:p>
            <a:r>
              <a:rPr lang="fr-FR" sz="2000" b="1" dirty="0" smtClean="0"/>
              <a:t>Traitement insecticide anti-larvaire : pour les gîtes sur le domaine public qui ne peuvent pas être éliminés</a:t>
            </a:r>
          </a:p>
          <a:p>
            <a:endParaRPr lang="fr-FR" sz="2000" b="1" dirty="0"/>
          </a:p>
          <a:p>
            <a:r>
              <a:rPr lang="fr-FR" sz="2000" b="1" dirty="0"/>
              <a:t>Traitement insecticide anti-adulte : réserver au cas de transmission de maladie 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6176" y="1372134"/>
            <a:ext cx="5038725" cy="138050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Aucune action seule n’est </a:t>
            </a:r>
            <a:r>
              <a:rPr lang="fr-FR" dirty="0" smtClean="0"/>
              <a:t>efficace.</a:t>
            </a:r>
            <a:endParaRPr lang="fr-FR" dirty="0"/>
          </a:p>
          <a:p>
            <a:r>
              <a:rPr lang="fr-FR" dirty="0"/>
              <a:t>Les traitements insecticides anti-adultes n’éliminent pas les larves et les </a:t>
            </a:r>
            <a:r>
              <a:rPr lang="fr-FR" dirty="0" smtClean="0"/>
              <a:t>œufs et </a:t>
            </a:r>
            <a:r>
              <a:rPr lang="fr-FR" dirty="0"/>
              <a:t>il existe un risque important de </a:t>
            </a:r>
            <a:r>
              <a:rPr lang="fr-FR" dirty="0" smtClean="0"/>
              <a:t>résistance.</a:t>
            </a:r>
            <a:endParaRPr lang="fr-FR" dirty="0"/>
          </a:p>
          <a:p>
            <a:r>
              <a:rPr lang="fr-FR" dirty="0"/>
              <a:t>La majorité des gîtes sont chez les </a:t>
            </a:r>
            <a:r>
              <a:rPr lang="fr-FR" dirty="0" smtClean="0"/>
              <a:t>particuliers.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16710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3970338" y="2627313"/>
            <a:ext cx="1857375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5400"/>
              <a:t>Merci</a:t>
            </a: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3563938"/>
            <a:ext cx="3646488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68" y="4392487"/>
            <a:ext cx="5263221" cy="2915742"/>
          </a:xfrm>
          <a:prstGeom prst="rect">
            <a:avLst/>
          </a:prstGeom>
          <a:ln w="63500">
            <a:solidFill>
              <a:srgbClr val="FFF579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212" y="1187549"/>
            <a:ext cx="7636286" cy="3312368"/>
          </a:xfrm>
          <a:prstGeom prst="rect">
            <a:avLst/>
          </a:prstGeom>
          <a:ln w="53975">
            <a:solidFill>
              <a:srgbClr val="CCDA51"/>
            </a:solidFill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800" dirty="0"/>
              <a:t>Seule la femelle pique </a:t>
            </a:r>
          </a:p>
        </p:txBody>
      </p:sp>
      <p:sp>
        <p:nvSpPr>
          <p:cNvPr id="6" name="Rectangle 5"/>
          <p:cNvSpPr/>
          <p:nvPr/>
        </p:nvSpPr>
        <p:spPr>
          <a:xfrm>
            <a:off x="6192440" y="5003973"/>
            <a:ext cx="3384376" cy="1466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0000"/>
                </a:solidFill>
                <a:cs typeface="Arial" panose="020B0604020202020204" pitchFamily="34" charset="0"/>
              </a:rPr>
              <a:t>Le moustique infecte une personne en injectant sa salive et </a:t>
            </a:r>
            <a:r>
              <a:rPr lang="fr-FR" sz="2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l’agent </a:t>
            </a:r>
            <a:r>
              <a:rPr lang="fr-FR" sz="2400" b="1" dirty="0">
                <a:solidFill>
                  <a:srgbClr val="000000"/>
                </a:solidFill>
                <a:cs typeface="Arial" panose="020B0604020202020204" pitchFamily="34" charset="0"/>
              </a:rPr>
              <a:t>pathogène</a:t>
            </a:r>
            <a:endParaRPr lang="fr-FR" sz="16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68976" y="294137"/>
            <a:ext cx="2699957" cy="1351652"/>
          </a:xfrm>
          <a:prstGeom prst="rect">
            <a:avLst/>
          </a:prstGeom>
          <a:solidFill>
            <a:srgbClr val="FFCC29"/>
          </a:solidFill>
        </p:spPr>
        <p:txBody>
          <a:bodyPr wrap="square">
            <a:spAutoFit/>
          </a:bodyPr>
          <a:lstStyle/>
          <a:p>
            <a:r>
              <a:rPr lang="fr-FR" sz="2200" b="1" dirty="0">
                <a:solidFill>
                  <a:srgbClr val="3333CC"/>
                </a:solidFill>
              </a:rPr>
              <a:t>Vecteur</a:t>
            </a:r>
            <a:r>
              <a:rPr lang="fr-FR" sz="2200" dirty="0">
                <a:solidFill>
                  <a:srgbClr val="3333CC"/>
                </a:solidFill>
                <a:latin typeface="Microsoft YaHei" panose="020B0503020204020204" pitchFamily="34" charset="-122"/>
              </a:rPr>
              <a:t> </a:t>
            </a:r>
            <a:r>
              <a:rPr lang="fr-FR" sz="2200" dirty="0">
                <a:solidFill>
                  <a:srgbClr val="FFFFFF"/>
                </a:solidFill>
                <a:latin typeface="Microsoft YaHei" panose="020B0503020204020204" pitchFamily="34" charset="-122"/>
              </a:rPr>
              <a:t> : </a:t>
            </a:r>
            <a:endParaRPr lang="fr-FR" sz="2200" dirty="0" smtClean="0">
              <a:solidFill>
                <a:srgbClr val="FFFFFF"/>
              </a:solidFill>
              <a:latin typeface="Microsoft YaHei" panose="020B0503020204020204" pitchFamily="34" charset="-122"/>
            </a:endParaRPr>
          </a:p>
          <a:p>
            <a:r>
              <a:rPr lang="fr-FR" sz="2200" dirty="0" smtClean="0">
                <a:solidFill>
                  <a:srgbClr val="FFFFFF"/>
                </a:solidFill>
                <a:latin typeface="Microsoft YaHei" panose="020B0503020204020204" pitchFamily="34" charset="-122"/>
              </a:rPr>
              <a:t>organisme </a:t>
            </a:r>
            <a:r>
              <a:rPr lang="fr-FR" sz="2200" dirty="0">
                <a:solidFill>
                  <a:srgbClr val="FFFFFF"/>
                </a:solidFill>
                <a:latin typeface="Microsoft YaHei" panose="020B0503020204020204" pitchFamily="34" charset="-122"/>
              </a:rPr>
              <a:t>qui transmet un virus ou un parasite</a:t>
            </a:r>
            <a:endParaRPr lang="fr-FR" sz="2200" dirty="0">
              <a:solidFill>
                <a:srgbClr val="000000"/>
              </a:solidFill>
              <a:latin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198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08" name="Group 20"/>
          <p:cNvGrpSpPr>
            <a:grpSpLocks/>
          </p:cNvGrpSpPr>
          <p:nvPr/>
        </p:nvGrpSpPr>
        <p:grpSpPr bwMode="auto">
          <a:xfrm>
            <a:off x="852743" y="405983"/>
            <a:ext cx="9048860" cy="6360977"/>
            <a:chOff x="476" y="255"/>
            <a:chExt cx="5171" cy="3635"/>
          </a:xfrm>
        </p:grpSpPr>
        <p:pic>
          <p:nvPicPr>
            <p:cNvPr id="37892" name="Picture 4" descr="8936_lore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4" r="2364"/>
            <a:stretch>
              <a:fillRect/>
            </a:stretch>
          </p:blipFill>
          <p:spPr bwMode="auto">
            <a:xfrm>
              <a:off x="476" y="255"/>
              <a:ext cx="5171" cy="3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7906" name="Line 18"/>
            <p:cNvSpPr>
              <a:spLocks noChangeShapeType="1"/>
            </p:cNvSpPr>
            <p:nvPr/>
          </p:nvSpPr>
          <p:spPr bwMode="auto">
            <a:xfrm flipV="1">
              <a:off x="2109" y="2387"/>
              <a:ext cx="498" cy="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7909" name="Group 21"/>
          <p:cNvGrpSpPr>
            <a:grpSpLocks/>
          </p:cNvGrpSpPr>
          <p:nvPr/>
        </p:nvGrpSpPr>
        <p:grpSpPr bwMode="auto">
          <a:xfrm>
            <a:off x="852743" y="367484"/>
            <a:ext cx="9048860" cy="6436223"/>
            <a:chOff x="431" y="119"/>
            <a:chExt cx="5171" cy="3678"/>
          </a:xfrm>
        </p:grpSpPr>
        <p:pic>
          <p:nvPicPr>
            <p:cNvPr id="37894" name="Picture 6" descr="9177_lore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2" r="2939"/>
            <a:stretch>
              <a:fillRect/>
            </a:stretch>
          </p:blipFill>
          <p:spPr bwMode="auto">
            <a:xfrm>
              <a:off x="431" y="119"/>
              <a:ext cx="5171" cy="3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7907" name="Line 19"/>
            <p:cNvSpPr>
              <a:spLocks noChangeShapeType="1"/>
            </p:cNvSpPr>
            <p:nvPr/>
          </p:nvSpPr>
          <p:spPr bwMode="auto">
            <a:xfrm flipV="1">
              <a:off x="1792" y="2341"/>
              <a:ext cx="498" cy="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7912" name="Group 24"/>
          <p:cNvGrpSpPr>
            <a:grpSpLocks/>
          </p:cNvGrpSpPr>
          <p:nvPr/>
        </p:nvGrpSpPr>
        <p:grpSpPr bwMode="auto">
          <a:xfrm>
            <a:off x="852743" y="367484"/>
            <a:ext cx="9048860" cy="6437974"/>
            <a:chOff x="431" y="119"/>
            <a:chExt cx="5171" cy="3679"/>
          </a:xfrm>
        </p:grpSpPr>
        <p:pic>
          <p:nvPicPr>
            <p:cNvPr id="37897" name="Picture 9" descr="9181_lore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2" r="4143"/>
            <a:stretch>
              <a:fillRect/>
            </a:stretch>
          </p:blipFill>
          <p:spPr bwMode="auto">
            <a:xfrm>
              <a:off x="431" y="119"/>
              <a:ext cx="5171" cy="3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7910" name="Line 22"/>
            <p:cNvSpPr>
              <a:spLocks noChangeShapeType="1"/>
            </p:cNvSpPr>
            <p:nvPr/>
          </p:nvSpPr>
          <p:spPr bwMode="auto">
            <a:xfrm flipV="1">
              <a:off x="1701" y="2296"/>
              <a:ext cx="363" cy="27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911" name="Line 23"/>
            <p:cNvSpPr>
              <a:spLocks noChangeShapeType="1"/>
            </p:cNvSpPr>
            <p:nvPr/>
          </p:nvSpPr>
          <p:spPr bwMode="auto">
            <a:xfrm rot="17098727" flipV="1">
              <a:off x="3605" y="1616"/>
              <a:ext cx="363" cy="27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7915" name="Group 27"/>
          <p:cNvGrpSpPr>
            <a:grpSpLocks/>
          </p:cNvGrpSpPr>
          <p:nvPr/>
        </p:nvGrpSpPr>
        <p:grpSpPr bwMode="auto">
          <a:xfrm>
            <a:off x="852743" y="367484"/>
            <a:ext cx="9048860" cy="6437974"/>
            <a:chOff x="431" y="119"/>
            <a:chExt cx="5171" cy="3679"/>
          </a:xfrm>
        </p:grpSpPr>
        <p:pic>
          <p:nvPicPr>
            <p:cNvPr id="37900" name="Picture 12" descr="9175_lore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2" r="2939"/>
            <a:stretch>
              <a:fillRect/>
            </a:stretch>
          </p:blipFill>
          <p:spPr bwMode="auto">
            <a:xfrm>
              <a:off x="431" y="119"/>
              <a:ext cx="5171" cy="3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913" name="Line 25"/>
            <p:cNvSpPr>
              <a:spLocks noChangeShapeType="1"/>
            </p:cNvSpPr>
            <p:nvPr/>
          </p:nvSpPr>
          <p:spPr bwMode="auto">
            <a:xfrm flipV="1">
              <a:off x="1837" y="2568"/>
              <a:ext cx="363" cy="227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914" name="Line 26"/>
            <p:cNvSpPr>
              <a:spLocks noChangeShapeType="1"/>
            </p:cNvSpPr>
            <p:nvPr/>
          </p:nvSpPr>
          <p:spPr bwMode="auto">
            <a:xfrm rot="16480935" flipV="1">
              <a:off x="3765" y="2183"/>
              <a:ext cx="363" cy="227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7917" name="Group 29"/>
          <p:cNvGrpSpPr>
            <a:grpSpLocks/>
          </p:cNvGrpSpPr>
          <p:nvPr/>
        </p:nvGrpSpPr>
        <p:grpSpPr bwMode="auto">
          <a:xfrm>
            <a:off x="833494" y="367484"/>
            <a:ext cx="9089109" cy="6439723"/>
            <a:chOff x="431" y="128"/>
            <a:chExt cx="5194" cy="3680"/>
          </a:xfrm>
        </p:grpSpPr>
        <p:pic>
          <p:nvPicPr>
            <p:cNvPr id="37903" name="Picture 15" descr="9176_lore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128"/>
              <a:ext cx="5194" cy="3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916" name="Line 28"/>
            <p:cNvSpPr>
              <a:spLocks noChangeShapeType="1"/>
            </p:cNvSpPr>
            <p:nvPr/>
          </p:nvSpPr>
          <p:spPr bwMode="auto">
            <a:xfrm>
              <a:off x="657" y="1979"/>
              <a:ext cx="363" cy="22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3562599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Personnalisé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2D2DB9"/>
      </a:hlink>
      <a:folHlink>
        <a:srgbClr val="2D2DB9"/>
      </a:folHlink>
    </a:clrScheme>
    <a:fontScheme name="Thème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4200</TotalTime>
  <Words>2609</Words>
  <Application>Microsoft Office PowerPoint</Application>
  <PresentationFormat>Personnalisé</PresentationFormat>
  <Paragraphs>563</Paragraphs>
  <Slides>72</Slides>
  <Notes>57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72</vt:i4>
      </vt:variant>
    </vt:vector>
  </HeadingPairs>
  <TitlesOfParts>
    <vt:vector size="83" baseType="lpstr">
      <vt:lpstr>Arial Unicode MS</vt:lpstr>
      <vt:lpstr>Microsoft YaHei</vt:lpstr>
      <vt:lpstr>Arial</vt:lpstr>
      <vt:lpstr>Calibri</vt:lpstr>
      <vt:lpstr>Segoe UI</vt:lpstr>
      <vt:lpstr>StarSymbol</vt:lpstr>
      <vt:lpstr>Tahoma</vt:lpstr>
      <vt:lpstr>Times New Roman</vt:lpstr>
      <vt:lpstr>Wingdings</vt:lpstr>
      <vt:lpstr>Thème Office</vt:lpstr>
      <vt:lpstr>Worksheet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besnard</dc:creator>
  <cp:keywords/>
  <dc:description/>
  <cp:lastModifiedBy>GILLES BESNARD</cp:lastModifiedBy>
  <cp:revision>352</cp:revision>
  <cp:lastPrinted>1601-01-01T00:00:00Z</cp:lastPrinted>
  <dcterms:created xsi:type="dcterms:W3CDTF">2014-05-27T13:41:29Z</dcterms:created>
  <dcterms:modified xsi:type="dcterms:W3CDTF">2018-04-09T10:20:37Z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26</vt:i4>
  </property>
  <property fmtid="{D5CDD505-2E9C-101B-9397-08002B2CF9AE}" pid="8" name="PresentationFormat">
    <vt:lpwstr>Personnalisé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68</vt:i4>
  </property>
</Properties>
</file>