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6"/>
  </p:notesMasterIdLst>
  <p:handoutMasterIdLst>
    <p:handoutMasterId r:id="rId67"/>
  </p:handoutMasterIdLst>
  <p:sldIdLst>
    <p:sldId id="582" r:id="rId2"/>
    <p:sldId id="583" r:id="rId3"/>
    <p:sldId id="584" r:id="rId4"/>
    <p:sldId id="585" r:id="rId5"/>
    <p:sldId id="586" r:id="rId6"/>
    <p:sldId id="587" r:id="rId7"/>
    <p:sldId id="588" r:id="rId8"/>
    <p:sldId id="589" r:id="rId9"/>
    <p:sldId id="362" r:id="rId10"/>
    <p:sldId id="390" r:id="rId11"/>
    <p:sldId id="385" r:id="rId12"/>
    <p:sldId id="400" r:id="rId13"/>
    <p:sldId id="506" r:id="rId14"/>
    <p:sldId id="648" r:id="rId15"/>
    <p:sldId id="510" r:id="rId16"/>
    <p:sldId id="511" r:id="rId17"/>
    <p:sldId id="397" r:id="rId18"/>
    <p:sldId id="651" r:id="rId19"/>
    <p:sldId id="590" r:id="rId20"/>
    <p:sldId id="457" r:id="rId21"/>
    <p:sldId id="459" r:id="rId22"/>
    <p:sldId id="458" r:id="rId23"/>
    <p:sldId id="614" r:id="rId24"/>
    <p:sldId id="509" r:id="rId25"/>
    <p:sldId id="453" r:id="rId26"/>
    <p:sldId id="454" r:id="rId27"/>
    <p:sldId id="565" r:id="rId28"/>
    <p:sldId id="615" r:id="rId29"/>
    <p:sldId id="616" r:id="rId30"/>
    <p:sldId id="613" r:id="rId31"/>
    <p:sldId id="512" r:id="rId32"/>
    <p:sldId id="513" r:id="rId33"/>
    <p:sldId id="514" r:id="rId34"/>
    <p:sldId id="515" r:id="rId35"/>
    <p:sldId id="516" r:id="rId36"/>
    <p:sldId id="646" r:id="rId37"/>
    <p:sldId id="518" r:id="rId38"/>
    <p:sldId id="364" r:id="rId39"/>
    <p:sldId id="399" r:id="rId40"/>
    <p:sldId id="450" r:id="rId41"/>
    <p:sldId id="451" r:id="rId42"/>
    <p:sldId id="366" r:id="rId43"/>
    <p:sldId id="418" r:id="rId44"/>
    <p:sldId id="647" r:id="rId45"/>
    <p:sldId id="649" r:id="rId46"/>
    <p:sldId id="650" r:id="rId47"/>
    <p:sldId id="529" r:id="rId48"/>
    <p:sldId id="419" r:id="rId49"/>
    <p:sldId id="428" r:id="rId50"/>
    <p:sldId id="523" r:id="rId51"/>
    <p:sldId id="524" r:id="rId52"/>
    <p:sldId id="630" r:id="rId53"/>
    <p:sldId id="517" r:id="rId54"/>
    <p:sldId id="617" r:id="rId55"/>
    <p:sldId id="618" r:id="rId56"/>
    <p:sldId id="619" r:id="rId57"/>
    <p:sldId id="626" r:id="rId58"/>
    <p:sldId id="620" r:id="rId59"/>
    <p:sldId id="621" r:id="rId60"/>
    <p:sldId id="622" r:id="rId61"/>
    <p:sldId id="623" r:id="rId62"/>
    <p:sldId id="624" r:id="rId63"/>
    <p:sldId id="625" r:id="rId64"/>
    <p:sldId id="354" r:id="rId65"/>
  </p:sldIdLst>
  <p:sldSz cx="10080625" cy="7559675"/>
  <p:notesSz cx="6805613" cy="9944100"/>
  <p:defaultTextStyle>
    <a:defPPr>
      <a:defRPr lang="en-GB"/>
    </a:defPPr>
    <a:lvl1pPr algn="l" defTabSz="449263" rtl="0" eaLnBrk="0" fontAlgn="base" hangingPunct="0">
      <a:spcBef>
        <a:spcPct val="0"/>
      </a:spcBef>
      <a:spcAft>
        <a:spcPct val="0"/>
      </a:spcAft>
      <a:defRPr kern="1200">
        <a:solidFill>
          <a:schemeClr val="tx1"/>
        </a:solidFill>
        <a:latin typeface="Arial" charset="0"/>
        <a:ea typeface="Microsoft YaHei" charset="-122"/>
        <a:cs typeface="+mn-cs"/>
      </a:defRPr>
    </a:lvl1pPr>
    <a:lvl2pPr marL="742950" indent="-285750" algn="l" defTabSz="449263" rtl="0" eaLnBrk="0" fontAlgn="base" hangingPunct="0">
      <a:spcBef>
        <a:spcPct val="0"/>
      </a:spcBef>
      <a:spcAft>
        <a:spcPct val="0"/>
      </a:spcAft>
      <a:defRPr kern="1200">
        <a:solidFill>
          <a:schemeClr val="tx1"/>
        </a:solidFill>
        <a:latin typeface="Arial" charset="0"/>
        <a:ea typeface="Microsoft YaHei" charset="-122"/>
        <a:cs typeface="+mn-cs"/>
      </a:defRPr>
    </a:lvl2pPr>
    <a:lvl3pPr marL="11430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3pPr>
    <a:lvl4pPr marL="16002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4pPr>
    <a:lvl5pPr marL="20574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5pPr>
    <a:lvl6pPr marL="2286000" algn="l" defTabSz="914400" rtl="0" eaLnBrk="1" latinLnBrk="0" hangingPunct="1">
      <a:defRPr kern="1200">
        <a:solidFill>
          <a:schemeClr val="tx1"/>
        </a:solidFill>
        <a:latin typeface="Arial" charset="0"/>
        <a:ea typeface="Microsoft YaHei" charset="-122"/>
        <a:cs typeface="+mn-cs"/>
      </a:defRPr>
    </a:lvl6pPr>
    <a:lvl7pPr marL="2743200" algn="l" defTabSz="914400" rtl="0" eaLnBrk="1" latinLnBrk="0" hangingPunct="1">
      <a:defRPr kern="1200">
        <a:solidFill>
          <a:schemeClr val="tx1"/>
        </a:solidFill>
        <a:latin typeface="Arial" charset="0"/>
        <a:ea typeface="Microsoft YaHei" charset="-122"/>
        <a:cs typeface="+mn-cs"/>
      </a:defRPr>
    </a:lvl7pPr>
    <a:lvl8pPr marL="3200400" algn="l" defTabSz="914400" rtl="0" eaLnBrk="1" latinLnBrk="0" hangingPunct="1">
      <a:defRPr kern="1200">
        <a:solidFill>
          <a:schemeClr val="tx1"/>
        </a:solidFill>
        <a:latin typeface="Arial" charset="0"/>
        <a:ea typeface="Microsoft YaHei" charset="-122"/>
        <a:cs typeface="+mn-cs"/>
      </a:defRPr>
    </a:lvl8pPr>
    <a:lvl9pPr marL="3657600" algn="l" defTabSz="914400" rtl="0" eaLnBrk="1" latinLnBrk="0" hangingPunct="1">
      <a:defRPr kern="1200">
        <a:solidFill>
          <a:schemeClr val="tx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9">
          <p15:clr>
            <a:srgbClr val="A4A3A4"/>
          </p15:clr>
        </p15:guide>
        <p15:guide id="2" pos="19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ES BESNARD" initials="G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FF9900"/>
    <a:srgbClr val="71A40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94383" autoAdjust="0"/>
  </p:normalViewPr>
  <p:slideViewPr>
    <p:cSldViewPr>
      <p:cViewPr varScale="1">
        <p:scale>
          <a:sx n="104" d="100"/>
          <a:sy n="104" d="100"/>
        </p:scale>
        <p:origin x="1794" y="1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9"/>
        <p:guide pos="19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ensvrfs0009\ServicesMPL$\UNITES\DSS_224\CNEV\Saisines\gites%20lies%20au%20bati\donnees%20enquete%20ad%20hoc%20et%20lifeplu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ensvrfs0009\ServicesMPL$\UNITES\DSS_224\CNEV\Saisines\gites%20lies%20au%20bati\donnees%20enquete%20ad%20hoc%20et%20lifeplu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Présence</a:t>
            </a:r>
            <a:r>
              <a:rPr lang="en-US" dirty="0"/>
              <a:t> de </a:t>
            </a:r>
            <a:r>
              <a:rPr lang="en-US" dirty="0" err="1"/>
              <a:t>moustiques</a:t>
            </a:r>
            <a:r>
              <a:rPr lang="en-US" dirty="0"/>
              <a:t> </a:t>
            </a:r>
            <a:r>
              <a:rPr lang="en-US" dirty="0" err="1"/>
              <a:t>dans</a:t>
            </a:r>
            <a:r>
              <a:rPr lang="en-US" dirty="0"/>
              <a:t> les </a:t>
            </a:r>
            <a:r>
              <a:rPr lang="en-US" dirty="0" err="1"/>
              <a:t>avaloirs</a:t>
            </a:r>
            <a:r>
              <a:rPr lang="en-US" dirty="0"/>
              <a:t> </a:t>
            </a:r>
            <a:r>
              <a:rPr lang="en-US" dirty="0" err="1"/>
              <a:t>pluviaux</a:t>
            </a:r>
            <a:r>
              <a:rPr lang="en-US" dirty="0"/>
              <a:t> </a:t>
            </a:r>
            <a:r>
              <a:rPr lang="en-US" dirty="0" err="1"/>
              <a:t>en</a:t>
            </a:r>
            <a:r>
              <a:rPr lang="en-US" dirty="0"/>
              <a:t> eau</a:t>
            </a: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overlay val="0"/>
      <c:txPr>
        <a:bodyPr/>
        <a:lstStyle/>
        <a:p>
          <a:pPr rtl="0">
            <a:defRPr/>
          </a:pPr>
          <a:endParaRPr lang="fr-FR"/>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a:t>Présence</a:t>
            </a:r>
            <a:r>
              <a:rPr lang="en-US" dirty="0"/>
              <a:t> de </a:t>
            </a:r>
            <a:r>
              <a:rPr lang="en-US" dirty="0" err="1"/>
              <a:t>moustiques</a:t>
            </a:r>
            <a:r>
              <a:rPr lang="en-US" dirty="0"/>
              <a:t> </a:t>
            </a:r>
            <a:r>
              <a:rPr lang="en-US" dirty="0" err="1"/>
              <a:t>dans</a:t>
            </a:r>
            <a:r>
              <a:rPr lang="en-US" dirty="0"/>
              <a:t> les </a:t>
            </a:r>
            <a:r>
              <a:rPr lang="en-US" dirty="0" err="1"/>
              <a:t>avaloirs</a:t>
            </a:r>
            <a:r>
              <a:rPr lang="en-US" dirty="0"/>
              <a:t> </a:t>
            </a:r>
            <a:r>
              <a:rPr lang="en-US" dirty="0" err="1"/>
              <a:t>pluviaux</a:t>
            </a:r>
            <a:r>
              <a:rPr lang="en-US" dirty="0"/>
              <a:t> </a:t>
            </a:r>
            <a:r>
              <a:rPr lang="en-US" dirty="0" err="1"/>
              <a:t>en</a:t>
            </a:r>
            <a:r>
              <a:rPr lang="en-US" dirty="0"/>
              <a:t>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5125635426500827E-3"/>
          <c:y val="0.30108270798194142"/>
          <c:w val="0.61130740973983055"/>
          <c:h val="0.62738189022768509"/>
        </c:manualLayout>
      </c:layout>
      <c:pie3DChart>
        <c:varyColors val="1"/>
        <c:ser>
          <c:idx val="0"/>
          <c:order val="0"/>
          <c:tx>
            <c:v>Présence de moustiques dans les avaloirs pluviaux</c:v>
          </c:tx>
          <c:dLbls>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Feuil1!$A$3:$A$5</c:f>
              <c:strCache>
                <c:ptCount val="3"/>
                <c:pt idx="0">
                  <c:v>Négatif</c:v>
                </c:pt>
                <c:pt idx="1">
                  <c:v>Autres moustiques</c:v>
                </c:pt>
                <c:pt idx="2">
                  <c:v>Aedes albopictus</c:v>
                </c:pt>
              </c:strCache>
            </c:strRef>
          </c:cat>
          <c:val>
            <c:numRef>
              <c:f>Feuil1!$B$3:$B$5</c:f>
              <c:numCache>
                <c:formatCode>General</c:formatCode>
                <c:ptCount val="3"/>
                <c:pt idx="0">
                  <c:v>12</c:v>
                </c:pt>
                <c:pt idx="1">
                  <c:v>26</c:v>
                </c:pt>
                <c:pt idx="2">
                  <c:v>14</c:v>
                </c:pt>
              </c:numCache>
            </c:numRef>
          </c:val>
          <c:extLst xmlns:c16r2="http://schemas.microsoft.com/office/drawing/2015/06/chart">
            <c:ext xmlns:c16="http://schemas.microsoft.com/office/drawing/2014/chart" uri="{C3380CC4-5D6E-409C-BE32-E72D297353CC}">
              <c16:uniqueId val="{00000000-EDE1-4FE3-B88C-520BAAFDCC9F}"/>
            </c:ext>
          </c:extLst>
        </c:ser>
        <c:dLbls>
          <c:showLegendKey val="0"/>
          <c:showVal val="0"/>
          <c:showCatName val="0"/>
          <c:showSerName val="0"/>
          <c:showPercent val="0"/>
          <c:showBubbleSize val="0"/>
          <c:showLeaderLines val="1"/>
        </c:dLbls>
      </c:pie3DChart>
    </c:plotArea>
    <c:legend>
      <c:legendPos val="r"/>
      <c:layout>
        <c:manualLayout>
          <c:xMode val="edge"/>
          <c:yMode val="edge"/>
          <c:x val="0.61511804268700043"/>
          <c:y val="0.32075963648316114"/>
          <c:w val="0.38158318217643999"/>
          <c:h val="0.45561393851861576"/>
        </c:manualLayout>
      </c:layout>
      <c:overlay val="0"/>
      <c:txPr>
        <a:bodyPr/>
        <a:lstStyle/>
        <a:p>
          <a:pPr rtl="0">
            <a:defRPr sz="1200" b="1"/>
          </a:pPr>
          <a:endParaRPr lang="fr-FR"/>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Présence de moustiques dans les terrasses à plots en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0.3047350618050455"/>
          <c:w val="0.66636105704295212"/>
          <c:h val="0.64588442004707503"/>
        </c:manualLayout>
      </c:layout>
      <c:pie3DChart>
        <c:varyColors val="1"/>
        <c:ser>
          <c:idx val="0"/>
          <c:order val="0"/>
          <c:dLbls>
            <c:dLbl>
              <c:idx val="1"/>
              <c:layout>
                <c:manualLayout>
                  <c:x val="-4.6951327088099445E-2"/>
                  <c:y val="-0.1952322391144255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637-4237-B0BD-A775E1862C49}"/>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Feuil1!$A$13:$A$15</c:f>
              <c:strCache>
                <c:ptCount val="3"/>
                <c:pt idx="0">
                  <c:v>Négatif</c:v>
                </c:pt>
                <c:pt idx="1">
                  <c:v>Autres moustiques</c:v>
                </c:pt>
                <c:pt idx="2">
                  <c:v>Aedes albopictus</c:v>
                </c:pt>
              </c:strCache>
            </c:strRef>
          </c:cat>
          <c:val>
            <c:numRef>
              <c:f>Feuil1!$B$13:$B$15</c:f>
              <c:numCache>
                <c:formatCode>General</c:formatCode>
                <c:ptCount val="3"/>
                <c:pt idx="0">
                  <c:v>10</c:v>
                </c:pt>
                <c:pt idx="1">
                  <c:v>1</c:v>
                </c:pt>
                <c:pt idx="2">
                  <c:v>12</c:v>
                </c:pt>
              </c:numCache>
            </c:numRef>
          </c:val>
          <c:extLst xmlns:c16r2="http://schemas.microsoft.com/office/drawing/2015/06/chart">
            <c:ext xmlns:c16="http://schemas.microsoft.com/office/drawing/2014/chart" uri="{C3380CC4-5D6E-409C-BE32-E72D297353CC}">
              <c16:uniqueId val="{00000001-F637-4237-B0BD-A775E1862C49}"/>
            </c:ext>
          </c:extLst>
        </c:ser>
        <c:dLbls>
          <c:showLegendKey val="0"/>
          <c:showVal val="0"/>
          <c:showCatName val="0"/>
          <c:showSerName val="0"/>
          <c:showPercent val="0"/>
          <c:showBubbleSize val="0"/>
          <c:showLeaderLines val="1"/>
        </c:dLbls>
      </c:pie3DChart>
    </c:plotArea>
    <c:legend>
      <c:legendPos val="r"/>
      <c:overlay val="0"/>
      <c:txPr>
        <a:bodyPr/>
        <a:lstStyle/>
        <a:p>
          <a:pPr rtl="0">
            <a:defRPr sz="1200" b="1"/>
          </a:pPr>
          <a:endParaRPr lang="fr-FR"/>
        </a:p>
      </c:txPr>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Présence de moustiques dans les coffrets techniques en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6113479140381544E-2"/>
          <c:y val="0.29337334684810817"/>
          <c:w val="0.68999154109389382"/>
          <c:h val="0.64588442004707503"/>
        </c:manualLayout>
      </c:layout>
      <c:pie3DChart>
        <c:varyColors val="1"/>
        <c:ser>
          <c:idx val="0"/>
          <c:order val="0"/>
          <c:dLbls>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Feuil1!$A$8:$A$10</c:f>
              <c:strCache>
                <c:ptCount val="3"/>
                <c:pt idx="0">
                  <c:v>Négatif</c:v>
                </c:pt>
                <c:pt idx="1">
                  <c:v>Autres moustiques</c:v>
                </c:pt>
                <c:pt idx="2">
                  <c:v>Aedes albopictus</c:v>
                </c:pt>
              </c:strCache>
            </c:strRef>
          </c:cat>
          <c:val>
            <c:numRef>
              <c:f>Feuil1!$B$8:$B$10</c:f>
              <c:numCache>
                <c:formatCode>General</c:formatCode>
                <c:ptCount val="3"/>
                <c:pt idx="0">
                  <c:v>15</c:v>
                </c:pt>
                <c:pt idx="1">
                  <c:v>3</c:v>
                </c:pt>
                <c:pt idx="2">
                  <c:v>13</c:v>
                </c:pt>
              </c:numCache>
            </c:numRef>
          </c:val>
          <c:extLst xmlns:c16r2="http://schemas.microsoft.com/office/drawing/2015/06/chart">
            <c:ext xmlns:c16="http://schemas.microsoft.com/office/drawing/2014/chart" uri="{C3380CC4-5D6E-409C-BE32-E72D297353CC}">
              <c16:uniqueId val="{00000000-B511-4C7F-B08A-B8E9F3428D1E}"/>
            </c:ext>
          </c:extLst>
        </c:ser>
        <c:dLbls>
          <c:showLegendKey val="0"/>
          <c:showVal val="0"/>
          <c:showCatName val="0"/>
          <c:showSerName val="0"/>
          <c:showPercent val="0"/>
          <c:showBubbleSize val="0"/>
          <c:showLeaderLines val="1"/>
        </c:dLbls>
      </c:pie3DChart>
    </c:plotArea>
    <c:legend>
      <c:legendPos val="r"/>
      <c:overlay val="0"/>
      <c:txPr>
        <a:bodyPr/>
        <a:lstStyle/>
        <a:p>
          <a:pPr rtl="0">
            <a:defRPr sz="1200" b="1"/>
          </a:pPr>
          <a:endParaRPr lang="fr-FR"/>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explosion val="44"/>
          <c:dPt>
            <c:idx val="0"/>
            <c:bubble3D val="0"/>
            <c:spPr>
              <a:solidFill>
                <a:srgbClr val="00B050"/>
              </a:solidFill>
            </c:spPr>
            <c:extLst xmlns:c16r2="http://schemas.microsoft.com/office/drawing/2015/06/chart">
              <c:ext xmlns:c16="http://schemas.microsoft.com/office/drawing/2014/chart" uri="{C3380CC4-5D6E-409C-BE32-E72D297353CC}">
                <c16:uniqueId val="{00000001-B398-4217-A942-4866429080FE}"/>
              </c:ext>
            </c:extLst>
          </c:dPt>
          <c:dPt>
            <c:idx val="1"/>
            <c:bubble3D val="0"/>
            <c:spPr>
              <a:solidFill>
                <a:srgbClr val="92D050"/>
              </a:solidFill>
            </c:spPr>
            <c:extLst xmlns:c16r2="http://schemas.microsoft.com/office/drawing/2015/06/chart">
              <c:ext xmlns:c16="http://schemas.microsoft.com/office/drawing/2014/chart" uri="{C3380CC4-5D6E-409C-BE32-E72D297353CC}">
                <c16:uniqueId val="{00000003-B398-4217-A942-4866429080FE}"/>
              </c:ext>
            </c:extLst>
          </c:dPt>
          <c:dPt>
            <c:idx val="2"/>
            <c:bubble3D val="0"/>
            <c:spPr>
              <a:solidFill>
                <a:srgbClr val="FF0000"/>
              </a:solidFill>
            </c:spPr>
            <c:extLst xmlns:c16r2="http://schemas.microsoft.com/office/drawing/2015/06/chart">
              <c:ext xmlns:c16="http://schemas.microsoft.com/office/drawing/2014/chart" uri="{C3380CC4-5D6E-409C-BE32-E72D297353CC}">
                <c16:uniqueId val="{00000005-B398-4217-A942-4866429080FE}"/>
              </c:ext>
            </c:extLst>
          </c:dPt>
          <c:dPt>
            <c:idx val="3"/>
            <c:bubble3D val="0"/>
            <c:spPr>
              <a:solidFill>
                <a:srgbClr val="FFC000"/>
              </a:solidFill>
            </c:spPr>
            <c:extLst xmlns:c16r2="http://schemas.microsoft.com/office/drawing/2015/06/chart">
              <c:ext xmlns:c16="http://schemas.microsoft.com/office/drawing/2014/chart" uri="{C3380CC4-5D6E-409C-BE32-E72D297353CC}">
                <c16:uniqueId val="{00000007-B398-4217-A942-4866429080FE}"/>
              </c:ext>
            </c:extLst>
          </c:dPt>
          <c:dLbls>
            <c:spPr>
              <a:noFill/>
              <a:ln>
                <a:noFill/>
              </a:ln>
              <a:effectLst/>
            </c:sp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Feuil1!$A$2:$A$5</c:f>
              <c:strCache>
                <c:ptCount val="4"/>
                <c:pt idx="0">
                  <c:v>Visite</c:v>
                </c:pt>
                <c:pt idx="1">
                  <c:v>Incomplet</c:v>
                </c:pt>
                <c:pt idx="2">
                  <c:v>Refus</c:v>
                </c:pt>
                <c:pt idx="3">
                  <c:v>Absent</c:v>
                </c:pt>
              </c:strCache>
            </c:strRef>
          </c:cat>
          <c:val>
            <c:numRef>
              <c:f>Feuil1!$B$2:$B$5</c:f>
              <c:numCache>
                <c:formatCode>General</c:formatCode>
                <c:ptCount val="4"/>
                <c:pt idx="0">
                  <c:v>190</c:v>
                </c:pt>
                <c:pt idx="1">
                  <c:v>154</c:v>
                </c:pt>
                <c:pt idx="2">
                  <c:v>9</c:v>
                </c:pt>
                <c:pt idx="3">
                  <c:v>430</c:v>
                </c:pt>
              </c:numCache>
            </c:numRef>
          </c:val>
          <c:extLst xmlns:c16r2="http://schemas.microsoft.com/office/drawing/2015/06/chart">
            <c:ext xmlns:c16="http://schemas.microsoft.com/office/drawing/2014/chart" uri="{C3380CC4-5D6E-409C-BE32-E72D297353CC}">
              <c16:uniqueId val="{00000008-B398-4217-A942-4866429080FE}"/>
            </c:ext>
          </c:extLst>
        </c:ser>
        <c:dLbls>
          <c:showLegendKey val="0"/>
          <c:showVal val="0"/>
          <c:showCatName val="0"/>
          <c:showSerName val="0"/>
          <c:showPercent val="0"/>
          <c:showBubbleSize val="0"/>
          <c:showLeaderLines val="0"/>
        </c:dLbls>
      </c:pie3DChart>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66" cy="497575"/>
          </a:xfrm>
          <a:prstGeom prst="rect">
            <a:avLst/>
          </a:prstGeom>
        </p:spPr>
        <p:txBody>
          <a:bodyPr vert="horz" lIns="83914" tIns="41957" rIns="83914" bIns="41957" rtlCol="0"/>
          <a:lstStyle>
            <a:lvl1pPr algn="l">
              <a:defRPr sz="1100"/>
            </a:lvl1pPr>
          </a:lstStyle>
          <a:p>
            <a:endParaRPr lang="fr-FR"/>
          </a:p>
        </p:txBody>
      </p:sp>
      <p:sp>
        <p:nvSpPr>
          <p:cNvPr id="3" name="Espace réservé de la date 2"/>
          <p:cNvSpPr>
            <a:spLocks noGrp="1"/>
          </p:cNvSpPr>
          <p:nvPr>
            <p:ph type="dt" sz="quarter" idx="1"/>
          </p:nvPr>
        </p:nvSpPr>
        <p:spPr>
          <a:xfrm>
            <a:off x="3854418" y="0"/>
            <a:ext cx="2949766" cy="497575"/>
          </a:xfrm>
          <a:prstGeom prst="rect">
            <a:avLst/>
          </a:prstGeom>
        </p:spPr>
        <p:txBody>
          <a:bodyPr vert="horz" lIns="83914" tIns="41957" rIns="83914" bIns="41957" rtlCol="0"/>
          <a:lstStyle>
            <a:lvl1pPr algn="r">
              <a:defRPr sz="1100"/>
            </a:lvl1pPr>
          </a:lstStyle>
          <a:p>
            <a:fld id="{8E9538A7-40BE-4FD2-961C-72215EAFAC3F}" type="datetimeFigureOut">
              <a:rPr lang="fr-FR" smtClean="0"/>
              <a:t>22/10/2019</a:t>
            </a:fld>
            <a:endParaRPr lang="fr-FR"/>
          </a:p>
        </p:txBody>
      </p:sp>
      <p:sp>
        <p:nvSpPr>
          <p:cNvPr id="4" name="Espace réservé du pied de page 3"/>
          <p:cNvSpPr>
            <a:spLocks noGrp="1"/>
          </p:cNvSpPr>
          <p:nvPr>
            <p:ph type="ftr" sz="quarter" idx="2"/>
          </p:nvPr>
        </p:nvSpPr>
        <p:spPr>
          <a:xfrm>
            <a:off x="0" y="9445050"/>
            <a:ext cx="2949766" cy="497574"/>
          </a:xfrm>
          <a:prstGeom prst="rect">
            <a:avLst/>
          </a:prstGeom>
        </p:spPr>
        <p:txBody>
          <a:bodyPr vert="horz" lIns="83914" tIns="41957" rIns="83914" bIns="41957" rtlCol="0" anchor="b"/>
          <a:lstStyle>
            <a:lvl1pPr algn="l">
              <a:defRPr sz="1100"/>
            </a:lvl1pPr>
          </a:lstStyle>
          <a:p>
            <a:endParaRPr lang="fr-FR"/>
          </a:p>
        </p:txBody>
      </p:sp>
      <p:sp>
        <p:nvSpPr>
          <p:cNvPr id="5" name="Espace réservé du numéro de diapositive 4"/>
          <p:cNvSpPr>
            <a:spLocks noGrp="1"/>
          </p:cNvSpPr>
          <p:nvPr>
            <p:ph type="sldNum" sz="quarter" idx="3"/>
          </p:nvPr>
        </p:nvSpPr>
        <p:spPr>
          <a:xfrm>
            <a:off x="3854418" y="9445050"/>
            <a:ext cx="2949766" cy="497574"/>
          </a:xfrm>
          <a:prstGeom prst="rect">
            <a:avLst/>
          </a:prstGeom>
        </p:spPr>
        <p:txBody>
          <a:bodyPr vert="horz" lIns="83914" tIns="41957" rIns="83914" bIns="41957" rtlCol="0" anchor="b"/>
          <a:lstStyle>
            <a:lvl1pPr algn="r">
              <a:defRPr sz="1100"/>
            </a:lvl1pPr>
          </a:lstStyle>
          <a:p>
            <a:fld id="{30E9F19C-A907-4431-BF98-F6A2A01340BC}" type="slidenum">
              <a:rPr lang="fr-FR" smtClean="0"/>
              <a:t>‹N°›</a:t>
            </a:fld>
            <a:endParaRPr lang="fr-FR"/>
          </a:p>
        </p:txBody>
      </p:sp>
    </p:spTree>
    <p:extLst>
      <p:ext uri="{BB962C8B-B14F-4D97-AF65-F5344CB8AC3E}">
        <p14:creationId xmlns:p14="http://schemas.microsoft.com/office/powerpoint/2010/main" val="212525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1" name="AutoShape 2"/>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2" name="Rectangle 3"/>
          <p:cNvSpPr>
            <a:spLocks noGrp="1" noRot="1" noChangeAspect="1" noChangeArrowheads="1"/>
          </p:cNvSpPr>
          <p:nvPr>
            <p:ph type="sldImg"/>
          </p:nvPr>
        </p:nvSpPr>
        <p:spPr bwMode="auto">
          <a:xfrm>
            <a:off x="917575" y="755650"/>
            <a:ext cx="4964113"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680276" y="4723263"/>
            <a:ext cx="5440775" cy="447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4" name="Text Box 5"/>
          <p:cNvSpPr txBox="1">
            <a:spLocks noChangeArrowheads="1"/>
          </p:cNvSpPr>
          <p:nvPr/>
        </p:nvSpPr>
        <p:spPr bwMode="auto">
          <a:xfrm>
            <a:off x="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5" name="Text Box 6"/>
          <p:cNvSpPr txBox="1">
            <a:spLocks noChangeArrowheads="1"/>
          </p:cNvSpPr>
          <p:nvPr/>
        </p:nvSpPr>
        <p:spPr bwMode="auto">
          <a:xfrm>
            <a:off x="385156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6" name="Text Box 7"/>
          <p:cNvSpPr txBox="1">
            <a:spLocks noChangeArrowheads="1"/>
          </p:cNvSpPr>
          <p:nvPr/>
        </p:nvSpPr>
        <p:spPr bwMode="auto">
          <a:xfrm>
            <a:off x="1" y="9446525"/>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3" name="Rectangle 8"/>
          <p:cNvSpPr>
            <a:spLocks noGrp="1" noChangeArrowheads="1"/>
          </p:cNvSpPr>
          <p:nvPr>
            <p:ph type="sldNum"/>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412289" algn="l"/>
                <a:tab pos="824576" algn="l"/>
                <a:tab pos="1236865" algn="l"/>
                <a:tab pos="1649153" algn="l"/>
                <a:tab pos="2061441" algn="l"/>
                <a:tab pos="2473729" algn="l"/>
                <a:tab pos="2886018" algn="l"/>
              </a:tabLst>
              <a:defRPr sz="1300">
                <a:solidFill>
                  <a:srgbClr val="000000"/>
                </a:solidFill>
                <a:latin typeface="Times New Roman" pitchFamily="16" charset="0"/>
              </a:defRPr>
            </a:lvl1pPr>
          </a:lstStyle>
          <a:p>
            <a:fld id="{AA130B7D-CB77-424F-9EA7-531D55AB0BCA}" type="slidenum">
              <a:rPr lang="fr-FR" altLang="fr-FR"/>
              <a:pPr/>
              <a:t>‹N°›</a:t>
            </a:fld>
            <a:endParaRPr lang="fr-FR" altLang="fr-FR"/>
          </a:p>
        </p:txBody>
      </p:sp>
    </p:spTree>
    <p:extLst>
      <p:ext uri="{BB962C8B-B14F-4D97-AF65-F5344CB8AC3E}">
        <p14:creationId xmlns:p14="http://schemas.microsoft.com/office/powerpoint/2010/main" val="30598472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1</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295109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24</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2589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25</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5422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31</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1124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32</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158220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0214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34</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09189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35</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94509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36</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209633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4AA252C5-11DC-4DBD-95D4-F077DCE4C825}" type="slidenum">
              <a:rPr lang="fr-FR" altLang="fr-FR"/>
              <a:pPr/>
              <a:t>37</a:t>
            </a:fld>
            <a:endParaRPr lang="fr-FR" altLang="fr-FR"/>
          </a:p>
        </p:txBody>
      </p:sp>
      <p:sp>
        <p:nvSpPr>
          <p:cNvPr id="101377" name="Text Box 1"/>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455D9D0-4007-4AF4-8324-C12285DB3D30}" type="slidenum">
              <a:rPr lang="fr-FR" altLang="fr-FR" sz="1400">
                <a:latin typeface="Times New Roman" panose="02020603050405020304" pitchFamily="18" charset="0"/>
              </a:rPr>
              <a:pPr algn="r">
                <a:lnSpc>
                  <a:spcPct val="100000"/>
                </a:lnSpc>
              </a:pPr>
              <a:t>37</a:t>
            </a:fld>
            <a:endParaRPr lang="fr-FR" altLang="fr-FR" sz="1400">
              <a:latin typeface="Times New Roman" panose="02020603050405020304" pitchFamily="18" charset="0"/>
            </a:endParaRPr>
          </a:p>
        </p:txBody>
      </p:sp>
      <p:sp>
        <p:nvSpPr>
          <p:cNvPr id="101378" name="Rectangle 2"/>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9" name="Rectangle 3"/>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7652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40</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90137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6264E1-9AFF-414B-85F0-0D2FBD364872}" type="slidenum">
              <a:rPr lang="fr-FR" altLang="fr-FR"/>
              <a:pPr/>
              <a:t>2</a:t>
            </a:fld>
            <a:endParaRPr lang="fr-FR" altLang="fr-FR"/>
          </a:p>
        </p:txBody>
      </p:sp>
      <p:sp>
        <p:nvSpPr>
          <p:cNvPr id="134145"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29616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41</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616219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focus sur la valise pédagogique sera développé en fin de séance</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42</a:t>
            </a:fld>
            <a:endParaRPr lang="fr-FR" altLang="fr-FR"/>
          </a:p>
        </p:txBody>
      </p:sp>
    </p:spTree>
    <p:extLst>
      <p:ext uri="{BB962C8B-B14F-4D97-AF65-F5344CB8AC3E}">
        <p14:creationId xmlns:p14="http://schemas.microsoft.com/office/powerpoint/2010/main" val="4244315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Lieux accueillant des publics sensibles : les établissements de santé, des crèches, des foyers de personnes âgées, des écoles maternelles, primaires et élémentaires.</a:t>
            </a:r>
          </a:p>
          <a:p>
            <a:r>
              <a:rPr lang="fr-FR" dirty="0" smtClean="0"/>
              <a:t>un « diagnostic moustique » pourra y être réalisé.</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51</a:t>
            </a:fld>
            <a:endParaRPr lang="fr-FR" altLang="fr-FR"/>
          </a:p>
        </p:txBody>
      </p:sp>
    </p:spTree>
    <p:extLst>
      <p:ext uri="{BB962C8B-B14F-4D97-AF65-F5344CB8AC3E}">
        <p14:creationId xmlns:p14="http://schemas.microsoft.com/office/powerpoint/2010/main" val="2152379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Lieux accueillant des publics sensibles : les établissements de santé, des crèches, des foyers de personnes âgées, des écoles maternelles, primaires et élémentaires.</a:t>
            </a:r>
          </a:p>
          <a:p>
            <a:r>
              <a:rPr lang="fr-FR" dirty="0" smtClean="0"/>
              <a:t>un « diagnostic moustique » pourra y être réalisé.</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52</a:t>
            </a:fld>
            <a:endParaRPr lang="fr-FR" altLang="fr-FR"/>
          </a:p>
        </p:txBody>
      </p:sp>
    </p:spTree>
    <p:extLst>
      <p:ext uri="{BB962C8B-B14F-4D97-AF65-F5344CB8AC3E}">
        <p14:creationId xmlns:p14="http://schemas.microsoft.com/office/powerpoint/2010/main" val="2601189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53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54610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55</a:t>
            </a:fld>
            <a:endParaRPr lang="fr-FR" altLang="fr-FR"/>
          </a:p>
        </p:txBody>
      </p:sp>
    </p:spTree>
    <p:extLst>
      <p:ext uri="{BB962C8B-B14F-4D97-AF65-F5344CB8AC3E}">
        <p14:creationId xmlns:p14="http://schemas.microsoft.com/office/powerpoint/2010/main" val="57018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Adapter pour les écoles primaires et les collèges</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56</a:t>
            </a:fld>
            <a:endParaRPr lang="fr-FR" altLang="fr-FR"/>
          </a:p>
        </p:txBody>
      </p:sp>
    </p:spTree>
    <p:extLst>
      <p:ext uri="{BB962C8B-B14F-4D97-AF65-F5344CB8AC3E}">
        <p14:creationId xmlns:p14="http://schemas.microsoft.com/office/powerpoint/2010/main" val="2031675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Adapter pour les écoles primaires et les collèges</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57</a:t>
            </a:fld>
            <a:endParaRPr lang="fr-FR" altLang="fr-FR"/>
          </a:p>
        </p:txBody>
      </p:sp>
    </p:spTree>
    <p:extLst>
      <p:ext uri="{BB962C8B-B14F-4D97-AF65-F5344CB8AC3E}">
        <p14:creationId xmlns:p14="http://schemas.microsoft.com/office/powerpoint/2010/main" val="402046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6264E1-9AFF-414B-85F0-0D2FBD364872}" type="slidenum">
              <a:rPr lang="fr-FR" altLang="fr-FR"/>
              <a:pPr/>
              <a:t>3</a:t>
            </a:fld>
            <a:endParaRPr lang="fr-FR" altLang="fr-FR"/>
          </a:p>
        </p:txBody>
      </p:sp>
      <p:sp>
        <p:nvSpPr>
          <p:cNvPr id="134145"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68514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F80FBD-3CA3-4DCC-B931-7CA7BF4D5D1B}" type="slidenum">
              <a:rPr lang="fr-FR" altLang="fr-FR"/>
              <a:pPr/>
              <a:t>4</a:t>
            </a:fld>
            <a:endParaRPr lang="fr-FR" altLang="fr-FR"/>
          </a:p>
        </p:txBody>
      </p:sp>
      <p:sp>
        <p:nvSpPr>
          <p:cNvPr id="135169"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B0FFD17-4432-4F73-9B17-59F8744128EB}" type="slidenum">
              <a:rPr lang="fr-FR" altLang="fr-FR" sz="1300">
                <a:latin typeface="Times New Roman" panose="02020603050405020304" pitchFamily="18" charset="0"/>
              </a:rPr>
              <a:pPr algn="r">
                <a:lnSpc>
                  <a:spcPct val="100000"/>
                </a:lnSpc>
              </a:pPr>
              <a:t>4</a:t>
            </a:fld>
            <a:endParaRPr lang="fr-FR" altLang="fr-FR" sz="1300">
              <a:latin typeface="Times New Roman" panose="02020603050405020304" pitchFamily="18" charset="0"/>
            </a:endParaRPr>
          </a:p>
        </p:txBody>
      </p:sp>
      <p:sp>
        <p:nvSpPr>
          <p:cNvPr id="135170"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72678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F80FBD-3CA3-4DCC-B931-7CA7BF4D5D1B}" type="slidenum">
              <a:rPr lang="fr-FR" altLang="fr-FR"/>
              <a:pPr/>
              <a:t>5</a:t>
            </a:fld>
            <a:endParaRPr lang="fr-FR" altLang="fr-FR"/>
          </a:p>
        </p:txBody>
      </p:sp>
      <p:sp>
        <p:nvSpPr>
          <p:cNvPr id="135169"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B0FFD17-4432-4F73-9B17-59F8744128EB}" type="slidenum">
              <a:rPr lang="fr-FR" altLang="fr-FR" sz="1300">
                <a:latin typeface="Times New Roman" panose="02020603050405020304" pitchFamily="18" charset="0"/>
              </a:rPr>
              <a:pPr algn="r">
                <a:lnSpc>
                  <a:spcPct val="100000"/>
                </a:lnSpc>
              </a:pPr>
              <a:t>5</a:t>
            </a:fld>
            <a:endParaRPr lang="fr-FR" altLang="fr-FR" sz="1300">
              <a:latin typeface="Times New Roman" panose="02020603050405020304" pitchFamily="18" charset="0"/>
            </a:endParaRPr>
          </a:p>
        </p:txBody>
      </p:sp>
      <p:sp>
        <p:nvSpPr>
          <p:cNvPr id="135170"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9294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BC9B82F-439A-4D2D-AC63-5D144D064D19}" type="slidenum">
              <a:rPr lang="fr-FR" altLang="fr-FR"/>
              <a:pPr/>
              <a:t>6</a:t>
            </a:fld>
            <a:endParaRPr lang="fr-FR" altLang="fr-FR"/>
          </a:p>
        </p:txBody>
      </p:sp>
      <p:sp>
        <p:nvSpPr>
          <p:cNvPr id="136193"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5005092-647E-4186-BB1E-EC5D65B315CF}" type="slidenum">
              <a:rPr lang="fr-FR" altLang="fr-FR" sz="1300">
                <a:latin typeface="Times New Roman" panose="02020603050405020304" pitchFamily="18" charset="0"/>
              </a:rPr>
              <a:pPr algn="r">
                <a:lnSpc>
                  <a:spcPct val="100000"/>
                </a:lnSpc>
              </a:pPr>
              <a:t>6</a:t>
            </a:fld>
            <a:endParaRPr lang="fr-FR" altLang="fr-FR" sz="1300">
              <a:latin typeface="Times New Roman" panose="02020603050405020304" pitchFamily="18" charset="0"/>
            </a:endParaRPr>
          </a:p>
        </p:txBody>
      </p:sp>
      <p:sp>
        <p:nvSpPr>
          <p:cNvPr id="136194"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5"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16966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B70B0F92-8C98-4D53-8F38-3D666B87DAB9}" type="slidenum">
              <a:rPr lang="fr-FR" altLang="fr-FR"/>
              <a:pPr/>
              <a:t>7</a:t>
            </a:fld>
            <a:endParaRPr lang="fr-FR" altLang="fr-FR"/>
          </a:p>
        </p:txBody>
      </p:sp>
      <p:sp>
        <p:nvSpPr>
          <p:cNvPr id="137217"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8D2F1359-21D6-4858-8BE2-B07C6F6B3960}" type="slidenum">
              <a:rPr lang="fr-FR" altLang="fr-FR" sz="1300">
                <a:latin typeface="Times New Roman" panose="02020603050405020304" pitchFamily="18" charset="0"/>
              </a:rPr>
              <a:pPr algn="r">
                <a:lnSpc>
                  <a:spcPct val="100000"/>
                </a:lnSpc>
              </a:pPr>
              <a:t>7</a:t>
            </a:fld>
            <a:endParaRPr lang="fr-FR" altLang="fr-FR" sz="1300">
              <a:latin typeface="Times New Roman" panose="02020603050405020304" pitchFamily="18" charset="0"/>
            </a:endParaRPr>
          </a:p>
        </p:txBody>
      </p:sp>
      <p:sp>
        <p:nvSpPr>
          <p:cNvPr id="137218"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9"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7074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13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742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14</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6694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80BB396-94F7-4116-8C20-74CA53283468}" type="slidenum">
              <a:rPr lang="fr-FR" altLang="fr-FR"/>
              <a:pPr/>
              <a:t>‹N°›</a:t>
            </a:fld>
            <a:endParaRPr lang="fr-FR" altLang="fr-FR"/>
          </a:p>
        </p:txBody>
      </p:sp>
    </p:spTree>
    <p:extLst>
      <p:ext uri="{BB962C8B-B14F-4D97-AF65-F5344CB8AC3E}">
        <p14:creationId xmlns:p14="http://schemas.microsoft.com/office/powerpoint/2010/main" val="37574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B2C8EA8D-EB80-4B2E-9ED3-13E876BBB9B2}" type="slidenum">
              <a:rPr lang="fr-FR" altLang="fr-FR"/>
              <a:pPr/>
              <a:t>‹N°›</a:t>
            </a:fld>
            <a:endParaRPr lang="fr-FR" altLang="fr-FR"/>
          </a:p>
        </p:txBody>
      </p:sp>
    </p:spTree>
    <p:extLst>
      <p:ext uri="{BB962C8B-B14F-4D97-AF65-F5344CB8AC3E}">
        <p14:creationId xmlns:p14="http://schemas.microsoft.com/office/powerpoint/2010/main" val="260259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301625"/>
            <a:ext cx="2266950" cy="58483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48450" cy="58483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13C894DE-50F5-47F9-AE86-352DFC13B994}" type="slidenum">
              <a:rPr lang="fr-FR" altLang="fr-FR"/>
              <a:pPr/>
              <a:t>‹N°›</a:t>
            </a:fld>
            <a:endParaRPr lang="fr-FR" altLang="fr-FR"/>
          </a:p>
        </p:txBody>
      </p:sp>
    </p:spTree>
    <p:extLst>
      <p:ext uri="{BB962C8B-B14F-4D97-AF65-F5344CB8AC3E}">
        <p14:creationId xmlns:p14="http://schemas.microsoft.com/office/powerpoint/2010/main" val="238602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7800" cy="1258888"/>
          </a:xfrm>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2179E6C9-BAF1-4B5A-AC89-2B6BC0711D14}" type="slidenum">
              <a:rPr lang="fr-FR" altLang="fr-FR"/>
              <a:pPr/>
              <a:t>‹N°›</a:t>
            </a:fld>
            <a:endParaRPr lang="fr-FR" altLang="fr-FR"/>
          </a:p>
        </p:txBody>
      </p:sp>
    </p:spTree>
    <p:extLst>
      <p:ext uri="{BB962C8B-B14F-4D97-AF65-F5344CB8AC3E}">
        <p14:creationId xmlns:p14="http://schemas.microsoft.com/office/powerpoint/2010/main" val="155836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61FB501-5878-4717-9612-440CB2E57699}" type="slidenum">
              <a:rPr lang="fr-FR" altLang="fr-FR"/>
              <a:pPr/>
              <a:t>‹N°›</a:t>
            </a:fld>
            <a:endParaRPr lang="fr-FR" altLang="fr-FR"/>
          </a:p>
        </p:txBody>
      </p:sp>
    </p:spTree>
    <p:extLst>
      <p:ext uri="{BB962C8B-B14F-4D97-AF65-F5344CB8AC3E}">
        <p14:creationId xmlns:p14="http://schemas.microsoft.com/office/powerpoint/2010/main" val="1361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354E68B5-4651-424E-8BB2-6A776001B124}" type="slidenum">
              <a:rPr lang="fr-FR" altLang="fr-FR"/>
              <a:pPr/>
              <a:t>‹N°›</a:t>
            </a:fld>
            <a:endParaRPr lang="fr-FR" altLang="fr-FR"/>
          </a:p>
        </p:txBody>
      </p:sp>
    </p:spTree>
    <p:extLst>
      <p:ext uri="{BB962C8B-B14F-4D97-AF65-F5344CB8AC3E}">
        <p14:creationId xmlns:p14="http://schemas.microsoft.com/office/powerpoint/2010/main" val="260976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06D785B0-54A3-41B2-AE98-D1AE33182786}" type="slidenum">
              <a:rPr lang="fr-FR" altLang="fr-FR"/>
              <a:pPr/>
              <a:t>‹N°›</a:t>
            </a:fld>
            <a:endParaRPr lang="fr-FR" altLang="fr-FR"/>
          </a:p>
        </p:txBody>
      </p:sp>
    </p:spTree>
    <p:extLst>
      <p:ext uri="{BB962C8B-B14F-4D97-AF65-F5344CB8AC3E}">
        <p14:creationId xmlns:p14="http://schemas.microsoft.com/office/powerpoint/2010/main" val="4140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2"/>
          <p:cNvSpPr>
            <a:spLocks noGrp="1" noChangeArrowheads="1"/>
          </p:cNvSpPr>
          <p:nvPr>
            <p:ph type="dt" idx="10"/>
          </p:nvPr>
        </p:nvSpPr>
        <p:spPr>
          <a:ln/>
        </p:spPr>
        <p:txBody>
          <a:bodyPr/>
          <a:lstStyle>
            <a:lvl1pPr>
              <a:defRPr/>
            </a:lvl1pPr>
          </a:lstStyle>
          <a:p>
            <a:pPr>
              <a:defRPr/>
            </a:pPr>
            <a:endParaRPr lang="fr-FR" altLang="fr-FR"/>
          </a:p>
        </p:txBody>
      </p:sp>
      <p:sp>
        <p:nvSpPr>
          <p:cNvPr id="8" name="Rectangle 43"/>
          <p:cNvSpPr>
            <a:spLocks noGrp="1" noChangeArrowheads="1"/>
          </p:cNvSpPr>
          <p:nvPr>
            <p:ph type="ftr" idx="11"/>
          </p:nvPr>
        </p:nvSpPr>
        <p:spPr>
          <a:ln/>
        </p:spPr>
        <p:txBody>
          <a:bodyPr/>
          <a:lstStyle>
            <a:lvl1pPr>
              <a:defRPr/>
            </a:lvl1pPr>
          </a:lstStyle>
          <a:p>
            <a:pPr>
              <a:defRPr/>
            </a:pPr>
            <a:endParaRPr lang="fr-FR" altLang="fr-FR"/>
          </a:p>
        </p:txBody>
      </p:sp>
      <p:sp>
        <p:nvSpPr>
          <p:cNvPr id="9" name="Rectangle 44"/>
          <p:cNvSpPr>
            <a:spLocks noGrp="1" noChangeArrowheads="1"/>
          </p:cNvSpPr>
          <p:nvPr>
            <p:ph type="sldNum" idx="12"/>
          </p:nvPr>
        </p:nvSpPr>
        <p:spPr>
          <a:ln/>
        </p:spPr>
        <p:txBody>
          <a:bodyPr/>
          <a:lstStyle>
            <a:lvl1pPr>
              <a:defRPr/>
            </a:lvl1pPr>
          </a:lstStyle>
          <a:p>
            <a:fld id="{83F7272A-E745-4348-8663-63AADE89827E}" type="slidenum">
              <a:rPr lang="fr-FR" altLang="fr-FR"/>
              <a:pPr/>
              <a:t>‹N°›</a:t>
            </a:fld>
            <a:endParaRPr lang="fr-FR" altLang="fr-FR"/>
          </a:p>
        </p:txBody>
      </p:sp>
    </p:spTree>
    <p:extLst>
      <p:ext uri="{BB962C8B-B14F-4D97-AF65-F5344CB8AC3E}">
        <p14:creationId xmlns:p14="http://schemas.microsoft.com/office/powerpoint/2010/main" val="29052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0108E3FD-8B7F-4BD6-B310-DDDD41600809}" type="slidenum">
              <a:rPr lang="fr-FR" altLang="fr-FR"/>
              <a:pPr/>
              <a:t>‹N°›</a:t>
            </a:fld>
            <a:endParaRPr lang="fr-FR" altLang="fr-FR"/>
          </a:p>
        </p:txBody>
      </p:sp>
    </p:spTree>
    <p:extLst>
      <p:ext uri="{BB962C8B-B14F-4D97-AF65-F5344CB8AC3E}">
        <p14:creationId xmlns:p14="http://schemas.microsoft.com/office/powerpoint/2010/main" val="1462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pPr>
              <a:defRPr/>
            </a:pPr>
            <a:endParaRPr lang="fr-FR" altLang="fr-FR"/>
          </a:p>
        </p:txBody>
      </p:sp>
      <p:sp>
        <p:nvSpPr>
          <p:cNvPr id="3" name="Rectangle 43"/>
          <p:cNvSpPr>
            <a:spLocks noGrp="1" noChangeArrowheads="1"/>
          </p:cNvSpPr>
          <p:nvPr>
            <p:ph type="ftr" idx="11"/>
          </p:nvPr>
        </p:nvSpPr>
        <p:spPr>
          <a:ln/>
        </p:spPr>
        <p:txBody>
          <a:bodyPr/>
          <a:lstStyle>
            <a:lvl1pPr>
              <a:defRPr/>
            </a:lvl1pPr>
          </a:lstStyle>
          <a:p>
            <a:pPr>
              <a:defRPr/>
            </a:pPr>
            <a:endParaRPr lang="fr-FR" altLang="fr-FR"/>
          </a:p>
        </p:txBody>
      </p:sp>
      <p:sp>
        <p:nvSpPr>
          <p:cNvPr id="4" name="Rectangle 44"/>
          <p:cNvSpPr>
            <a:spLocks noGrp="1" noChangeArrowheads="1"/>
          </p:cNvSpPr>
          <p:nvPr>
            <p:ph type="sldNum" idx="12"/>
          </p:nvPr>
        </p:nvSpPr>
        <p:spPr>
          <a:ln/>
        </p:spPr>
        <p:txBody>
          <a:bodyPr/>
          <a:lstStyle>
            <a:lvl1pPr>
              <a:defRPr/>
            </a:lvl1pPr>
          </a:lstStyle>
          <a:p>
            <a:fld id="{DFCB0206-F8E0-4746-B56B-13F8EDB3A25F}" type="slidenum">
              <a:rPr lang="fr-FR" altLang="fr-FR"/>
              <a:pPr/>
              <a:t>‹N°›</a:t>
            </a:fld>
            <a:endParaRPr lang="fr-FR" altLang="fr-FR"/>
          </a:p>
        </p:txBody>
      </p:sp>
    </p:spTree>
    <p:extLst>
      <p:ext uri="{BB962C8B-B14F-4D97-AF65-F5344CB8AC3E}">
        <p14:creationId xmlns:p14="http://schemas.microsoft.com/office/powerpoint/2010/main" val="293926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2585F4B-7F67-49D9-8C59-86028E5D72E0}" type="slidenum">
              <a:rPr lang="fr-FR" altLang="fr-FR"/>
              <a:pPr/>
              <a:t>‹N°›</a:t>
            </a:fld>
            <a:endParaRPr lang="fr-FR" altLang="fr-FR"/>
          </a:p>
        </p:txBody>
      </p:sp>
    </p:spTree>
    <p:extLst>
      <p:ext uri="{BB962C8B-B14F-4D97-AF65-F5344CB8AC3E}">
        <p14:creationId xmlns:p14="http://schemas.microsoft.com/office/powerpoint/2010/main" val="30167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E6FADE8-D32B-4D5B-89B9-8284CFE2F004}" type="slidenum">
              <a:rPr lang="fr-FR" altLang="fr-FR"/>
              <a:pPr/>
              <a:t>‹N°›</a:t>
            </a:fld>
            <a:endParaRPr lang="fr-FR" altLang="fr-FR"/>
          </a:p>
        </p:txBody>
      </p:sp>
    </p:spTree>
    <p:extLst>
      <p:ext uri="{BB962C8B-B14F-4D97-AF65-F5344CB8AC3E}">
        <p14:creationId xmlns:p14="http://schemas.microsoft.com/office/powerpoint/2010/main" val="387653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6805613"/>
            <a:ext cx="1439862"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Line 2"/>
          <p:cNvSpPr>
            <a:spLocks noChangeShapeType="1"/>
          </p:cNvSpPr>
          <p:nvPr/>
        </p:nvSpPr>
        <p:spPr bwMode="auto">
          <a:xfrm>
            <a:off x="900113" y="1187450"/>
            <a:ext cx="9180512" cy="1588"/>
          </a:xfrm>
          <a:prstGeom prst="line">
            <a:avLst/>
          </a:prstGeom>
          <a:noFill/>
          <a:ln w="36000">
            <a:solidFill>
              <a:srgbClr val="CCDA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028" name="Group 3"/>
          <p:cNvGrpSpPr>
            <a:grpSpLocks/>
          </p:cNvGrpSpPr>
          <p:nvPr/>
        </p:nvGrpSpPr>
        <p:grpSpPr bwMode="auto">
          <a:xfrm>
            <a:off x="8718550" y="6216650"/>
            <a:ext cx="1285875" cy="1268413"/>
            <a:chOff x="5492" y="3916"/>
            <a:chExt cx="810" cy="799"/>
          </a:xfrm>
        </p:grpSpPr>
        <p:sp>
          <p:nvSpPr>
            <p:cNvPr id="1108" name="Rectangle 4"/>
            <p:cNvSpPr>
              <a:spLocks noChangeArrowheads="1"/>
            </p:cNvSpPr>
            <p:nvPr/>
          </p:nvSpPr>
          <p:spPr bwMode="auto">
            <a:xfrm rot="10800000">
              <a:off x="6003" y="4297"/>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9" name="Rectangle 5"/>
            <p:cNvSpPr>
              <a:spLocks noChangeArrowheads="1"/>
            </p:cNvSpPr>
            <p:nvPr/>
          </p:nvSpPr>
          <p:spPr bwMode="auto">
            <a:xfrm rot="10800000">
              <a:off x="6015" y="4197"/>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0" name="Rectangle 6"/>
            <p:cNvSpPr>
              <a:spLocks noChangeArrowheads="1"/>
            </p:cNvSpPr>
            <p:nvPr/>
          </p:nvSpPr>
          <p:spPr bwMode="auto">
            <a:xfrm rot="10800000">
              <a:off x="6139" y="4004"/>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1" name="Rectangle 7"/>
            <p:cNvSpPr>
              <a:spLocks noChangeArrowheads="1"/>
            </p:cNvSpPr>
            <p:nvPr/>
          </p:nvSpPr>
          <p:spPr bwMode="auto">
            <a:xfrm rot="10800000">
              <a:off x="6195" y="4608"/>
              <a:ext cx="108" cy="107"/>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2" name="Rectangle 8"/>
            <p:cNvSpPr>
              <a:spLocks noChangeArrowheads="1"/>
            </p:cNvSpPr>
            <p:nvPr/>
          </p:nvSpPr>
          <p:spPr bwMode="auto">
            <a:xfrm rot="10800000">
              <a:off x="6087" y="4502"/>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3" name="Rectangle 9"/>
            <p:cNvSpPr>
              <a:spLocks noChangeArrowheads="1"/>
            </p:cNvSpPr>
            <p:nvPr/>
          </p:nvSpPr>
          <p:spPr bwMode="auto">
            <a:xfrm rot="10800000">
              <a:off x="6106" y="4286"/>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4" name="Rectangle 10"/>
            <p:cNvSpPr>
              <a:spLocks noChangeArrowheads="1"/>
            </p:cNvSpPr>
            <p:nvPr/>
          </p:nvSpPr>
          <p:spPr bwMode="auto">
            <a:xfrm rot="10800000">
              <a:off x="6115" y="4184"/>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5" name="Rectangle 11"/>
            <p:cNvSpPr>
              <a:spLocks noChangeArrowheads="1"/>
            </p:cNvSpPr>
            <p:nvPr/>
          </p:nvSpPr>
          <p:spPr bwMode="auto">
            <a:xfrm rot="10800000">
              <a:off x="6125" y="4088"/>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6" name="Rectangle 12"/>
            <p:cNvSpPr>
              <a:spLocks noChangeArrowheads="1"/>
            </p:cNvSpPr>
            <p:nvPr/>
          </p:nvSpPr>
          <p:spPr bwMode="auto">
            <a:xfrm rot="10800000">
              <a:off x="6205" y="4384"/>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7" name="Rectangle 13"/>
            <p:cNvSpPr>
              <a:spLocks noChangeArrowheads="1"/>
            </p:cNvSpPr>
            <p:nvPr/>
          </p:nvSpPr>
          <p:spPr bwMode="auto">
            <a:xfrm rot="10800000">
              <a:off x="6214" y="4177"/>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8" name="Rectangle 14"/>
            <p:cNvSpPr>
              <a:spLocks noChangeArrowheads="1"/>
            </p:cNvSpPr>
            <p:nvPr/>
          </p:nvSpPr>
          <p:spPr bwMode="auto">
            <a:xfrm rot="10800000">
              <a:off x="6218" y="4081"/>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9" name="Rectangle 15"/>
            <p:cNvSpPr>
              <a:spLocks noChangeArrowheads="1"/>
            </p:cNvSpPr>
            <p:nvPr/>
          </p:nvSpPr>
          <p:spPr bwMode="auto">
            <a:xfrm rot="10800000">
              <a:off x="6223" y="399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0" name="Rectangle 16"/>
            <p:cNvSpPr>
              <a:spLocks noChangeArrowheads="1"/>
            </p:cNvSpPr>
            <p:nvPr/>
          </p:nvSpPr>
          <p:spPr bwMode="auto">
            <a:xfrm rot="10800000">
              <a:off x="6209" y="4278"/>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1" name="Rectangle 17"/>
            <p:cNvSpPr>
              <a:spLocks noChangeArrowheads="1"/>
            </p:cNvSpPr>
            <p:nvPr/>
          </p:nvSpPr>
          <p:spPr bwMode="auto">
            <a:xfrm rot="10800000">
              <a:off x="6200" y="4494"/>
              <a:ext cx="99" cy="98"/>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2" name="Rectangle 18"/>
            <p:cNvSpPr>
              <a:spLocks noChangeArrowheads="1"/>
            </p:cNvSpPr>
            <p:nvPr/>
          </p:nvSpPr>
          <p:spPr bwMode="auto">
            <a:xfrm rot="5400000">
              <a:off x="5970" y="4616"/>
              <a:ext cx="89" cy="90"/>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3" name="Rectangle 19"/>
            <p:cNvSpPr>
              <a:spLocks noChangeArrowheads="1"/>
            </p:cNvSpPr>
            <p:nvPr/>
          </p:nvSpPr>
          <p:spPr bwMode="auto">
            <a:xfrm rot="5400000">
              <a:off x="5762" y="4624"/>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4" name="Rectangle 20"/>
            <p:cNvSpPr>
              <a:spLocks noChangeArrowheads="1"/>
            </p:cNvSpPr>
            <p:nvPr/>
          </p:nvSpPr>
          <p:spPr bwMode="auto">
            <a:xfrm rot="5400000">
              <a:off x="5667" y="4628"/>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5" name="Rectangle 21"/>
            <p:cNvSpPr>
              <a:spLocks noChangeArrowheads="1"/>
            </p:cNvSpPr>
            <p:nvPr/>
          </p:nvSpPr>
          <p:spPr bwMode="auto">
            <a:xfrm rot="5400000">
              <a:off x="5576" y="4633"/>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6" name="Rectangle 22"/>
            <p:cNvSpPr>
              <a:spLocks noChangeArrowheads="1"/>
            </p:cNvSpPr>
            <p:nvPr/>
          </p:nvSpPr>
          <p:spPr bwMode="auto">
            <a:xfrm rot="5400000">
              <a:off x="5865" y="462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7" name="Rectangle 23"/>
            <p:cNvSpPr>
              <a:spLocks noChangeArrowheads="1"/>
            </p:cNvSpPr>
            <p:nvPr/>
          </p:nvSpPr>
          <p:spPr bwMode="auto">
            <a:xfrm rot="5400000">
              <a:off x="6081" y="4610"/>
              <a:ext cx="99" cy="9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8" name="Rectangle 24"/>
            <p:cNvSpPr>
              <a:spLocks noChangeArrowheads="1"/>
            </p:cNvSpPr>
            <p:nvPr/>
          </p:nvSpPr>
          <p:spPr bwMode="auto">
            <a:xfrm rot="10800000">
              <a:off x="5976" y="451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9" name="Rectangle 25"/>
            <p:cNvSpPr>
              <a:spLocks noChangeArrowheads="1"/>
            </p:cNvSpPr>
            <p:nvPr/>
          </p:nvSpPr>
          <p:spPr bwMode="auto">
            <a:xfrm rot="10800000">
              <a:off x="6095" y="4390"/>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0" name="Rectangle 26"/>
            <p:cNvSpPr>
              <a:spLocks noChangeArrowheads="1"/>
            </p:cNvSpPr>
            <p:nvPr/>
          </p:nvSpPr>
          <p:spPr bwMode="auto">
            <a:xfrm rot="10800000">
              <a:off x="5987" y="4402"/>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1" name="Rectangle 27"/>
            <p:cNvSpPr>
              <a:spLocks noChangeArrowheads="1"/>
            </p:cNvSpPr>
            <p:nvPr/>
          </p:nvSpPr>
          <p:spPr bwMode="auto">
            <a:xfrm rot="10800000">
              <a:off x="5870" y="4520"/>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2" name="Rectangle 28"/>
            <p:cNvSpPr>
              <a:spLocks noChangeArrowheads="1"/>
            </p:cNvSpPr>
            <p:nvPr/>
          </p:nvSpPr>
          <p:spPr bwMode="auto">
            <a:xfrm rot="10800000">
              <a:off x="5769" y="4529"/>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3" name="Rectangle 29"/>
            <p:cNvSpPr>
              <a:spLocks noChangeArrowheads="1"/>
            </p:cNvSpPr>
            <p:nvPr/>
          </p:nvSpPr>
          <p:spPr bwMode="auto">
            <a:xfrm rot="10800000">
              <a:off x="5881" y="4416"/>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4" name="Rectangle 30"/>
            <p:cNvSpPr>
              <a:spLocks noChangeArrowheads="1"/>
            </p:cNvSpPr>
            <p:nvPr/>
          </p:nvSpPr>
          <p:spPr bwMode="auto">
            <a:xfrm rot="10800000">
              <a:off x="5898" y="4312"/>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5" name="Rectangle 31"/>
            <p:cNvSpPr>
              <a:spLocks noChangeArrowheads="1"/>
            </p:cNvSpPr>
            <p:nvPr/>
          </p:nvSpPr>
          <p:spPr bwMode="auto">
            <a:xfrm rot="10800000">
              <a:off x="5780" y="443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6" name="Rectangle 32"/>
            <p:cNvSpPr>
              <a:spLocks noChangeArrowheads="1"/>
            </p:cNvSpPr>
            <p:nvPr/>
          </p:nvSpPr>
          <p:spPr bwMode="auto">
            <a:xfrm rot="10800000">
              <a:off x="5672" y="454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7" name="Rectangle 33"/>
            <p:cNvSpPr>
              <a:spLocks noChangeArrowheads="1"/>
            </p:cNvSpPr>
            <p:nvPr/>
          </p:nvSpPr>
          <p:spPr bwMode="auto">
            <a:xfrm rot="10800000">
              <a:off x="6227" y="3917"/>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8" name="Rectangle 34"/>
            <p:cNvSpPr>
              <a:spLocks noChangeArrowheads="1"/>
            </p:cNvSpPr>
            <p:nvPr/>
          </p:nvSpPr>
          <p:spPr bwMode="auto">
            <a:xfrm rot="10800000">
              <a:off x="6035" y="4105"/>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9" name="Rectangle 35"/>
            <p:cNvSpPr>
              <a:spLocks noChangeArrowheads="1"/>
            </p:cNvSpPr>
            <p:nvPr/>
          </p:nvSpPr>
          <p:spPr bwMode="auto">
            <a:xfrm rot="10800000">
              <a:off x="5922" y="421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0" name="Rectangle 36"/>
            <p:cNvSpPr>
              <a:spLocks noChangeArrowheads="1"/>
            </p:cNvSpPr>
            <p:nvPr/>
          </p:nvSpPr>
          <p:spPr bwMode="auto">
            <a:xfrm rot="10800000">
              <a:off x="5801" y="433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1" name="Rectangle 37"/>
            <p:cNvSpPr>
              <a:spLocks noChangeArrowheads="1"/>
            </p:cNvSpPr>
            <p:nvPr/>
          </p:nvSpPr>
          <p:spPr bwMode="auto">
            <a:xfrm rot="10800000">
              <a:off x="5688" y="4449"/>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2" name="Rectangle 38"/>
            <p:cNvSpPr>
              <a:spLocks noChangeArrowheads="1"/>
            </p:cNvSpPr>
            <p:nvPr/>
          </p:nvSpPr>
          <p:spPr bwMode="auto">
            <a:xfrm rot="10800000">
              <a:off x="5585" y="455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3" name="Rectangle 39"/>
            <p:cNvSpPr>
              <a:spLocks noChangeArrowheads="1"/>
            </p:cNvSpPr>
            <p:nvPr/>
          </p:nvSpPr>
          <p:spPr bwMode="auto">
            <a:xfrm rot="10800000">
              <a:off x="5493" y="464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
        <p:nvSpPr>
          <p:cNvPr id="1029" name="Rectangle 40"/>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30" name="Rectangle 41"/>
          <p:cNvSpPr>
            <a:spLocks noGrp="1" noChangeArrowheads="1"/>
          </p:cNvSpPr>
          <p:nvPr>
            <p:ph type="body" idx="1"/>
          </p:nvPr>
        </p:nvSpPr>
        <p:spPr bwMode="auto">
          <a:xfrm>
            <a:off x="503238" y="1768475"/>
            <a:ext cx="90678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090" name="Rectangle 42"/>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449263" algn="l"/>
                <a:tab pos="898525" algn="l"/>
                <a:tab pos="1347788" algn="l"/>
                <a:tab pos="1797050" algn="l"/>
                <a:tab pos="2246313"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1" name="Rectangle 43"/>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2" name="Rectangle 44"/>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SzPct val="100000"/>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fld id="{8AF794B6-978F-4497-ADA3-83B9C1D407B0}" type="slidenum">
              <a:rPr lang="fr-FR" altLang="fr-FR"/>
              <a:pPr/>
              <a:t>‹N°›</a:t>
            </a:fld>
            <a:endParaRPr lang="fr-FR" altLang="fr-FR"/>
          </a:p>
        </p:txBody>
      </p:sp>
      <p:grpSp>
        <p:nvGrpSpPr>
          <p:cNvPr id="1034" name="Group 45"/>
          <p:cNvGrpSpPr>
            <a:grpSpLocks/>
          </p:cNvGrpSpPr>
          <p:nvPr/>
        </p:nvGrpSpPr>
        <p:grpSpPr bwMode="auto">
          <a:xfrm>
            <a:off x="77788" y="74613"/>
            <a:ext cx="1285875" cy="1263650"/>
            <a:chOff x="49" y="47"/>
            <a:chExt cx="810" cy="796"/>
          </a:xfrm>
        </p:grpSpPr>
        <p:sp>
          <p:nvSpPr>
            <p:cNvPr id="1072" name="Rectangle 46"/>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3" name="Rectangle 47"/>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4" name="Rectangle 48"/>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5" name="Rectangle 49"/>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6" name="Rectangle 50"/>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7" name="Rectangle 51"/>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8" name="Rectangle 52"/>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9" name="Rectangle 53"/>
            <p:cNvSpPr>
              <a:spLocks noChangeArrowheads="1"/>
            </p:cNvSpPr>
            <p:nvPr/>
          </p:nvSpPr>
          <p:spPr bwMode="auto">
            <a:xfrm>
              <a:off x="175" y="621"/>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0" name="Rectangle 54"/>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1" name="Rectangle 55"/>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2" name="Rectangle 56"/>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3" name="Rectangle 57"/>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4" name="Rectangle 58"/>
            <p:cNvSpPr>
              <a:spLocks noChangeArrowheads="1"/>
            </p:cNvSpPr>
            <p:nvPr/>
          </p:nvSpPr>
          <p:spPr bwMode="auto">
            <a:xfrm>
              <a:off x="63" y="405"/>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5" name="Rectangle 59"/>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6" name="Rectangle 60"/>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7" name="Rectangle 61"/>
            <p:cNvSpPr>
              <a:spLocks noChangeArrowheads="1"/>
            </p:cNvSpPr>
            <p:nvPr/>
          </p:nvSpPr>
          <p:spPr bwMode="auto">
            <a:xfrm rot="-5400000">
              <a:off x="519" y="67"/>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8" name="Rectangle 62"/>
            <p:cNvSpPr>
              <a:spLocks noChangeArrowheads="1"/>
            </p:cNvSpPr>
            <p:nvPr/>
          </p:nvSpPr>
          <p:spPr bwMode="auto">
            <a:xfrm rot="-5400000">
              <a:off x="624" y="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9" name="Rectangle 63"/>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0" name="Rectangle 64"/>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1" name="Rectangle 65"/>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2" name="Rectangle 66"/>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3" name="Rectangle 67"/>
            <p:cNvSpPr>
              <a:spLocks noChangeArrowheads="1"/>
            </p:cNvSpPr>
            <p:nvPr/>
          </p:nvSpPr>
          <p:spPr bwMode="auto">
            <a:xfrm>
              <a:off x="176" y="29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4" name="Rectangle 68"/>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5" name="Rectangle 69"/>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6" name="Rectangle 70"/>
            <p:cNvSpPr>
              <a:spLocks noChangeArrowheads="1"/>
            </p:cNvSpPr>
            <p:nvPr/>
          </p:nvSpPr>
          <p:spPr bwMode="auto">
            <a:xfrm>
              <a:off x="521" y="172"/>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7" name="Rectangle 71"/>
            <p:cNvSpPr>
              <a:spLocks noChangeArrowheads="1"/>
            </p:cNvSpPr>
            <p:nvPr/>
          </p:nvSpPr>
          <p:spPr bwMode="auto">
            <a:xfrm>
              <a:off x="409" y="285"/>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8" name="Rectangle 72"/>
            <p:cNvSpPr>
              <a:spLocks noChangeArrowheads="1"/>
            </p:cNvSpPr>
            <p:nvPr/>
          </p:nvSpPr>
          <p:spPr bwMode="auto">
            <a:xfrm>
              <a:off x="402" y="39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9" name="Rectangle 73"/>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0" name="Rectangle 74"/>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1" name="Rectangle 75"/>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2" name="Rectangle 76"/>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3" name="Rectangle 77"/>
            <p:cNvSpPr>
              <a:spLocks noChangeArrowheads="1"/>
            </p:cNvSpPr>
            <p:nvPr/>
          </p:nvSpPr>
          <p:spPr bwMode="auto">
            <a:xfrm>
              <a:off x="386" y="501"/>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4" name="Rectangle 78"/>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5" name="Rectangle 79"/>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6" name="Rectangle 80"/>
            <p:cNvSpPr>
              <a:spLocks noChangeArrowheads="1"/>
            </p:cNvSpPr>
            <p:nvPr/>
          </p:nvSpPr>
          <p:spPr bwMode="auto">
            <a:xfrm>
              <a:off x="723" y="168"/>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7" name="Rectangle 81"/>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grpSp>
        <p:nvGrpSpPr>
          <p:cNvPr id="1035" name="Group 82"/>
          <p:cNvGrpSpPr>
            <a:grpSpLocks/>
          </p:cNvGrpSpPr>
          <p:nvPr/>
        </p:nvGrpSpPr>
        <p:grpSpPr bwMode="auto">
          <a:xfrm>
            <a:off x="77788" y="74613"/>
            <a:ext cx="1285875" cy="1263650"/>
            <a:chOff x="49" y="47"/>
            <a:chExt cx="810" cy="796"/>
          </a:xfrm>
        </p:grpSpPr>
        <p:sp>
          <p:nvSpPr>
            <p:cNvPr id="1036" name="Rectangle 83"/>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7" name="Rectangle 84"/>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8" name="Rectangle 85"/>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9" name="Rectangle 86"/>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0" name="Rectangle 87"/>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1" name="Rectangle 88"/>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2" name="Rectangle 89"/>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3" name="Rectangle 90"/>
            <p:cNvSpPr>
              <a:spLocks noChangeArrowheads="1"/>
            </p:cNvSpPr>
            <p:nvPr/>
          </p:nvSpPr>
          <p:spPr bwMode="auto">
            <a:xfrm>
              <a:off x="175" y="620"/>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4" name="Rectangle 91"/>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5" name="Rectangle 92"/>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6" name="Rectangle 93"/>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7" name="Rectangle 94"/>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8" name="Rectangle 95"/>
            <p:cNvSpPr>
              <a:spLocks noChangeArrowheads="1"/>
            </p:cNvSpPr>
            <p:nvPr/>
          </p:nvSpPr>
          <p:spPr bwMode="auto">
            <a:xfrm>
              <a:off x="63" y="404"/>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9" name="Rectangle 96"/>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0" name="Rectangle 97"/>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1" name="Rectangle 98"/>
            <p:cNvSpPr>
              <a:spLocks noChangeArrowheads="1"/>
            </p:cNvSpPr>
            <p:nvPr/>
          </p:nvSpPr>
          <p:spPr bwMode="auto">
            <a:xfrm rot="-5400000">
              <a:off x="519" y="6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2" name="Rectangle 99"/>
            <p:cNvSpPr>
              <a:spLocks noChangeArrowheads="1"/>
            </p:cNvSpPr>
            <p:nvPr/>
          </p:nvSpPr>
          <p:spPr bwMode="auto">
            <a:xfrm rot="-5400000">
              <a:off x="624" y="70"/>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3" name="Rectangle 100"/>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4" name="Rectangle 101"/>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5" name="Rectangle 102"/>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6" name="Rectangle 103"/>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7" name="Rectangle 104"/>
            <p:cNvSpPr>
              <a:spLocks noChangeArrowheads="1"/>
            </p:cNvSpPr>
            <p:nvPr/>
          </p:nvSpPr>
          <p:spPr bwMode="auto">
            <a:xfrm>
              <a:off x="176" y="292"/>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8" name="Rectangle 105"/>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9" name="Rectangle 106"/>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0" name="Rectangle 107"/>
            <p:cNvSpPr>
              <a:spLocks noChangeArrowheads="1"/>
            </p:cNvSpPr>
            <p:nvPr/>
          </p:nvSpPr>
          <p:spPr bwMode="auto">
            <a:xfrm>
              <a:off x="521" y="1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1" name="Rectangle 108"/>
            <p:cNvSpPr>
              <a:spLocks noChangeArrowheads="1"/>
            </p:cNvSpPr>
            <p:nvPr/>
          </p:nvSpPr>
          <p:spPr bwMode="auto">
            <a:xfrm>
              <a:off x="409" y="284"/>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2" name="Rectangle 109"/>
            <p:cNvSpPr>
              <a:spLocks noChangeArrowheads="1"/>
            </p:cNvSpPr>
            <p:nvPr/>
          </p:nvSpPr>
          <p:spPr bwMode="auto">
            <a:xfrm>
              <a:off x="402" y="397"/>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3" name="Rectangle 110"/>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4" name="Rectangle 111"/>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5" name="Rectangle 112"/>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6" name="Rectangle 113"/>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7" name="Rectangle 114"/>
            <p:cNvSpPr>
              <a:spLocks noChangeArrowheads="1"/>
            </p:cNvSpPr>
            <p:nvPr/>
          </p:nvSpPr>
          <p:spPr bwMode="auto">
            <a:xfrm>
              <a:off x="386" y="500"/>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8" name="Rectangle 115"/>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9" name="Rectangle 116"/>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0" name="Rectangle 117"/>
            <p:cNvSpPr>
              <a:spLocks noChangeArrowheads="1"/>
            </p:cNvSpPr>
            <p:nvPr/>
          </p:nvSpPr>
          <p:spPr bwMode="auto">
            <a:xfrm>
              <a:off x="723" y="16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1" name="Rectangle 118"/>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2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4.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32.png"/><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ocial-sante.gouv.fr/IMG/pdf/tableau_repulsif_recos_mars_2016.pdf"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chart" Target="../charts/chart3.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 Id="rId4" Type="http://schemas.openxmlformats.org/officeDocument/2006/relationships/image" Target="../media/image9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5.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32.png"/><Relationship Id="rId9" Type="http://schemas.openxmlformats.org/officeDocument/2006/relationships/image" Target="../media/image110.jpe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7.jpeg"/><Relationship Id="rId3" Type="http://schemas.openxmlformats.org/officeDocument/2006/relationships/image" Target="../media/image119.jpeg"/><Relationship Id="rId7" Type="http://schemas.openxmlformats.org/officeDocument/2006/relationships/image" Target="../media/image122.jpeg"/><Relationship Id="rId12" Type="http://schemas.openxmlformats.org/officeDocument/2006/relationships/image" Target="../media/image126.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25.jpeg"/><Relationship Id="rId5" Type="http://schemas.openxmlformats.org/officeDocument/2006/relationships/image" Target="../media/image121.jpeg"/><Relationship Id="rId10" Type="http://schemas.openxmlformats.org/officeDocument/2006/relationships/image" Target="../media/image124.jpeg"/><Relationship Id="rId4" Type="http://schemas.openxmlformats.org/officeDocument/2006/relationships/image" Target="../media/image120.jpeg"/><Relationship Id="rId9" Type="http://schemas.openxmlformats.org/officeDocument/2006/relationships/chart" Target="../charts/chart5.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png"/><Relationship Id="rId9" Type="http://schemas.openxmlformats.org/officeDocument/2006/relationships/image" Target="../media/image138.jpeg"/></Relationships>
</file>

<file path=ppt/slides/_rels/slide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152" y="3275725"/>
            <a:ext cx="7020321" cy="550279"/>
          </a:xfrm>
          <a:prstGeom prst="rect">
            <a:avLst/>
          </a:prstGeom>
        </p:spPr>
        <p:txBody>
          <a:bodyPr wrap="square">
            <a:spAutoFit/>
          </a:bodyPr>
          <a:lstStyle/>
          <a:p>
            <a:r>
              <a:rPr lang="fr-FR" sz="3200" dirty="0"/>
              <a:t>Où se développe le moustique tigre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681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20712845">
            <a:off x="284275" y="4057962"/>
            <a:ext cx="837731" cy="129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325"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
          <p:cNvSpPr txBox="1">
            <a:spLocks noChangeArrowheads="1"/>
          </p:cNvSpPr>
          <p:nvPr/>
        </p:nvSpPr>
        <p:spPr bwMode="auto">
          <a:xfrm>
            <a:off x="863351" y="1125538"/>
            <a:ext cx="8353425" cy="568617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Times New Roman" pitchFamily="16" charset="0"/>
              <a:buNone/>
              <a:defRPr/>
            </a:pPr>
            <a:r>
              <a:rPr lang="fr-FR" b="1" dirty="0">
                <a:solidFill>
                  <a:srgbClr val="FF0000"/>
                </a:solidFill>
                <a:ea typeface="Microsoft YaHei" charset="-122"/>
              </a:rPr>
              <a:t>Contrôle biologique</a:t>
            </a:r>
          </a:p>
          <a:p>
            <a:pPr marL="342900" indent="-342900">
              <a:spcBef>
                <a:spcPct val="50000"/>
              </a:spcBef>
              <a:buFont typeface="Wingdings" pitchFamily="2" charset="2"/>
              <a:buChar char="§"/>
              <a:defRPr/>
            </a:pPr>
            <a:r>
              <a:rPr lang="fr-FR" sz="1400" dirty="0">
                <a:solidFill>
                  <a:schemeClr val="tx1"/>
                </a:solidFill>
                <a:ea typeface="Microsoft YaHei" charset="-122"/>
              </a:rPr>
              <a:t>Prédateurs : </a:t>
            </a:r>
            <a:r>
              <a:rPr lang="fr-FR" sz="1100" dirty="0">
                <a:solidFill>
                  <a:schemeClr val="tx1"/>
                </a:solidFill>
                <a:ea typeface="Microsoft YaHei" charset="-122"/>
              </a:rPr>
              <a:t>Vertébrés (poissons/amphibiens, …) / invertébrés (Gastéropodes, Hirudinées, Araignées, Insectes)</a:t>
            </a: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lvl="4" indent="0">
              <a:spcBef>
                <a:spcPct val="50000"/>
              </a:spcBef>
              <a:buFont typeface="Times New Roman" pitchFamily="16" charset="0"/>
              <a:buNone/>
              <a:defRPr/>
            </a:pPr>
            <a:endParaRPr lang="fr-FR" sz="1400" dirty="0">
              <a:solidFill>
                <a:schemeClr val="tx1"/>
              </a:solidFill>
              <a:ea typeface="Microsoft YaHei" charset="-122"/>
            </a:endParaRPr>
          </a:p>
          <a:p>
            <a:pPr lvl="4" indent="0">
              <a:spcBef>
                <a:spcPct val="50000"/>
              </a:spcBef>
              <a:buFont typeface="Times New Roman" pitchFamily="16" charset="0"/>
              <a:buNone/>
              <a:defRPr/>
            </a:pPr>
            <a:r>
              <a:rPr lang="fr-FR" sz="1100" dirty="0">
                <a:solidFill>
                  <a:schemeClr val="tx1"/>
                </a:solidFill>
                <a:ea typeface="Microsoft YaHei" charset="-122"/>
              </a:rPr>
              <a:t>Bol alimentaire</a:t>
            </a:r>
          </a:p>
          <a:p>
            <a:pPr lvl="4" indent="0">
              <a:spcBef>
                <a:spcPct val="50000"/>
              </a:spcBef>
              <a:buFont typeface="Times New Roman" pitchFamily="16" charset="0"/>
              <a:buNone/>
              <a:defRPr/>
            </a:pPr>
            <a:r>
              <a:rPr lang="fr-FR" sz="1100" dirty="0">
                <a:solidFill>
                  <a:schemeClr val="tx1"/>
                </a:solidFill>
                <a:ea typeface="Microsoft YaHei" charset="-122"/>
              </a:rPr>
              <a:t>Chauve –souris</a:t>
            </a:r>
          </a:p>
          <a:p>
            <a:pPr lvl="4" indent="0">
              <a:spcBef>
                <a:spcPct val="50000"/>
              </a:spcBef>
              <a:buFont typeface="Times New Roman" pitchFamily="16" charset="0"/>
              <a:buNone/>
              <a:defRPr/>
            </a:pPr>
            <a:r>
              <a:rPr lang="fr-FR" sz="1100" dirty="0">
                <a:solidFill>
                  <a:schemeClr val="tx1"/>
                </a:solidFill>
                <a:ea typeface="Microsoft YaHei" charset="-122"/>
              </a:rPr>
              <a:t>Becker et al</a:t>
            </a:r>
          </a:p>
          <a:p>
            <a:pPr marL="342900" indent="-342900">
              <a:spcBef>
                <a:spcPct val="50000"/>
              </a:spcBef>
              <a:buFont typeface="Wingdings" pitchFamily="2" charset="2"/>
              <a:buChar char="§"/>
              <a:defRPr/>
            </a:pPr>
            <a:r>
              <a:rPr lang="fr-FR" sz="1400" dirty="0">
                <a:solidFill>
                  <a:schemeClr val="tx1"/>
                </a:solidFill>
                <a:ea typeface="Microsoft YaHei" charset="-122"/>
              </a:rPr>
              <a:t>Parasites /  Pathogènes : </a:t>
            </a:r>
            <a:r>
              <a:rPr lang="fr-FR" sz="1100" dirty="0">
                <a:solidFill>
                  <a:schemeClr val="tx1"/>
                </a:solidFill>
                <a:ea typeface="Microsoft YaHei" charset="-122"/>
              </a:rPr>
              <a:t>Nématodes, protozoaires</a:t>
            </a:r>
          </a:p>
          <a:p>
            <a:pPr marL="342900" indent="-342900">
              <a:spcBef>
                <a:spcPct val="50000"/>
              </a:spcBef>
              <a:buFont typeface="Wingdings" pitchFamily="2" charset="2"/>
              <a:buChar char="§"/>
              <a:defRPr/>
            </a:pPr>
            <a:r>
              <a:rPr lang="fr-FR" sz="1400" dirty="0">
                <a:solidFill>
                  <a:schemeClr val="tx1"/>
                </a:solidFill>
                <a:ea typeface="Microsoft YaHei" charset="-122"/>
              </a:rPr>
              <a:t>Capture d’adultes : </a:t>
            </a:r>
            <a:r>
              <a:rPr lang="fr-FR" sz="1100" dirty="0">
                <a:solidFill>
                  <a:schemeClr val="tx1"/>
                </a:solidFill>
                <a:ea typeface="Microsoft YaHei" charset="-122"/>
              </a:rPr>
              <a:t>				</a:t>
            </a:r>
            <a:r>
              <a:rPr lang="fr-FR" sz="1100" dirty="0"/>
              <a:t>		Conso. moyenne de larves de moustiques par prédateurs</a:t>
            </a:r>
            <a:endParaRPr lang="fr-FR" sz="1100" dirty="0">
              <a:solidFill>
                <a:schemeClr val="tx1"/>
              </a:solidFill>
              <a:ea typeface="Microsoft YaHei" charset="-122"/>
            </a:endParaRPr>
          </a:p>
          <a:p>
            <a:pPr marL="342900" indent="-342900">
              <a:spcBef>
                <a:spcPct val="50000"/>
              </a:spcBef>
              <a:buFont typeface="Wingdings" pitchFamily="2" charset="2"/>
              <a:buChar char="§"/>
              <a:defRPr/>
            </a:pPr>
            <a:r>
              <a:rPr lang="fr-FR" sz="1400" dirty="0">
                <a:solidFill>
                  <a:schemeClr val="tx1"/>
                </a:solidFill>
                <a:ea typeface="Microsoft YaHei" charset="-122"/>
              </a:rPr>
              <a:t>Insectes stériles / OGM	</a:t>
            </a:r>
            <a:r>
              <a:rPr lang="fr-FR" sz="1100" dirty="0">
                <a:solidFill>
                  <a:schemeClr val="tx1"/>
                </a:solidFill>
                <a:ea typeface="Microsoft YaHei" charset="-122"/>
              </a:rPr>
              <a:t>					</a:t>
            </a:r>
            <a:endParaRPr lang="fr-FR" b="1" dirty="0">
              <a:solidFill>
                <a:srgbClr val="FF0000"/>
              </a:solidFill>
              <a:ea typeface="Microsoft YaHei" charset="-122"/>
            </a:endParaRPr>
          </a:p>
          <a:p>
            <a:pPr>
              <a:spcBef>
                <a:spcPct val="50000"/>
              </a:spcBef>
              <a:buFont typeface="Times New Roman" pitchFamily="16" charset="0"/>
              <a:buNone/>
              <a:defRPr/>
            </a:pPr>
            <a:endParaRPr lang="fr-FR" b="1" dirty="0">
              <a:solidFill>
                <a:srgbClr val="FF0000"/>
              </a:solidFill>
              <a:ea typeface="Microsoft YaHei" charset="-122"/>
            </a:endParaRPr>
          </a:p>
          <a:p>
            <a:pPr>
              <a:spcBef>
                <a:spcPct val="50000"/>
              </a:spcBef>
              <a:buFont typeface="Times New Roman" pitchFamily="16" charset="0"/>
              <a:buNone/>
              <a:defRPr/>
            </a:pPr>
            <a:r>
              <a:rPr lang="fr-FR" b="1" dirty="0">
                <a:solidFill>
                  <a:srgbClr val="FF0000"/>
                </a:solidFill>
                <a:ea typeface="Microsoft YaHei" charset="-122"/>
              </a:rPr>
              <a:t>Contrôle physique</a:t>
            </a:r>
            <a:r>
              <a:rPr lang="fr-FR" dirty="0">
                <a:solidFill>
                  <a:schemeClr val="tx1"/>
                </a:solidFill>
                <a:ea typeface="Microsoft YaHei" charset="-122"/>
              </a:rPr>
              <a:t>							</a:t>
            </a:r>
            <a:r>
              <a:rPr lang="fr-FR" b="1" dirty="0">
                <a:solidFill>
                  <a:srgbClr val="FF0000"/>
                </a:solidFill>
                <a:ea typeface="Microsoft YaHei" charset="-122"/>
              </a:rPr>
              <a:t>Contrôle Insecticide</a:t>
            </a:r>
            <a:r>
              <a:rPr lang="fr-FR" dirty="0">
                <a:solidFill>
                  <a:schemeClr val="tx1"/>
                </a:solidFill>
                <a:ea typeface="Microsoft YaHei" charset="-122"/>
              </a:rPr>
              <a:t>	</a:t>
            </a:r>
          </a:p>
          <a:p>
            <a:pPr marL="285750" indent="-285750">
              <a:spcBef>
                <a:spcPct val="50000"/>
              </a:spcBef>
              <a:buFont typeface="Wingdings" pitchFamily="2" charset="2"/>
              <a:buChar char="§"/>
              <a:defRPr/>
            </a:pPr>
            <a:r>
              <a:rPr lang="fr-FR" sz="1400" dirty="0">
                <a:solidFill>
                  <a:schemeClr val="tx1"/>
                </a:solidFill>
                <a:ea typeface="Microsoft YaHei" charset="-122"/>
              </a:rPr>
              <a:t>Gestion de l’eau									Contrôle des larves</a:t>
            </a:r>
          </a:p>
          <a:p>
            <a:pPr marL="342900" indent="-342900">
              <a:spcBef>
                <a:spcPct val="50000"/>
              </a:spcBef>
              <a:buFont typeface="Wingdings" pitchFamily="2" charset="2"/>
              <a:buChar char="§"/>
              <a:defRPr/>
            </a:pPr>
            <a:r>
              <a:rPr lang="fr-FR" sz="1400" dirty="0">
                <a:solidFill>
                  <a:schemeClr val="tx1"/>
                </a:solidFill>
                <a:ea typeface="Microsoft YaHei" charset="-122"/>
              </a:rPr>
              <a:t>Modification de l’interface eau/air						Contrôle des adultes</a:t>
            </a:r>
          </a:p>
          <a:p>
            <a:pPr marL="342900" indent="-342900">
              <a:spcBef>
                <a:spcPct val="50000"/>
              </a:spcBef>
              <a:buFont typeface="Wingdings" pitchFamily="2" charset="2"/>
              <a:buChar char="§"/>
              <a:defRPr/>
            </a:pPr>
            <a:r>
              <a:rPr lang="fr-FR" sz="1400" dirty="0">
                <a:solidFill>
                  <a:schemeClr val="tx1"/>
                </a:solidFill>
                <a:ea typeface="Microsoft YaHei" charset="-122"/>
              </a:rPr>
              <a:t>Réduction des contacts moustiques/humains</a:t>
            </a:r>
          </a:p>
        </p:txBody>
      </p:sp>
      <p:pic>
        <p:nvPicPr>
          <p:cNvPr id="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328" y="1909763"/>
            <a:ext cx="4391025" cy="2317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21" y="1832769"/>
            <a:ext cx="2374900" cy="2016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Image 4"/>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15976" y="6588636"/>
            <a:ext cx="1065021"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3"/>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251305" y="6610265"/>
            <a:ext cx="1119069" cy="8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ttps://encrypted-tbn2.gstatic.com/images?q=tbn:ANd9GcR2_cd8_3o8BXElqbo6-UbXA7MO2VXac6rpIJUfnKGaka_CePb2Y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316274" y="4227513"/>
            <a:ext cx="1193082" cy="80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176216" y="4427909"/>
            <a:ext cx="1115510" cy="8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9"/>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408464" y="6232790"/>
            <a:ext cx="1239025" cy="12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8280672" y="5392774"/>
            <a:ext cx="1687982" cy="1267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Image 2"/>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7391012" y="6517407"/>
            <a:ext cx="1244535" cy="82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068076" y="5436021"/>
            <a:ext cx="1158368" cy="868777"/>
          </a:xfrm>
          <a:prstGeom prst="rect">
            <a:avLst/>
          </a:prstGeom>
          <a:ln w="79375">
            <a:solidFill>
              <a:schemeClr val="accent3"/>
            </a:solidFill>
          </a:ln>
        </p:spPr>
      </p:pic>
      <p:sp>
        <p:nvSpPr>
          <p:cNvPr id="16" name="Rectangle 1"/>
          <p:cNvSpPr>
            <a:spLocks noChangeArrowheads="1"/>
          </p:cNvSpPr>
          <p:nvPr/>
        </p:nvSpPr>
        <p:spPr bwMode="auto">
          <a:xfrm>
            <a:off x="1005706" y="544513"/>
            <a:ext cx="51988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Une grande variété de techniques</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447648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2" name="Picture 3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1840" y="5292005"/>
            <a:ext cx="2318624" cy="65646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15865" y="3030288"/>
            <a:ext cx="1770062" cy="17700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7521611"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Une adaptation en fonction de la période du cycle</a:t>
            </a:r>
          </a:p>
        </p:txBody>
      </p:sp>
      <p:cxnSp>
        <p:nvCxnSpPr>
          <p:cNvPr id="14341" name="Connecteur droit 4"/>
          <p:cNvCxnSpPr>
            <a:cxnSpLocks noChangeShapeType="1"/>
          </p:cNvCxnSpPr>
          <p:nvPr/>
        </p:nvCxnSpPr>
        <p:spPr bwMode="auto">
          <a:xfrm>
            <a:off x="5040313" y="1474788"/>
            <a:ext cx="0" cy="583406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2" name="Connecteur droit 21"/>
          <p:cNvCxnSpPr>
            <a:cxnSpLocks noChangeShapeType="1"/>
          </p:cNvCxnSpPr>
          <p:nvPr/>
        </p:nvCxnSpPr>
        <p:spPr bwMode="auto">
          <a:xfrm>
            <a:off x="1004440" y="4715941"/>
            <a:ext cx="8788400"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3" name="ZoneTexte 23"/>
          <p:cNvSpPr txBox="1">
            <a:spLocks noChangeArrowheads="1"/>
          </p:cNvSpPr>
          <p:nvPr/>
        </p:nvSpPr>
        <p:spPr bwMode="auto">
          <a:xfrm>
            <a:off x="2517327" y="1788863"/>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Adultes</a:t>
            </a:r>
          </a:p>
        </p:txBody>
      </p:sp>
      <p:sp>
        <p:nvSpPr>
          <p:cNvPr id="26" name="ZoneTexte 25"/>
          <p:cNvSpPr txBox="1"/>
          <p:nvPr/>
        </p:nvSpPr>
        <p:spPr>
          <a:xfrm>
            <a:off x="429069" y="4807245"/>
            <a:ext cx="677108" cy="2016224"/>
          </a:xfrm>
          <a:prstGeom prst="rect">
            <a:avLst/>
          </a:prstGeom>
          <a:solidFill>
            <a:srgbClr val="FF0000"/>
          </a:solidFill>
        </p:spPr>
        <p:txBody>
          <a:bodyPr vert="vert270">
            <a:spAutoFit/>
          </a:bodyPr>
          <a:lstStyle/>
          <a:p>
            <a:pPr algn="ctr">
              <a:defRPr/>
            </a:pPr>
            <a:r>
              <a:rPr lang="fr-FR" sz="1600" b="1" dirty="0">
                <a:solidFill>
                  <a:schemeClr val="tx1"/>
                </a:solidFill>
              </a:rPr>
              <a:t>Contrôle insecticide</a:t>
            </a:r>
          </a:p>
        </p:txBody>
      </p:sp>
      <p:pic>
        <p:nvPicPr>
          <p:cNvPr id="14346" name="Picture 7" descr="https://encrypted-tbn2.gstatic.com/images?q=tbn:ANd9GcR2_cd8_3o8BXElqbo6-UbXA7MO2VXac6rpIJUfnKGaka_CePb2Y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31965" y="2780618"/>
            <a:ext cx="1375245" cy="93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Image 1"/>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21927" y="3751013"/>
            <a:ext cx="1258888" cy="9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382792" y="6388991"/>
            <a:ext cx="1412598" cy="1059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9" name="ZoneTexte 35"/>
          <p:cNvSpPr txBox="1">
            <a:spLocks noChangeArrowheads="1"/>
          </p:cNvSpPr>
          <p:nvPr/>
        </p:nvSpPr>
        <p:spPr bwMode="auto">
          <a:xfrm>
            <a:off x="2664048" y="2350838"/>
            <a:ext cx="2376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Femelles gravides</a:t>
            </a:r>
          </a:p>
          <a:p>
            <a:r>
              <a:rPr lang="fr-FR" altLang="fr-FR" sz="1600" b="1" dirty="0">
                <a:solidFill>
                  <a:schemeClr val="tx1"/>
                </a:solidFill>
              </a:rPr>
              <a:t>Femelles non gravides</a:t>
            </a:r>
          </a:p>
        </p:txBody>
      </p:sp>
      <p:sp>
        <p:nvSpPr>
          <p:cNvPr id="14350" name="ZoneTexte 38"/>
          <p:cNvSpPr txBox="1">
            <a:spLocks noChangeArrowheads="1"/>
          </p:cNvSpPr>
          <p:nvPr/>
        </p:nvSpPr>
        <p:spPr bwMode="auto">
          <a:xfrm>
            <a:off x="1221927" y="4994026"/>
            <a:ext cx="36718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Répulsif</a:t>
            </a:r>
          </a:p>
          <a:p>
            <a:endParaRPr lang="fr-FR" altLang="fr-FR" sz="1600" b="1" dirty="0">
              <a:solidFill>
                <a:schemeClr val="tx1"/>
              </a:solidFill>
            </a:endParaRPr>
          </a:p>
          <a:p>
            <a:endParaRPr lang="fr-FR" altLang="fr-FR" sz="1600" b="1" dirty="0">
              <a:solidFill>
                <a:schemeClr val="tx1"/>
              </a:solidFill>
            </a:endParaRPr>
          </a:p>
          <a:p>
            <a:r>
              <a:rPr lang="fr-FR" altLang="fr-FR" sz="1600" b="1" dirty="0">
                <a:solidFill>
                  <a:schemeClr val="tx1"/>
                </a:solidFill>
              </a:rPr>
              <a:t>				</a:t>
            </a:r>
          </a:p>
          <a:p>
            <a:r>
              <a:rPr lang="fr-FR" altLang="fr-FR" sz="1600" b="1" dirty="0">
                <a:solidFill>
                  <a:schemeClr val="tx1"/>
                </a:solidFill>
              </a:rPr>
              <a:t>						Létal</a:t>
            </a:r>
          </a:p>
        </p:txBody>
      </p:sp>
      <p:pic>
        <p:nvPicPr>
          <p:cNvPr id="14351" name="Picture 5" descr="Résultat de recherche d'images pour &quot;répulsif moustique&quot;"/>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017390" y="4947988"/>
            <a:ext cx="1192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7"/>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603184" y="2124305"/>
            <a:ext cx="877631" cy="68452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54" name="ZoneTexte 22"/>
          <p:cNvSpPr txBox="1">
            <a:spLocks noChangeArrowheads="1"/>
          </p:cNvSpPr>
          <p:nvPr/>
        </p:nvSpPr>
        <p:spPr bwMode="auto">
          <a:xfrm>
            <a:off x="6659115" y="1788863"/>
            <a:ext cx="1800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Larves</a:t>
            </a:r>
          </a:p>
        </p:txBody>
      </p:sp>
      <p:pic>
        <p:nvPicPr>
          <p:cNvPr id="28" name="Image 27"/>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738615" y="2158751"/>
            <a:ext cx="1763712" cy="1322387"/>
          </a:xfrm>
          <a:prstGeom prst="rect">
            <a:avLst/>
          </a:prstGeom>
          <a:ln w="79375">
            <a:solidFill>
              <a:schemeClr val="accent3"/>
            </a:solidFill>
          </a:ln>
        </p:spPr>
      </p:pic>
      <p:pic>
        <p:nvPicPr>
          <p:cNvPr id="14356" name="Imag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46651" y="5166527"/>
            <a:ext cx="17287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Image 15"/>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676452" y="2149226"/>
            <a:ext cx="19907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ZoneTexte 16"/>
          <p:cNvSpPr txBox="1">
            <a:spLocks noChangeArrowheads="1"/>
          </p:cNvSpPr>
          <p:nvPr/>
        </p:nvSpPr>
        <p:spPr bwMode="auto">
          <a:xfrm>
            <a:off x="7737027" y="3751013"/>
            <a:ext cx="13700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Videz</a:t>
            </a:r>
          </a:p>
          <a:p>
            <a:r>
              <a:rPr lang="fr-FR" altLang="fr-FR" sz="1600" b="1">
                <a:solidFill>
                  <a:schemeClr val="tx1"/>
                </a:solidFill>
              </a:rPr>
              <a:t>Entretenez</a:t>
            </a:r>
          </a:p>
          <a:p>
            <a:r>
              <a:rPr lang="fr-FR" altLang="fr-FR" sz="1600" b="1">
                <a:solidFill>
                  <a:schemeClr val="tx1"/>
                </a:solidFill>
              </a:rPr>
              <a:t>Couvrez</a:t>
            </a:r>
          </a:p>
        </p:txBody>
      </p:sp>
      <p:pic>
        <p:nvPicPr>
          <p:cNvPr id="14359" name="Image 19"/>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676452" y="3491805"/>
            <a:ext cx="155733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ZoneTexte 42"/>
          <p:cNvSpPr txBox="1">
            <a:spLocks noChangeArrowheads="1"/>
          </p:cNvSpPr>
          <p:nvPr/>
        </p:nvSpPr>
        <p:spPr bwMode="auto">
          <a:xfrm>
            <a:off x="5828852" y="6503738"/>
            <a:ext cx="3494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Bactéries</a:t>
            </a:r>
          </a:p>
          <a:p>
            <a:endParaRPr lang="fr-FR" altLang="fr-FR" sz="1600" b="1">
              <a:solidFill>
                <a:schemeClr val="tx1"/>
              </a:solidFill>
            </a:endParaRPr>
          </a:p>
          <a:p>
            <a:r>
              <a:rPr lang="fr-FR" altLang="fr-FR" sz="1600" b="1">
                <a:solidFill>
                  <a:schemeClr val="tx1"/>
                </a:solidFill>
              </a:rPr>
              <a:t>Régulateurs de croissance (IGR)</a:t>
            </a:r>
          </a:p>
        </p:txBody>
      </p:sp>
      <p:grpSp>
        <p:nvGrpSpPr>
          <p:cNvPr id="14361" name="Groupe 5"/>
          <p:cNvGrpSpPr>
            <a:grpSpLocks/>
          </p:cNvGrpSpPr>
          <p:nvPr/>
        </p:nvGrpSpPr>
        <p:grpSpPr bwMode="auto">
          <a:xfrm>
            <a:off x="3017390" y="2222251"/>
            <a:ext cx="4616450" cy="4478337"/>
            <a:chOff x="2731340" y="1540017"/>
            <a:chExt cx="4617944" cy="4478253"/>
          </a:xfrm>
        </p:grpSpPr>
        <p:sp>
          <p:nvSpPr>
            <p:cNvPr id="7" name="Forme libre 6"/>
            <p:cNvSpPr/>
            <p:nvPr/>
          </p:nvSpPr>
          <p:spPr>
            <a:xfrm>
              <a:off x="5570709" y="1571766"/>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8" name="Flèche en arc 7"/>
            <p:cNvSpPr/>
            <p:nvPr/>
          </p:nvSpPr>
          <p:spPr>
            <a:xfrm>
              <a:off x="2961601" y="1540017"/>
              <a:ext cx="4157420" cy="4157584"/>
            </a:xfrm>
            <a:prstGeom prst="circularArrow">
              <a:avLst>
                <a:gd name="adj1" fmla="val 5202"/>
                <a:gd name="adj2" fmla="val 336015"/>
                <a:gd name="adj3" fmla="val 21292825"/>
                <a:gd name="adj4" fmla="val 19766604"/>
                <a:gd name="adj5" fmla="val 6068"/>
              </a:avLst>
            </a:prstGeom>
            <a:solidFill>
              <a:srgbClr val="FF0000"/>
            </a:solidFill>
            <a:ln>
              <a:solidFill>
                <a:srgbClr val="FF000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orme libre 8"/>
            <p:cNvSpPr/>
            <p:nvPr/>
          </p:nvSpPr>
          <p:spPr>
            <a:xfrm>
              <a:off x="6240850" y="3633890"/>
              <a:ext cx="1108434" cy="110964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82550" tIns="82550" rIns="82550" bIns="82550" spcCol="1270" anchor="ctr"/>
            <a:lstStyle/>
            <a:p>
              <a:pPr algn="ctr" defTabSz="2889250">
                <a:lnSpc>
                  <a:spcPct val="90000"/>
                </a:lnSpc>
                <a:spcAft>
                  <a:spcPct val="35000"/>
                </a:spcAft>
                <a:defRPr/>
              </a:pPr>
              <a:endParaRPr lang="fr-FR" sz="6500" dirty="0">
                <a:solidFill>
                  <a:schemeClr val="bg1"/>
                </a:solidFill>
              </a:endParaRPr>
            </a:p>
          </p:txBody>
        </p:sp>
        <p:sp>
          <p:nvSpPr>
            <p:cNvPr id="10" name="Flèche en arc 9"/>
            <p:cNvSpPr/>
            <p:nvPr/>
          </p:nvSpPr>
          <p:spPr>
            <a:xfrm>
              <a:off x="2961601" y="1540017"/>
              <a:ext cx="4157420" cy="4157584"/>
            </a:xfrm>
            <a:prstGeom prst="circularArrow">
              <a:avLst>
                <a:gd name="adj1" fmla="val 5202"/>
                <a:gd name="adj2" fmla="val 336015"/>
                <a:gd name="adj3" fmla="val 4014266"/>
                <a:gd name="adj4" fmla="val 225382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e libre 10"/>
            <p:cNvSpPr/>
            <p:nvPr/>
          </p:nvSpPr>
          <p:spPr>
            <a:xfrm>
              <a:off x="4486095" y="4908629"/>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2" name="Flèche en arc 11"/>
            <p:cNvSpPr/>
            <p:nvPr/>
          </p:nvSpPr>
          <p:spPr>
            <a:xfrm>
              <a:off x="2961601" y="1540017"/>
              <a:ext cx="4157420" cy="4157584"/>
            </a:xfrm>
            <a:prstGeom prst="circularArrow">
              <a:avLst>
                <a:gd name="adj1" fmla="val 5202"/>
                <a:gd name="adj2" fmla="val 336015"/>
                <a:gd name="adj3" fmla="val 8210155"/>
                <a:gd name="adj4" fmla="val 644971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orme libre 12"/>
            <p:cNvSpPr/>
            <p:nvPr/>
          </p:nvSpPr>
          <p:spPr>
            <a:xfrm>
              <a:off x="2731340" y="3633890"/>
              <a:ext cx="1108434" cy="110964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dirty="0"/>
            </a:p>
          </p:txBody>
        </p:sp>
        <p:sp>
          <p:nvSpPr>
            <p:cNvPr id="14" name="Flèche en arc 13"/>
            <p:cNvSpPr/>
            <p:nvPr/>
          </p:nvSpPr>
          <p:spPr>
            <a:xfrm>
              <a:off x="2961601" y="1540017"/>
              <a:ext cx="4157420" cy="4157584"/>
            </a:xfrm>
            <a:prstGeom prst="circularArrow">
              <a:avLst>
                <a:gd name="adj1" fmla="val 5202"/>
                <a:gd name="adj2" fmla="val 336015"/>
                <a:gd name="adj3" fmla="val 12297380"/>
                <a:gd name="adj4" fmla="val 10771160"/>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orme libre 14"/>
            <p:cNvSpPr/>
            <p:nvPr/>
          </p:nvSpPr>
          <p:spPr>
            <a:xfrm>
              <a:off x="3401482" y="1571766"/>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6" name="Flèche en arc 15"/>
            <p:cNvSpPr/>
            <p:nvPr/>
          </p:nvSpPr>
          <p:spPr>
            <a:xfrm>
              <a:off x="2961601" y="1540017"/>
              <a:ext cx="4157420" cy="4157584"/>
            </a:xfrm>
            <a:prstGeom prst="circularArrow">
              <a:avLst>
                <a:gd name="adj1" fmla="val 5202"/>
                <a:gd name="adj2" fmla="val 336015"/>
                <a:gd name="adj3" fmla="val 16865256"/>
                <a:gd name="adj4" fmla="val 1519872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6" name="ZoneTexte 35"/>
          <p:cNvSpPr txBox="1"/>
          <p:nvPr/>
        </p:nvSpPr>
        <p:spPr>
          <a:xfrm>
            <a:off x="1941764" y="130551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37" name="ZoneTexte 36"/>
          <p:cNvSpPr txBox="1"/>
          <p:nvPr/>
        </p:nvSpPr>
        <p:spPr>
          <a:xfrm>
            <a:off x="6313350" y="130551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sp>
        <p:nvSpPr>
          <p:cNvPr id="25" name="ZoneTexte 24"/>
          <p:cNvSpPr txBox="1"/>
          <p:nvPr/>
        </p:nvSpPr>
        <p:spPr>
          <a:xfrm>
            <a:off x="9493247" y="1958725"/>
            <a:ext cx="430887" cy="2250129"/>
          </a:xfrm>
          <a:prstGeom prst="rect">
            <a:avLst/>
          </a:prstGeom>
          <a:solidFill>
            <a:srgbClr val="FFC000"/>
          </a:solidFill>
        </p:spPr>
        <p:txBody>
          <a:bodyPr vert="vert270" wrap="square">
            <a:spAutoFit/>
          </a:bodyPr>
          <a:lstStyle/>
          <a:p>
            <a:pPr algn="ctr">
              <a:defRPr/>
            </a:pPr>
            <a:r>
              <a:rPr lang="fr-FR" sz="1600" b="1" dirty="0">
                <a:solidFill>
                  <a:schemeClr val="tx1"/>
                </a:solidFill>
              </a:rPr>
              <a:t>Contrôle  physique</a:t>
            </a:r>
          </a:p>
        </p:txBody>
      </p:sp>
      <p:sp>
        <p:nvSpPr>
          <p:cNvPr id="38" name="ZoneTexte 37"/>
          <p:cNvSpPr txBox="1"/>
          <p:nvPr/>
        </p:nvSpPr>
        <p:spPr>
          <a:xfrm>
            <a:off x="9370136" y="4870994"/>
            <a:ext cx="677108" cy="2016224"/>
          </a:xfrm>
          <a:prstGeom prst="rect">
            <a:avLst/>
          </a:prstGeom>
          <a:solidFill>
            <a:srgbClr val="FF0000"/>
          </a:solidFill>
        </p:spPr>
        <p:txBody>
          <a:bodyPr vert="vert270">
            <a:spAutoFit/>
          </a:bodyPr>
          <a:lstStyle/>
          <a:p>
            <a:pPr algn="ctr">
              <a:defRPr/>
            </a:pPr>
            <a:r>
              <a:rPr lang="fr-FR" sz="1600" b="1" dirty="0">
                <a:solidFill>
                  <a:schemeClr val="tx1"/>
                </a:solidFill>
              </a:rPr>
              <a:t>Contrôle insecticide</a:t>
            </a:r>
          </a:p>
        </p:txBody>
      </p:sp>
      <p:sp>
        <p:nvSpPr>
          <p:cNvPr id="39" name="ZoneTexte 38"/>
          <p:cNvSpPr txBox="1"/>
          <p:nvPr/>
        </p:nvSpPr>
        <p:spPr>
          <a:xfrm>
            <a:off x="336736" y="1979637"/>
            <a:ext cx="430887" cy="2250129"/>
          </a:xfrm>
          <a:prstGeom prst="rect">
            <a:avLst/>
          </a:prstGeom>
          <a:solidFill>
            <a:srgbClr val="FFC000"/>
          </a:solidFill>
        </p:spPr>
        <p:txBody>
          <a:bodyPr vert="vert270" wrap="square">
            <a:spAutoFit/>
          </a:bodyPr>
          <a:lstStyle/>
          <a:p>
            <a:pPr algn="ctr">
              <a:defRPr/>
            </a:pPr>
            <a:r>
              <a:rPr lang="fr-FR" sz="1600" b="1" dirty="0">
                <a:solidFill>
                  <a:schemeClr val="tx1"/>
                </a:solidFill>
              </a:rPr>
              <a:t>Contrôle  biologique</a:t>
            </a:r>
          </a:p>
        </p:txBody>
      </p:sp>
    </p:spTree>
    <p:extLst>
      <p:ext uri="{BB962C8B-B14F-4D97-AF65-F5344CB8AC3E}">
        <p14:creationId xmlns:p14="http://schemas.microsoft.com/office/powerpoint/2010/main" val="3385751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6014788"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contrôle insecticide : la lutte biocide</a:t>
            </a:r>
          </a:p>
        </p:txBody>
      </p:sp>
      <p:cxnSp>
        <p:nvCxnSpPr>
          <p:cNvPr id="6" name="Connecteur droit 4"/>
          <p:cNvCxnSpPr>
            <a:cxnSpLocks noChangeShapeType="1"/>
          </p:cNvCxnSpPr>
          <p:nvPr/>
        </p:nvCxnSpPr>
        <p:spPr bwMode="auto">
          <a:xfrm>
            <a:off x="5040313" y="2771725"/>
            <a:ext cx="0" cy="4537125"/>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ZoneTexte 23"/>
          <p:cNvSpPr txBox="1">
            <a:spLocks noChangeArrowheads="1"/>
          </p:cNvSpPr>
          <p:nvPr/>
        </p:nvSpPr>
        <p:spPr bwMode="auto">
          <a:xfrm>
            <a:off x="1151880" y="1788863"/>
            <a:ext cx="1944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b="1" dirty="0">
                <a:solidFill>
                  <a:schemeClr val="tx1"/>
                </a:solidFill>
              </a:rPr>
              <a:t>Lutte anti-adultes</a:t>
            </a:r>
          </a:p>
        </p:txBody>
      </p:sp>
      <p:sp>
        <p:nvSpPr>
          <p:cNvPr id="18" name="ZoneTexte 22"/>
          <p:cNvSpPr txBox="1">
            <a:spLocks noChangeArrowheads="1"/>
          </p:cNvSpPr>
          <p:nvPr/>
        </p:nvSpPr>
        <p:spPr bwMode="auto">
          <a:xfrm>
            <a:off x="6659115" y="1788863"/>
            <a:ext cx="1800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Lutte anti-larves</a:t>
            </a:r>
          </a:p>
        </p:txBody>
      </p:sp>
      <p:sp>
        <p:nvSpPr>
          <p:cNvPr id="36" name="ZoneTexte 35"/>
          <p:cNvSpPr txBox="1"/>
          <p:nvPr/>
        </p:nvSpPr>
        <p:spPr>
          <a:xfrm>
            <a:off x="1151880" y="130551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37" name="ZoneTexte 36"/>
          <p:cNvSpPr txBox="1"/>
          <p:nvPr/>
        </p:nvSpPr>
        <p:spPr>
          <a:xfrm>
            <a:off x="6313350" y="130551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sp>
        <p:nvSpPr>
          <p:cNvPr id="2" name="ZoneTexte 1"/>
          <p:cNvSpPr txBox="1"/>
          <p:nvPr/>
        </p:nvSpPr>
        <p:spPr>
          <a:xfrm>
            <a:off x="3600152" y="2267669"/>
            <a:ext cx="2952328" cy="369332"/>
          </a:xfrm>
          <a:prstGeom prst="rect">
            <a:avLst/>
          </a:prstGeom>
          <a:noFill/>
        </p:spPr>
        <p:txBody>
          <a:bodyPr wrap="square" rtlCol="0">
            <a:spAutoFit/>
          </a:bodyPr>
          <a:lstStyle/>
          <a:p>
            <a:r>
              <a:rPr lang="fr-FR" dirty="0"/>
              <a:t>Etre titulaire du </a:t>
            </a:r>
            <a:r>
              <a:rPr lang="fr-FR" dirty="0" err="1"/>
              <a:t>certibiocide</a:t>
            </a:r>
            <a:endParaRPr lang="fr-FR" dirty="0"/>
          </a:p>
        </p:txBody>
      </p:sp>
      <p:sp>
        <p:nvSpPr>
          <p:cNvPr id="14336" name="ZoneTexte 14335"/>
          <p:cNvSpPr txBox="1"/>
          <p:nvPr/>
        </p:nvSpPr>
        <p:spPr>
          <a:xfrm>
            <a:off x="5976416" y="2987749"/>
            <a:ext cx="3816424" cy="3416320"/>
          </a:xfrm>
          <a:prstGeom prst="rect">
            <a:avLst/>
          </a:prstGeom>
          <a:noFill/>
        </p:spPr>
        <p:txBody>
          <a:bodyPr wrap="square" rtlCol="0">
            <a:spAutoFit/>
          </a:bodyPr>
          <a:lstStyle/>
          <a:p>
            <a:r>
              <a:rPr lang="fr-FR" dirty="0"/>
              <a:t>Très à moyennement sélectif</a:t>
            </a:r>
          </a:p>
          <a:p>
            <a:endParaRPr lang="fr-FR" dirty="0"/>
          </a:p>
          <a:p>
            <a:r>
              <a:rPr lang="fr-FR" dirty="0"/>
              <a:t>Matériel d’épandage peu onéreux</a:t>
            </a:r>
          </a:p>
          <a:p>
            <a:endParaRPr lang="fr-FR" dirty="0"/>
          </a:p>
          <a:p>
            <a:r>
              <a:rPr lang="fr-FR" dirty="0"/>
              <a:t>Produit de traitement onéreux</a:t>
            </a:r>
          </a:p>
          <a:p>
            <a:endParaRPr lang="fr-FR" dirty="0"/>
          </a:p>
          <a:p>
            <a:r>
              <a:rPr lang="fr-FR" dirty="0"/>
              <a:t>Rémanence variable</a:t>
            </a:r>
          </a:p>
          <a:p>
            <a:endParaRPr lang="fr-FR" dirty="0"/>
          </a:p>
          <a:p>
            <a:r>
              <a:rPr lang="fr-FR" dirty="0"/>
              <a:t>Chronophage</a:t>
            </a:r>
          </a:p>
          <a:p>
            <a:endParaRPr lang="fr-FR" dirty="0"/>
          </a:p>
          <a:p>
            <a:r>
              <a:rPr lang="fr-FR" dirty="0"/>
              <a:t>Nécessite d’accéder aux lieux de développement</a:t>
            </a:r>
          </a:p>
        </p:txBody>
      </p:sp>
      <p:sp>
        <p:nvSpPr>
          <p:cNvPr id="41" name="ZoneTexte 40"/>
          <p:cNvSpPr txBox="1"/>
          <p:nvPr/>
        </p:nvSpPr>
        <p:spPr>
          <a:xfrm>
            <a:off x="287784" y="2987749"/>
            <a:ext cx="4392488" cy="3139321"/>
          </a:xfrm>
          <a:prstGeom prst="rect">
            <a:avLst/>
          </a:prstGeom>
          <a:noFill/>
        </p:spPr>
        <p:txBody>
          <a:bodyPr wrap="square" rtlCol="0">
            <a:spAutoFit/>
          </a:bodyPr>
          <a:lstStyle/>
          <a:p>
            <a:r>
              <a:rPr lang="fr-FR" dirty="0"/>
              <a:t>Pas sélectif / Impact environnemental</a:t>
            </a:r>
          </a:p>
          <a:p>
            <a:endParaRPr lang="fr-FR" dirty="0"/>
          </a:p>
          <a:p>
            <a:r>
              <a:rPr lang="fr-FR" dirty="0"/>
              <a:t>Matériel d’épandage onéreux</a:t>
            </a:r>
          </a:p>
          <a:p>
            <a:endParaRPr lang="fr-FR" dirty="0"/>
          </a:p>
          <a:p>
            <a:r>
              <a:rPr lang="fr-FR" dirty="0"/>
              <a:t>Produit de traitement peu onéreux</a:t>
            </a:r>
          </a:p>
          <a:p>
            <a:endParaRPr lang="fr-FR" dirty="0"/>
          </a:p>
          <a:p>
            <a:r>
              <a:rPr lang="fr-FR" dirty="0"/>
              <a:t>Aucune rémanence</a:t>
            </a:r>
          </a:p>
          <a:p>
            <a:endParaRPr lang="fr-FR" dirty="0"/>
          </a:p>
          <a:p>
            <a:r>
              <a:rPr lang="fr-FR" dirty="0"/>
              <a:t>EPI</a:t>
            </a:r>
          </a:p>
          <a:p>
            <a:endParaRPr lang="fr-FR" dirty="0"/>
          </a:p>
          <a:p>
            <a:r>
              <a:rPr lang="fr-FR" dirty="0"/>
              <a:t>Problèmes de résistance</a:t>
            </a:r>
          </a:p>
        </p:txBody>
      </p:sp>
      <p:cxnSp>
        <p:nvCxnSpPr>
          <p:cNvPr id="14338" name="Connecteur droit 14337"/>
          <p:cNvCxnSpPr/>
          <p:nvPr/>
        </p:nvCxnSpPr>
        <p:spPr bwMode="auto">
          <a:xfrm>
            <a:off x="71760" y="320377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Connecteur droit 44"/>
          <p:cNvCxnSpPr/>
          <p:nvPr/>
        </p:nvCxnSpPr>
        <p:spPr bwMode="auto">
          <a:xfrm>
            <a:off x="71760" y="370782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cteur droit 45"/>
          <p:cNvCxnSpPr/>
          <p:nvPr/>
        </p:nvCxnSpPr>
        <p:spPr bwMode="auto">
          <a:xfrm>
            <a:off x="5197718" y="4273955"/>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2" name="Croix 14341"/>
          <p:cNvSpPr/>
          <p:nvPr/>
        </p:nvSpPr>
        <p:spPr bwMode="auto">
          <a:xfrm>
            <a:off x="5256336" y="3095761"/>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8" name="Croix 47"/>
          <p:cNvSpPr/>
          <p:nvPr/>
        </p:nvSpPr>
        <p:spPr bwMode="auto">
          <a:xfrm>
            <a:off x="5256336" y="3599817"/>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0" name="Croix 49"/>
          <p:cNvSpPr/>
          <p:nvPr/>
        </p:nvSpPr>
        <p:spPr bwMode="auto">
          <a:xfrm>
            <a:off x="71760" y="4172398"/>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1" name="Connecteur droit 50"/>
          <p:cNvCxnSpPr/>
          <p:nvPr/>
        </p:nvCxnSpPr>
        <p:spPr bwMode="auto">
          <a:xfrm>
            <a:off x="56536" y="478794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1"/>
          <p:cNvCxnSpPr/>
          <p:nvPr/>
        </p:nvCxnSpPr>
        <p:spPr bwMode="auto">
          <a:xfrm>
            <a:off x="74076" y="536401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52"/>
          <p:cNvCxnSpPr/>
          <p:nvPr/>
        </p:nvCxnSpPr>
        <p:spPr bwMode="auto">
          <a:xfrm>
            <a:off x="5616376" y="4838394"/>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a:off x="5242576" y="536401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4"/>
          <p:cNvCxnSpPr/>
          <p:nvPr/>
        </p:nvCxnSpPr>
        <p:spPr bwMode="auto">
          <a:xfrm>
            <a:off x="74076" y="5940077"/>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55"/>
          <p:cNvCxnSpPr/>
          <p:nvPr/>
        </p:nvCxnSpPr>
        <p:spPr bwMode="auto">
          <a:xfrm>
            <a:off x="5599688" y="3205612"/>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Croix 56"/>
          <p:cNvSpPr/>
          <p:nvPr/>
        </p:nvSpPr>
        <p:spPr bwMode="auto">
          <a:xfrm>
            <a:off x="5245224" y="4730382"/>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14344" name="Connecteur droit 14343"/>
          <p:cNvCxnSpPr/>
          <p:nvPr/>
        </p:nvCxnSpPr>
        <p:spPr bwMode="auto">
          <a:xfrm flipH="1">
            <a:off x="5455672" y="3095761"/>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9"/>
          <p:cNvCxnSpPr/>
          <p:nvPr/>
        </p:nvCxnSpPr>
        <p:spPr bwMode="auto">
          <a:xfrm flipH="1">
            <a:off x="5480744" y="4730382"/>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a:off x="5256336" y="594059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61"/>
          <p:cNvCxnSpPr/>
          <p:nvPr/>
        </p:nvCxnSpPr>
        <p:spPr bwMode="auto">
          <a:xfrm>
            <a:off x="3312120" y="2452335"/>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1589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traitements anti-adultes</a:t>
            </a:r>
          </a:p>
        </p:txBody>
      </p:sp>
      <p:sp>
        <p:nvSpPr>
          <p:cNvPr id="2" name="ZoneTexte 1"/>
          <p:cNvSpPr txBox="1"/>
          <p:nvPr/>
        </p:nvSpPr>
        <p:spPr>
          <a:xfrm>
            <a:off x="1295896" y="2195661"/>
            <a:ext cx="6264696" cy="2382191"/>
          </a:xfrm>
          <a:prstGeom prst="rect">
            <a:avLst/>
          </a:prstGeom>
          <a:noFill/>
        </p:spPr>
        <p:txBody>
          <a:bodyPr wrap="square" rtlCol="0">
            <a:spAutoFit/>
          </a:bodyPr>
          <a:lstStyle/>
          <a:p>
            <a:pPr marL="342900" indent="-342900">
              <a:buFont typeface="Arial" panose="020B0604020202020204" pitchFamily="34" charset="0"/>
              <a:buChar char="•"/>
            </a:pPr>
            <a:r>
              <a:rPr lang="fr-FR" sz="2000" dirty="0"/>
              <a:t>Ils ne permettent pas d’éliminer le moustique tigre (les œufs et les larves continuent à se développer)</a:t>
            </a:r>
          </a:p>
          <a:p>
            <a:pPr algn="ctr"/>
            <a:endParaRPr lang="fr-FR" sz="2000" dirty="0"/>
          </a:p>
          <a:p>
            <a:pPr algn="ctr"/>
            <a:endParaRPr lang="fr-FR" sz="2000" dirty="0"/>
          </a:p>
          <a:p>
            <a:pPr marL="342900" indent="-342900">
              <a:buFont typeface="Arial" panose="020B0604020202020204" pitchFamily="34" charset="0"/>
              <a:buChar char="•"/>
            </a:pPr>
            <a:r>
              <a:rPr lang="fr-FR" sz="2000" dirty="0"/>
              <a:t>Il existe un fort risque d’apparition de résistance aux insecticides, si les traitements deviennent systématiques</a:t>
            </a:r>
          </a:p>
          <a:p>
            <a:pPr algn="ctr"/>
            <a:endParaRPr lang="fr-FR" sz="2000" dirty="0"/>
          </a:p>
        </p:txBody>
      </p:sp>
      <p:sp>
        <p:nvSpPr>
          <p:cNvPr id="4" name="ZoneTexte 3"/>
          <p:cNvSpPr txBox="1"/>
          <p:nvPr/>
        </p:nvSpPr>
        <p:spPr>
          <a:xfrm>
            <a:off x="4320232" y="5212509"/>
            <a:ext cx="3672408" cy="1523494"/>
          </a:xfrm>
          <a:prstGeom prst="rect">
            <a:avLst/>
          </a:prstGeom>
          <a:noFill/>
        </p:spPr>
        <p:txBody>
          <a:bodyPr wrap="square" rtlCol="0">
            <a:spAutoFit/>
          </a:bodyPr>
          <a:lstStyle/>
          <a:p>
            <a:pPr algn="ctr"/>
            <a:r>
              <a:rPr lang="fr-FR" sz="2000" dirty="0"/>
              <a:t>Les traitements anti-adultes sont donc réservés aux cas de dengue, </a:t>
            </a:r>
            <a:r>
              <a:rPr lang="fr-FR" sz="2000" dirty="0" err="1"/>
              <a:t>chikungunya</a:t>
            </a:r>
            <a:r>
              <a:rPr lang="fr-FR" sz="2000" dirty="0"/>
              <a:t> ou </a:t>
            </a:r>
            <a:r>
              <a:rPr lang="fr-FR" sz="2000" dirty="0" err="1"/>
              <a:t>zika</a:t>
            </a:r>
            <a:r>
              <a:rPr lang="fr-FR" sz="2000" dirty="0"/>
              <a:t>,</a:t>
            </a:r>
          </a:p>
          <a:p>
            <a:pPr algn="ctr"/>
            <a:r>
              <a:rPr lang="fr-FR" sz="2000" dirty="0"/>
              <a:t>dans les départements au niveau 1</a:t>
            </a:r>
          </a:p>
        </p:txBody>
      </p:sp>
      <p:sp>
        <p:nvSpPr>
          <p:cNvPr id="5" name="Virage 4"/>
          <p:cNvSpPr/>
          <p:nvPr/>
        </p:nvSpPr>
        <p:spPr bwMode="auto">
          <a:xfrm flipV="1">
            <a:off x="2808064" y="4970758"/>
            <a:ext cx="1152128" cy="1008112"/>
          </a:xfrm>
          <a:prstGeom prst="bentArrow">
            <a:avLst>
              <a:gd name="adj1" fmla="val 25000"/>
              <a:gd name="adj2" fmla="val 25000"/>
              <a:gd name="adj3" fmla="val 25000"/>
              <a:gd name="adj4" fmla="val 4614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3" name="Flèche droite 2"/>
          <p:cNvSpPr/>
          <p:nvPr/>
        </p:nvSpPr>
        <p:spPr bwMode="auto">
          <a:xfrm>
            <a:off x="7200552" y="3995861"/>
            <a:ext cx="2880073" cy="1216648"/>
          </a:xfrm>
          <a:prstGeom prst="rightArrow">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0" tIns="45720" rIns="91440" bIns="45720" numCol="1" rtlCol="0" anchor="ctr"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800" b="0" i="0" u="none" strike="noStrike" cap="none" normalizeH="0" baseline="0" dirty="0" smtClean="0">
                <a:ln>
                  <a:noFill/>
                </a:ln>
                <a:effectLst/>
                <a:latin typeface="Arial" panose="020B0604020202020204" pitchFamily="34" charset="0"/>
                <a:ea typeface="Microsoft YaHei" panose="020B0503020204020204" pitchFamily="34" charset="-122"/>
              </a:rPr>
              <a:t>Les traitements LAV</a:t>
            </a:r>
          </a:p>
        </p:txBody>
      </p:sp>
    </p:spTree>
    <p:extLst>
      <p:ext uri="{BB962C8B-B14F-4D97-AF65-F5344CB8AC3E}">
        <p14:creationId xmlns:p14="http://schemas.microsoft.com/office/powerpoint/2010/main" val="30277928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9684"/>
            <a:ext cx="10029347" cy="7382561"/>
          </a:xfrm>
          <a:prstGeom prst="rect">
            <a:avLst/>
          </a:prstGeom>
        </p:spPr>
      </p:pic>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traitements anti-adultes</a:t>
            </a:r>
          </a:p>
        </p:txBody>
      </p:sp>
      <p:sp>
        <p:nvSpPr>
          <p:cNvPr id="7" name="Rectangle à coins arrondis 6"/>
          <p:cNvSpPr/>
          <p:nvPr/>
        </p:nvSpPr>
        <p:spPr bwMode="auto">
          <a:xfrm>
            <a:off x="6624488" y="4931965"/>
            <a:ext cx="2088232" cy="576064"/>
          </a:xfrm>
          <a:prstGeom prst="wedgeRoundRectCallout">
            <a:avLst>
              <a:gd name="adj1" fmla="val -46309"/>
              <a:gd name="adj2" fmla="val -65769"/>
              <a:gd name="adj3" fmla="val 1666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400" b="1" i="0" u="none" strike="noStrike" cap="none" normalizeH="0" baseline="0" dirty="0" smtClean="0">
                <a:ln>
                  <a:noFill/>
                </a:ln>
                <a:effectLst/>
                <a:latin typeface="Arial" panose="020B0604020202020204" pitchFamily="34" charset="0"/>
                <a:ea typeface="Microsoft YaHei" panose="020B0503020204020204" pitchFamily="34" charset="-122"/>
              </a:rPr>
              <a:t>Saint Bonnet de Mure</a:t>
            </a: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1400" b="1" dirty="0" smtClean="0">
                <a:latin typeface="Arial" panose="020B0604020202020204" pitchFamily="34" charset="0"/>
                <a:ea typeface="Microsoft YaHei" panose="020B0503020204020204" pitchFamily="34" charset="-122"/>
              </a:rPr>
              <a:t>22/08/17</a:t>
            </a: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smtClean="0">
              <a:ln>
                <a:noFill/>
              </a:ln>
              <a:effectLst/>
              <a:latin typeface="Arial" panose="020B0604020202020204" pitchFamily="34" charset="0"/>
              <a:ea typeface="Microsoft YaHei" panose="020B0503020204020204" pitchFamily="34" charset="-122"/>
            </a:endParaRPr>
          </a:p>
        </p:txBody>
      </p:sp>
      <p:sp>
        <p:nvSpPr>
          <p:cNvPr id="10" name="Rectangle à coins arrondis 9"/>
          <p:cNvSpPr/>
          <p:nvPr/>
        </p:nvSpPr>
        <p:spPr bwMode="auto">
          <a:xfrm>
            <a:off x="3587452" y="6410225"/>
            <a:ext cx="1944216" cy="537964"/>
          </a:xfrm>
          <a:prstGeom prst="wedgeRoundRectCallout">
            <a:avLst>
              <a:gd name="adj1" fmla="val -46309"/>
              <a:gd name="adj2" fmla="val -65769"/>
              <a:gd name="adj3" fmla="val 1666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400" b="1" i="0" u="none" strike="noStrike" cap="none" normalizeH="0" baseline="0" dirty="0" err="1" smtClean="0">
                <a:ln>
                  <a:noFill/>
                </a:ln>
                <a:effectLst/>
                <a:latin typeface="Arial" panose="020B0604020202020204" pitchFamily="34" charset="0"/>
                <a:ea typeface="Microsoft YaHei" panose="020B0503020204020204" pitchFamily="34" charset="-122"/>
              </a:rPr>
              <a:t>Sérézin</a:t>
            </a:r>
            <a:r>
              <a:rPr kumimoji="0" lang="fr-FR" sz="1400" b="1" i="0" u="none" strike="noStrike" cap="none" normalizeH="0" baseline="0" dirty="0" smtClean="0">
                <a:ln>
                  <a:noFill/>
                </a:ln>
                <a:effectLst/>
                <a:latin typeface="Arial" panose="020B0604020202020204" pitchFamily="34" charset="0"/>
                <a:ea typeface="Microsoft YaHei" panose="020B0503020204020204" pitchFamily="34" charset="-122"/>
              </a:rPr>
              <a:t> du Rhône</a:t>
            </a: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1400" b="1" dirty="0" smtClean="0">
                <a:latin typeface="Arial" panose="020B0604020202020204" pitchFamily="34" charset="0"/>
                <a:ea typeface="Microsoft YaHei" panose="020B0503020204020204" pitchFamily="34" charset="-122"/>
              </a:rPr>
              <a:t>13/09/18</a:t>
            </a: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smtClean="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8760892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 contrôle insecticide : protection individuelle </a:t>
            </a:r>
          </a:p>
        </p:txBody>
      </p:sp>
      <p:sp>
        <p:nvSpPr>
          <p:cNvPr id="3" name="ZoneTexte 2"/>
          <p:cNvSpPr txBox="1"/>
          <p:nvPr/>
        </p:nvSpPr>
        <p:spPr>
          <a:xfrm>
            <a:off x="410500" y="1241414"/>
            <a:ext cx="9505056" cy="1380506"/>
          </a:xfrm>
          <a:prstGeom prst="rect">
            <a:avLst/>
          </a:prstGeom>
          <a:noFill/>
        </p:spPr>
        <p:txBody>
          <a:bodyPr wrap="square" rtlCol="0">
            <a:spAutoFit/>
          </a:bodyPr>
          <a:lstStyle/>
          <a:p>
            <a:r>
              <a:rPr lang="fr-FR" dirty="0"/>
              <a:t>Moustiquaire de lit : peu utile contre le moustique tigre car il est actif principalement en journée (ou en soirée), et il entre peu dans les maisons.</a:t>
            </a:r>
          </a:p>
          <a:p>
            <a:endParaRPr lang="fr-FR" dirty="0"/>
          </a:p>
          <a:p>
            <a:r>
              <a:rPr lang="fr-FR" dirty="0"/>
              <a:t>Il faut donc privilégier la protection par des vêtements longs, et utiliser des répulsifs.</a:t>
            </a:r>
          </a:p>
          <a:p>
            <a:endParaRPr lang="fr-FR" dirty="0"/>
          </a:p>
        </p:txBody>
      </p:sp>
      <p:sp>
        <p:nvSpPr>
          <p:cNvPr id="5" name="Rectangle 4"/>
          <p:cNvSpPr/>
          <p:nvPr/>
        </p:nvSpPr>
        <p:spPr>
          <a:xfrm>
            <a:off x="4868978" y="5056159"/>
            <a:ext cx="4057236" cy="349968"/>
          </a:xfrm>
          <a:prstGeom prst="rect">
            <a:avLst/>
          </a:prstGeom>
        </p:spPr>
        <p:txBody>
          <a:bodyPr wrap="square">
            <a:spAutoFit/>
          </a:bodyPr>
          <a:lstStyle/>
          <a:p>
            <a:r>
              <a:rPr lang="fr-FR" b="1" dirty="0"/>
              <a:t>Version du 1</a:t>
            </a:r>
            <a:r>
              <a:rPr lang="fr-FR" sz="800" b="1" dirty="0"/>
              <a:t>er </a:t>
            </a:r>
            <a:r>
              <a:rPr lang="fr-FR" b="1" dirty="0"/>
              <a:t>mars 2016</a:t>
            </a:r>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16" y="2893371"/>
            <a:ext cx="3467100" cy="34099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46368" y="3556916"/>
            <a:ext cx="5502456" cy="1122871"/>
          </a:xfrm>
          <a:prstGeom prst="rect">
            <a:avLst/>
          </a:prstGeom>
        </p:spPr>
        <p:txBody>
          <a:bodyPr wrap="square">
            <a:spAutoFit/>
          </a:bodyPr>
          <a:lstStyle/>
          <a:p>
            <a:r>
              <a:rPr lang="fr-FR" b="1" dirty="0">
                <a:solidFill>
                  <a:srgbClr val="4F82BE"/>
                </a:solidFill>
              </a:rPr>
              <a:t>Répulsifs pour la protection contre les piqûres d'arthropodes (hors araignées, scorpions, scolopendres et hyménoptères)</a:t>
            </a:r>
          </a:p>
          <a:p>
            <a:r>
              <a:rPr lang="fr-FR" b="1" dirty="0">
                <a:solidFill>
                  <a:srgbClr val="4F82BE"/>
                </a:solidFill>
              </a:rPr>
              <a:t>Composition, présentation et mode d'utilisation</a:t>
            </a:r>
            <a:endParaRPr lang="fr-FR" dirty="0"/>
          </a:p>
        </p:txBody>
      </p:sp>
      <p:sp>
        <p:nvSpPr>
          <p:cNvPr id="12" name="Rectangle 11"/>
          <p:cNvSpPr/>
          <p:nvPr/>
        </p:nvSpPr>
        <p:spPr>
          <a:xfrm>
            <a:off x="1800869" y="6536852"/>
            <a:ext cx="8114687" cy="607602"/>
          </a:xfrm>
          <a:prstGeom prst="rect">
            <a:avLst/>
          </a:prstGeom>
        </p:spPr>
        <p:txBody>
          <a:bodyPr wrap="square">
            <a:spAutoFit/>
          </a:bodyPr>
          <a:lstStyle/>
          <a:p>
            <a:r>
              <a:rPr lang="fr-FR" dirty="0">
                <a:hlinkClick r:id="rId3"/>
              </a:rPr>
              <a:t>http://social-sante.gouv.fr/IMG/pdf/tableau_repulsif_recos_mars_2016.pdf</a:t>
            </a:r>
            <a:endParaRPr lang="fr-FR" dirty="0"/>
          </a:p>
          <a:p>
            <a:endParaRPr lang="fr-FR" dirty="0"/>
          </a:p>
        </p:txBody>
      </p:sp>
    </p:spTree>
    <p:extLst>
      <p:ext uri="{BB962C8B-B14F-4D97-AF65-F5344CB8AC3E}">
        <p14:creationId xmlns:p14="http://schemas.microsoft.com/office/powerpoint/2010/main" val="405838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nchor="ctr" anchorCtr="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 contrôle insecticide : protection individuelle </a:t>
            </a:r>
          </a:p>
        </p:txBody>
      </p:sp>
      <p:graphicFrame>
        <p:nvGraphicFramePr>
          <p:cNvPr id="4" name="Tableau 3"/>
          <p:cNvGraphicFramePr>
            <a:graphicFrameLocks noGrp="1"/>
          </p:cNvGraphicFramePr>
          <p:nvPr>
            <p:extLst/>
          </p:nvPr>
        </p:nvGraphicFramePr>
        <p:xfrm>
          <a:off x="71760" y="1259557"/>
          <a:ext cx="9900064" cy="6238632"/>
        </p:xfrm>
        <a:graphic>
          <a:graphicData uri="http://schemas.openxmlformats.org/drawingml/2006/table">
            <a:tbl>
              <a:tblPr firstRow="1" firstCol="1" bandRow="1">
                <a:tableStyleId>{3C2FFA5D-87B4-456A-9821-1D502468CF0F}</a:tableStyleId>
              </a:tblPr>
              <a:tblGrid>
                <a:gridCol w="2952000">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1440000">
                  <a:extLst>
                    <a:ext uri="{9D8B030D-6E8A-4147-A177-3AD203B41FA5}">
                      <a16:colId xmlns="" xmlns:a16="http://schemas.microsoft.com/office/drawing/2014/main" val="20002"/>
                    </a:ext>
                  </a:extLst>
                </a:gridCol>
                <a:gridCol w="1584000">
                  <a:extLst>
                    <a:ext uri="{9D8B030D-6E8A-4147-A177-3AD203B41FA5}">
                      <a16:colId xmlns="" xmlns:a16="http://schemas.microsoft.com/office/drawing/2014/main" val="20003"/>
                    </a:ext>
                  </a:extLst>
                </a:gridCol>
                <a:gridCol w="1116000">
                  <a:extLst>
                    <a:ext uri="{9D8B030D-6E8A-4147-A177-3AD203B41FA5}">
                      <a16:colId xmlns="" xmlns:a16="http://schemas.microsoft.com/office/drawing/2014/main" val="20004"/>
                    </a:ext>
                  </a:extLst>
                </a:gridCol>
                <a:gridCol w="1116000">
                  <a:extLst>
                    <a:ext uri="{9D8B030D-6E8A-4147-A177-3AD203B41FA5}">
                      <a16:colId xmlns="" xmlns:a16="http://schemas.microsoft.com/office/drawing/2014/main" val="20005"/>
                    </a:ext>
                  </a:extLst>
                </a:gridCol>
                <a:gridCol w="1116000">
                  <a:extLst>
                    <a:ext uri="{9D8B030D-6E8A-4147-A177-3AD203B41FA5}">
                      <a16:colId xmlns="" xmlns:a16="http://schemas.microsoft.com/office/drawing/2014/main" val="20006"/>
                    </a:ext>
                  </a:extLst>
                </a:gridCol>
              </a:tblGrid>
              <a:tr h="269669">
                <a:tc gridSpan="2">
                  <a:txBody>
                    <a:bodyPr/>
                    <a:lstStyle/>
                    <a:p>
                      <a:pPr>
                        <a:lnSpc>
                          <a:spcPct val="107000"/>
                        </a:lnSpc>
                        <a:spcAft>
                          <a:spcPts val="0"/>
                        </a:spcAft>
                      </a:pPr>
                      <a:r>
                        <a:rPr lang="fr-FR" sz="1600" dirty="0">
                          <a:effectLst/>
                        </a:rPr>
                        <a:t> </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gridSpan="5">
                  <a:txBody>
                    <a:bodyPr/>
                    <a:lstStyle/>
                    <a:p>
                      <a:pPr>
                        <a:lnSpc>
                          <a:spcPct val="107000"/>
                        </a:lnSpc>
                        <a:spcAft>
                          <a:spcPts val="0"/>
                        </a:spcAft>
                      </a:pPr>
                      <a:r>
                        <a:rPr lang="fr-FR" sz="1600" dirty="0">
                          <a:effectLst/>
                        </a:rPr>
                        <a:t>Nombre maximal d’application(s) quotidienne(s).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00"/>
                  </a:ext>
                </a:extLst>
              </a:tr>
              <a:tr h="847561">
                <a:tc gridSpan="2">
                  <a:txBody>
                    <a:bodyPr/>
                    <a:lstStyle/>
                    <a:p>
                      <a:pPr>
                        <a:lnSpc>
                          <a:spcPct val="107000"/>
                        </a:lnSpc>
                        <a:spcAft>
                          <a:spcPts val="0"/>
                        </a:spcAft>
                      </a:pPr>
                      <a:r>
                        <a:rPr lang="fr-FR" sz="1600" dirty="0">
                          <a:effectLst/>
                        </a:rPr>
                        <a:t>Substance active et concentration</a:t>
                      </a:r>
                      <a:endParaRPr lang="fr-FR" sz="1800" dirty="0">
                        <a:effectLst/>
                      </a:endParaRPr>
                    </a:p>
                    <a:p>
                      <a:pP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a:txBody>
                    <a:bodyPr/>
                    <a:lstStyle/>
                    <a:p>
                      <a:pPr algn="ctr">
                        <a:lnSpc>
                          <a:spcPct val="107000"/>
                        </a:lnSpc>
                        <a:spcAft>
                          <a:spcPts val="0"/>
                        </a:spcAft>
                      </a:pPr>
                      <a:r>
                        <a:rPr lang="fr-FR" sz="1600" dirty="0">
                          <a:effectLst/>
                        </a:rPr>
                        <a:t>A partir de 6 mois et tant que l’enfant ne marche pas</a:t>
                      </a:r>
                      <a:endParaRPr lang="fr-FR" sz="1800" dirty="0">
                        <a:effectLst/>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Dès que l’enfant marche et jusqu’ à 24 mois</a:t>
                      </a:r>
                      <a:endParaRPr lang="fr-FR" sz="1800" dirty="0">
                        <a:effectLst/>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&gt; 24 mois à 12 ans</a:t>
                      </a:r>
                      <a:endParaRPr lang="fr-FR" sz="1800" dirty="0">
                        <a:effectLst/>
                      </a:endParaRPr>
                    </a:p>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&gt; 12 ans</a:t>
                      </a:r>
                      <a:endParaRPr lang="fr-FR" sz="1800" dirty="0">
                        <a:effectLst/>
                      </a:endParaRPr>
                    </a:p>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Femmes enceintes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52000">
                <a:tc rowSpan="2">
                  <a:txBody>
                    <a:bodyPr/>
                    <a:lstStyle/>
                    <a:p>
                      <a:pPr>
                        <a:lnSpc>
                          <a:spcPct val="107000"/>
                        </a:lnSpc>
                        <a:spcAft>
                          <a:spcPts val="0"/>
                        </a:spcAft>
                      </a:pPr>
                      <a:r>
                        <a:rPr lang="fr-FR" sz="1600" dirty="0">
                          <a:effectLst/>
                        </a:rPr>
                        <a:t>DEET </a:t>
                      </a:r>
                      <a:br>
                        <a:rPr lang="fr-FR" sz="1600" dirty="0">
                          <a:effectLst/>
                        </a:rPr>
                      </a:br>
                      <a:r>
                        <a:rPr lang="fr-FR" sz="1400" dirty="0">
                          <a:effectLst/>
                        </a:rPr>
                        <a:t>2,3, (N1,N-diéthyl-mtoluamide)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2"/>
                  </a:ext>
                </a:extLst>
              </a:tr>
              <a:tr h="1155934">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30 à 50%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3"/>
                  </a:ext>
                </a:extLst>
              </a:tr>
              <a:tr h="36000">
                <a:tc rowSpan="4">
                  <a:txBody>
                    <a:bodyPr/>
                    <a:lstStyle/>
                    <a:p>
                      <a:pPr>
                        <a:lnSpc>
                          <a:spcPct val="107000"/>
                        </a:lnSpc>
                        <a:spcAft>
                          <a:spcPts val="0"/>
                        </a:spcAft>
                      </a:pPr>
                      <a:r>
                        <a:rPr lang="fr-FR" sz="1600" dirty="0">
                          <a:effectLst/>
                        </a:rPr>
                        <a:t>IR3535</a:t>
                      </a:r>
                      <a:br>
                        <a:rPr lang="fr-FR" sz="1600" dirty="0">
                          <a:effectLst/>
                        </a:rPr>
                      </a:br>
                      <a:r>
                        <a:rPr lang="fr-FR" sz="1600" dirty="0">
                          <a:effectLst/>
                        </a:rPr>
                        <a:t>(</a:t>
                      </a:r>
                      <a:r>
                        <a:rPr lang="fr-FR" sz="1400" dirty="0">
                          <a:effectLst/>
                        </a:rPr>
                        <a:t>N-</a:t>
                      </a:r>
                      <a:r>
                        <a:rPr lang="fr-FR" sz="1400" dirty="0" err="1">
                          <a:effectLst/>
                        </a:rPr>
                        <a:t>acétyl</a:t>
                      </a:r>
                      <a:r>
                        <a:rPr lang="fr-FR" sz="1400" dirty="0">
                          <a:effectLst/>
                        </a:rPr>
                        <a:t>-N-</a:t>
                      </a:r>
                      <a:r>
                        <a:rPr lang="fr-FR" sz="1400" dirty="0" err="1">
                          <a:effectLst/>
                        </a:rPr>
                        <a:t>butyl</a:t>
                      </a:r>
                      <a:r>
                        <a:rPr lang="fr-FR" sz="1400" dirty="0">
                          <a:effectLst/>
                        </a:rPr>
                        <a:t>-β-</a:t>
                      </a:r>
                      <a:r>
                        <a:rPr lang="fr-FR" sz="1400" dirty="0" err="1">
                          <a:effectLst/>
                        </a:rPr>
                        <a:t>alaninate</a:t>
                      </a:r>
                      <a:r>
                        <a:rPr lang="fr-FR" sz="1400" dirty="0">
                          <a:effectLst/>
                        </a:rPr>
                        <a:t> d’éthyle)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04"/>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05"/>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extLst>
                  <a:ext uri="{0D108BD9-81ED-4DB2-BD59-A6C34878D82A}">
                    <a16:rowId xmlns="" xmlns:a16="http://schemas.microsoft.com/office/drawing/2014/main" val="10006"/>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extLst>
                  <a:ext uri="{0D108BD9-81ED-4DB2-BD59-A6C34878D82A}">
                    <a16:rowId xmlns="" xmlns:a16="http://schemas.microsoft.com/office/drawing/2014/main" val="10007"/>
                  </a:ext>
                </a:extLst>
              </a:tr>
              <a:tr h="515239">
                <a:tc rowSpan="2">
                  <a:txBody>
                    <a:bodyPr/>
                    <a:lstStyle/>
                    <a:p>
                      <a:pPr>
                        <a:lnSpc>
                          <a:spcPct val="107000"/>
                        </a:lnSpc>
                        <a:spcAft>
                          <a:spcPts val="0"/>
                        </a:spcAft>
                      </a:pPr>
                      <a:r>
                        <a:rPr lang="fr-FR" sz="1600" dirty="0">
                          <a:effectLst/>
                        </a:rPr>
                        <a:t>KBR3023 </a:t>
                      </a:r>
                      <a:br>
                        <a:rPr lang="fr-FR" sz="1600" dirty="0">
                          <a:effectLst/>
                        </a:rPr>
                      </a:br>
                      <a:r>
                        <a:rPr lang="fr-FR" sz="1400" dirty="0">
                          <a:effectLst/>
                        </a:rPr>
                        <a:t>(Carboxylate de Sec-</a:t>
                      </a:r>
                      <a:r>
                        <a:rPr lang="fr-FR" sz="1400" dirty="0" err="1">
                          <a:effectLst/>
                        </a:rPr>
                        <a:t>butyl</a:t>
                      </a:r>
                      <a:r>
                        <a:rPr lang="fr-FR" sz="1400" dirty="0">
                          <a:effectLst/>
                        </a:rPr>
                        <a:t> 2-</a:t>
                      </a:r>
                      <a:br>
                        <a:rPr lang="fr-FR" sz="1400" dirty="0">
                          <a:effectLst/>
                        </a:rPr>
                      </a:br>
                      <a:r>
                        <a:rPr lang="fr-FR" sz="1400" dirty="0">
                          <a:effectLst/>
                        </a:rPr>
                        <a:t>(2-hydroxyéthyl) pipéridine-1 /</a:t>
                      </a:r>
                      <a:br>
                        <a:rPr lang="fr-FR" sz="1400" dirty="0">
                          <a:effectLst/>
                        </a:rPr>
                      </a:br>
                      <a:r>
                        <a:rPr lang="fr-FR" sz="1400" dirty="0" err="1">
                          <a:effectLst/>
                        </a:rPr>
                        <a:t>Icaridine</a:t>
                      </a:r>
                      <a:r>
                        <a:rPr lang="fr-FR" sz="1400" dirty="0">
                          <a:effectLst/>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rowSpan="2">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rowSpan="2">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8"/>
                  </a:ext>
                </a:extLst>
              </a:tr>
              <a:tr h="515239">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95EAC7"/>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9"/>
                  </a:ext>
                </a:extLst>
              </a:tr>
              <a:tr h="635690">
                <a:tc rowSpan="2">
                  <a:txBody>
                    <a:bodyPr/>
                    <a:lstStyle/>
                    <a:p>
                      <a:pPr>
                        <a:lnSpc>
                          <a:spcPct val="107000"/>
                        </a:lnSpc>
                        <a:spcAft>
                          <a:spcPts val="0"/>
                        </a:spcAft>
                      </a:pPr>
                      <a:r>
                        <a:rPr lang="fr-FR" sz="1600" dirty="0">
                          <a:effectLst/>
                        </a:rPr>
                        <a:t>PMDRBO</a:t>
                      </a:r>
                      <a:r>
                        <a:rPr lang="fr-FR" sz="1100" dirty="0">
                          <a:effectLst/>
                        </a:rPr>
                        <a:t/>
                      </a:r>
                      <a:br>
                        <a:rPr lang="fr-FR" sz="1100" dirty="0">
                          <a:effectLst/>
                        </a:rPr>
                      </a:br>
                      <a:r>
                        <a:rPr lang="fr-FR" sz="1400" dirty="0">
                          <a:effectLst/>
                        </a:rPr>
                        <a:t>(mélange de cis- et trans-p-menthane-3,8 diol) ou</a:t>
                      </a:r>
                      <a:br>
                        <a:rPr lang="fr-FR" sz="1400" dirty="0">
                          <a:effectLst/>
                        </a:rPr>
                      </a:br>
                      <a:r>
                        <a:rPr lang="fr-FR" sz="1400" dirty="0">
                          <a:effectLst/>
                        </a:rPr>
                        <a:t>2-Hydroxy-α,α,4-trimethyl-cyclohexanemethanol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19 à 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10"/>
                  </a:ext>
                </a:extLst>
              </a:tr>
              <a:tr h="63569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11"/>
                  </a:ext>
                </a:extLst>
              </a:tr>
            </a:tbl>
          </a:graphicData>
        </a:graphic>
      </p:graphicFrame>
      <p:grpSp>
        <p:nvGrpSpPr>
          <p:cNvPr id="75" name="Groupe 74"/>
          <p:cNvGrpSpPr/>
          <p:nvPr/>
        </p:nvGrpSpPr>
        <p:grpSpPr>
          <a:xfrm>
            <a:off x="3626732" y="2899792"/>
            <a:ext cx="6291276" cy="4557618"/>
            <a:chOff x="3626732" y="2899792"/>
            <a:chExt cx="6291276" cy="4557618"/>
          </a:xfrm>
        </p:grpSpPr>
        <p:grpSp>
          <p:nvGrpSpPr>
            <p:cNvPr id="45" name="Groupe 44"/>
            <p:cNvGrpSpPr/>
            <p:nvPr/>
          </p:nvGrpSpPr>
          <p:grpSpPr>
            <a:xfrm>
              <a:off x="3626732" y="2902209"/>
              <a:ext cx="1367408" cy="1080121"/>
              <a:chOff x="3748360" y="7816477"/>
              <a:chExt cx="1152128" cy="1152128"/>
            </a:xfrm>
          </p:grpSpPr>
          <p:cxnSp>
            <p:nvCxnSpPr>
              <p:cNvPr id="46" name="Connecteur droit 45"/>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46"/>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oupe 49"/>
            <p:cNvGrpSpPr/>
            <p:nvPr/>
          </p:nvGrpSpPr>
          <p:grpSpPr>
            <a:xfrm>
              <a:off x="5076112" y="2899792"/>
              <a:ext cx="1497632" cy="1080121"/>
              <a:chOff x="3748360" y="7816477"/>
              <a:chExt cx="1152128" cy="1152128"/>
            </a:xfrm>
          </p:grpSpPr>
          <p:cxnSp>
            <p:nvCxnSpPr>
              <p:cNvPr id="51" name="Connecteur droit 50"/>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1"/>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 name="Groupe 52"/>
            <p:cNvGrpSpPr/>
            <p:nvPr/>
          </p:nvGrpSpPr>
          <p:grpSpPr>
            <a:xfrm>
              <a:off x="3637882" y="5229294"/>
              <a:ext cx="1356258" cy="944855"/>
              <a:chOff x="3748360" y="7816477"/>
              <a:chExt cx="1152128" cy="1152128"/>
            </a:xfrm>
          </p:grpSpPr>
          <p:cxnSp>
            <p:nvCxnSpPr>
              <p:cNvPr id="54" name="Connecteur droit 53"/>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4"/>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 name="Groupe 55"/>
            <p:cNvGrpSpPr/>
            <p:nvPr/>
          </p:nvGrpSpPr>
          <p:grpSpPr>
            <a:xfrm>
              <a:off x="5080909" y="5230135"/>
              <a:ext cx="1498152" cy="944855"/>
              <a:chOff x="3748360" y="7816477"/>
              <a:chExt cx="1152128" cy="1152128"/>
            </a:xfrm>
          </p:grpSpPr>
          <p:cxnSp>
            <p:nvCxnSpPr>
              <p:cNvPr id="57" name="Connecteur droit 56"/>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57"/>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Groupe 58"/>
            <p:cNvGrpSpPr/>
            <p:nvPr/>
          </p:nvGrpSpPr>
          <p:grpSpPr>
            <a:xfrm>
              <a:off x="8886226" y="4349941"/>
              <a:ext cx="1026466" cy="813850"/>
              <a:chOff x="3748360" y="7816477"/>
              <a:chExt cx="1152128" cy="1152128"/>
            </a:xfrm>
          </p:grpSpPr>
          <p:cxnSp>
            <p:nvCxnSpPr>
              <p:cNvPr id="60" name="Connecteur droit 59"/>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 name="Groupe 61"/>
            <p:cNvGrpSpPr/>
            <p:nvPr/>
          </p:nvGrpSpPr>
          <p:grpSpPr>
            <a:xfrm>
              <a:off x="8891542" y="6265717"/>
              <a:ext cx="1026466" cy="552090"/>
              <a:chOff x="3748360" y="7816477"/>
              <a:chExt cx="1152128" cy="1152128"/>
            </a:xfrm>
          </p:grpSpPr>
          <p:cxnSp>
            <p:nvCxnSpPr>
              <p:cNvPr id="63" name="Connecteur droit 62"/>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63"/>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 name="Groupe 64"/>
            <p:cNvGrpSpPr/>
            <p:nvPr/>
          </p:nvGrpSpPr>
          <p:grpSpPr>
            <a:xfrm>
              <a:off x="8891542" y="6905320"/>
              <a:ext cx="1026466" cy="552090"/>
              <a:chOff x="3748360" y="7816477"/>
              <a:chExt cx="1152128" cy="1152128"/>
            </a:xfrm>
          </p:grpSpPr>
          <p:cxnSp>
            <p:nvCxnSpPr>
              <p:cNvPr id="66" name="Connecteur droit 65"/>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Connecteur droit 66"/>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e 68"/>
            <p:cNvGrpSpPr/>
            <p:nvPr/>
          </p:nvGrpSpPr>
          <p:grpSpPr>
            <a:xfrm>
              <a:off x="3645400" y="4344935"/>
              <a:ext cx="1356258" cy="813850"/>
              <a:chOff x="3748360" y="7816477"/>
              <a:chExt cx="1152128" cy="1152128"/>
            </a:xfrm>
          </p:grpSpPr>
          <p:cxnSp>
            <p:nvCxnSpPr>
              <p:cNvPr id="70" name="Connecteur droit 69"/>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70"/>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e 71"/>
            <p:cNvGrpSpPr/>
            <p:nvPr/>
          </p:nvGrpSpPr>
          <p:grpSpPr>
            <a:xfrm>
              <a:off x="5080037" y="4346981"/>
              <a:ext cx="1498152" cy="813850"/>
              <a:chOff x="3748360" y="7816477"/>
              <a:chExt cx="1152128" cy="1152128"/>
            </a:xfrm>
          </p:grpSpPr>
          <p:cxnSp>
            <p:nvCxnSpPr>
              <p:cNvPr id="73" name="Connecteur droit 72"/>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858805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336021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contrôle physique</a:t>
            </a:r>
          </a:p>
        </p:txBody>
      </p:sp>
      <p:sp>
        <p:nvSpPr>
          <p:cNvPr id="38" name="ZoneTexte 22"/>
          <p:cNvSpPr txBox="1">
            <a:spLocks noChangeArrowheads="1"/>
          </p:cNvSpPr>
          <p:nvPr/>
        </p:nvSpPr>
        <p:spPr bwMode="auto">
          <a:xfrm>
            <a:off x="4464248" y="1796516"/>
            <a:ext cx="102385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1600" b="1" dirty="0">
                <a:solidFill>
                  <a:schemeClr val="tx1"/>
                </a:solidFill>
              </a:rPr>
              <a:t>Larves</a:t>
            </a:r>
          </a:p>
        </p:txBody>
      </p:sp>
      <p:sp>
        <p:nvSpPr>
          <p:cNvPr id="39" name="ZoneTexte 38"/>
          <p:cNvSpPr txBox="1"/>
          <p:nvPr/>
        </p:nvSpPr>
        <p:spPr>
          <a:xfrm>
            <a:off x="3888184" y="1313164"/>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cxnSp>
        <p:nvCxnSpPr>
          <p:cNvPr id="40" name="Connecteur droit 4"/>
          <p:cNvCxnSpPr>
            <a:cxnSpLocks noChangeShapeType="1"/>
          </p:cNvCxnSpPr>
          <p:nvPr/>
        </p:nvCxnSpPr>
        <p:spPr bwMode="auto">
          <a:xfrm>
            <a:off x="5040313" y="2947099"/>
            <a:ext cx="0" cy="4361751"/>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ZoneTexte 2"/>
          <p:cNvSpPr txBox="1"/>
          <p:nvPr/>
        </p:nvSpPr>
        <p:spPr>
          <a:xfrm>
            <a:off x="1151880" y="2762433"/>
            <a:ext cx="2520280" cy="369332"/>
          </a:xfrm>
          <a:prstGeom prst="rect">
            <a:avLst/>
          </a:prstGeom>
          <a:solidFill>
            <a:srgbClr val="FFFF00"/>
          </a:solidFill>
        </p:spPr>
        <p:txBody>
          <a:bodyPr wrap="square" rtlCol="0">
            <a:spAutoFit/>
          </a:bodyPr>
          <a:lstStyle/>
          <a:p>
            <a:pPr algn="ctr"/>
            <a:r>
              <a:rPr lang="fr-FR" dirty="0"/>
              <a:t>Suppression des gites</a:t>
            </a:r>
          </a:p>
        </p:txBody>
      </p:sp>
      <p:sp>
        <p:nvSpPr>
          <p:cNvPr id="43" name="ZoneTexte 42"/>
          <p:cNvSpPr txBox="1"/>
          <p:nvPr/>
        </p:nvSpPr>
        <p:spPr>
          <a:xfrm>
            <a:off x="6480472" y="2834441"/>
            <a:ext cx="2520280" cy="369332"/>
          </a:xfrm>
          <a:prstGeom prst="rect">
            <a:avLst/>
          </a:prstGeom>
          <a:solidFill>
            <a:srgbClr val="FFC000"/>
          </a:solidFill>
        </p:spPr>
        <p:txBody>
          <a:bodyPr wrap="square" rtlCol="0">
            <a:spAutoFit/>
          </a:bodyPr>
          <a:lstStyle/>
          <a:p>
            <a:pPr algn="ctr"/>
            <a:r>
              <a:rPr lang="fr-FR" dirty="0"/>
              <a:t>Protection des gites</a:t>
            </a:r>
          </a:p>
        </p:txBody>
      </p:sp>
      <p:sp>
        <p:nvSpPr>
          <p:cNvPr id="44" name="ZoneTexte 43"/>
          <p:cNvSpPr txBox="1"/>
          <p:nvPr/>
        </p:nvSpPr>
        <p:spPr>
          <a:xfrm>
            <a:off x="2736056" y="2267669"/>
            <a:ext cx="4608512" cy="369332"/>
          </a:xfrm>
          <a:prstGeom prst="rect">
            <a:avLst/>
          </a:prstGeom>
          <a:noFill/>
        </p:spPr>
        <p:txBody>
          <a:bodyPr wrap="square" rtlCol="0">
            <a:spAutoFit/>
          </a:bodyPr>
          <a:lstStyle/>
          <a:p>
            <a:r>
              <a:rPr lang="fr-FR" dirty="0"/>
              <a:t>Ne nécessite pas d’habilitation spécifique</a:t>
            </a:r>
          </a:p>
        </p:txBody>
      </p:sp>
      <p:sp>
        <p:nvSpPr>
          <p:cNvPr id="46" name="Croix 45"/>
          <p:cNvSpPr/>
          <p:nvPr/>
        </p:nvSpPr>
        <p:spPr bwMode="auto">
          <a:xfrm>
            <a:off x="2448749" y="2344323"/>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7" name="ZoneTexte 46"/>
          <p:cNvSpPr txBox="1"/>
          <p:nvPr/>
        </p:nvSpPr>
        <p:spPr>
          <a:xfrm>
            <a:off x="525313" y="3347789"/>
            <a:ext cx="3938935" cy="2031325"/>
          </a:xfrm>
          <a:prstGeom prst="rect">
            <a:avLst/>
          </a:prstGeom>
          <a:noFill/>
        </p:spPr>
        <p:txBody>
          <a:bodyPr wrap="square" rtlCol="0">
            <a:spAutoFit/>
          </a:bodyPr>
          <a:lstStyle/>
          <a:p>
            <a:r>
              <a:rPr lang="fr-FR" dirty="0"/>
              <a:t>Convient bien aux petits gîtes</a:t>
            </a:r>
          </a:p>
          <a:p>
            <a:endParaRPr lang="fr-FR" dirty="0"/>
          </a:p>
          <a:p>
            <a:r>
              <a:rPr lang="fr-FR" dirty="0"/>
              <a:t>Nécessite un entretien régulier</a:t>
            </a:r>
          </a:p>
          <a:p>
            <a:endParaRPr lang="fr-FR" dirty="0"/>
          </a:p>
          <a:p>
            <a:r>
              <a:rPr lang="fr-FR" dirty="0"/>
              <a:t>Pas d’investissement</a:t>
            </a:r>
          </a:p>
          <a:p>
            <a:endParaRPr lang="fr-FR" dirty="0"/>
          </a:p>
          <a:p>
            <a:r>
              <a:rPr lang="fr-FR" dirty="0"/>
              <a:t>Chronophage</a:t>
            </a:r>
          </a:p>
        </p:txBody>
      </p:sp>
      <p:sp>
        <p:nvSpPr>
          <p:cNvPr id="49" name="Croix 48"/>
          <p:cNvSpPr/>
          <p:nvPr/>
        </p:nvSpPr>
        <p:spPr bwMode="auto">
          <a:xfrm>
            <a:off x="215776" y="4499917"/>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0" name="Connecteur droit 49"/>
          <p:cNvCxnSpPr/>
          <p:nvPr/>
        </p:nvCxnSpPr>
        <p:spPr bwMode="auto">
          <a:xfrm>
            <a:off x="200552" y="406786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50"/>
          <p:cNvCxnSpPr/>
          <p:nvPr/>
        </p:nvCxnSpPr>
        <p:spPr bwMode="auto">
          <a:xfrm>
            <a:off x="223008" y="514798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ZoneTexte 51"/>
          <p:cNvSpPr txBox="1"/>
          <p:nvPr/>
        </p:nvSpPr>
        <p:spPr>
          <a:xfrm>
            <a:off x="5709889" y="3347789"/>
            <a:ext cx="3938935" cy="2585323"/>
          </a:xfrm>
          <a:prstGeom prst="rect">
            <a:avLst/>
          </a:prstGeom>
          <a:noFill/>
        </p:spPr>
        <p:txBody>
          <a:bodyPr wrap="square" rtlCol="0">
            <a:spAutoFit/>
          </a:bodyPr>
          <a:lstStyle/>
          <a:p>
            <a:r>
              <a:rPr lang="fr-FR" dirty="0"/>
              <a:t>Pour les infrastructures pérennes</a:t>
            </a:r>
          </a:p>
          <a:p>
            <a:endParaRPr lang="fr-FR" dirty="0"/>
          </a:p>
          <a:p>
            <a:r>
              <a:rPr lang="fr-FR" dirty="0"/>
              <a:t>Nécessite une attention régulière</a:t>
            </a:r>
          </a:p>
          <a:p>
            <a:endParaRPr lang="fr-FR" dirty="0"/>
          </a:p>
          <a:p>
            <a:r>
              <a:rPr lang="fr-FR" dirty="0"/>
              <a:t>Investissement minimal nécessaire</a:t>
            </a:r>
          </a:p>
          <a:p>
            <a:endParaRPr lang="fr-FR" dirty="0"/>
          </a:p>
          <a:p>
            <a:r>
              <a:rPr lang="fr-FR" dirty="0"/>
              <a:t>Matériaux assez facile à trouver</a:t>
            </a:r>
          </a:p>
          <a:p>
            <a:endParaRPr lang="fr-FR" dirty="0"/>
          </a:p>
          <a:p>
            <a:r>
              <a:rPr lang="fr-FR" dirty="0"/>
              <a:t>A renouveler régulièrement</a:t>
            </a:r>
          </a:p>
        </p:txBody>
      </p:sp>
      <p:cxnSp>
        <p:nvCxnSpPr>
          <p:cNvPr id="53" name="Connecteur droit 52"/>
          <p:cNvCxnSpPr/>
          <p:nvPr/>
        </p:nvCxnSpPr>
        <p:spPr bwMode="auto">
          <a:xfrm>
            <a:off x="5400352" y="406786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a:off x="5386077" y="572405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Croix 54"/>
          <p:cNvSpPr/>
          <p:nvPr/>
        </p:nvSpPr>
        <p:spPr bwMode="auto">
          <a:xfrm>
            <a:off x="5149788" y="4500213"/>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6" name="Connecteur droit 55"/>
          <p:cNvCxnSpPr/>
          <p:nvPr/>
        </p:nvCxnSpPr>
        <p:spPr bwMode="auto">
          <a:xfrm>
            <a:off x="5493140" y="4610064"/>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6"/>
          <p:cNvCxnSpPr/>
          <p:nvPr/>
        </p:nvCxnSpPr>
        <p:spPr bwMode="auto">
          <a:xfrm flipH="1">
            <a:off x="5349124" y="4500213"/>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Croix 57"/>
          <p:cNvSpPr/>
          <p:nvPr/>
        </p:nvSpPr>
        <p:spPr bwMode="auto">
          <a:xfrm>
            <a:off x="5379803" y="5075981"/>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98996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Espace public : gîtes non suppressibles</a:t>
            </a:r>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31799" y="1907629"/>
            <a:ext cx="2664297" cy="259228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090" y="3072897"/>
            <a:ext cx="3024336" cy="1980403"/>
          </a:xfrm>
          <a:prstGeom prst="rect">
            <a:avLst/>
          </a:prstGeom>
        </p:spPr>
      </p:pic>
      <p:pic>
        <p:nvPicPr>
          <p:cNvPr id="5" name="Imag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716973" y="3059757"/>
            <a:ext cx="3147876" cy="2095106"/>
          </a:xfrm>
          <a:prstGeom prst="rect">
            <a:avLst/>
          </a:prstGeom>
        </p:spPr>
      </p:pic>
      <p:sp>
        <p:nvSpPr>
          <p:cNvPr id="7" name="ZoneTexte 6"/>
          <p:cNvSpPr txBox="1"/>
          <p:nvPr/>
        </p:nvSpPr>
        <p:spPr>
          <a:xfrm>
            <a:off x="3397089" y="1298926"/>
            <a:ext cx="6467759" cy="1631216"/>
          </a:xfrm>
          <a:prstGeom prst="rect">
            <a:avLst/>
          </a:prstGeom>
          <a:noFill/>
        </p:spPr>
        <p:txBody>
          <a:bodyPr wrap="square" rtlCol="0">
            <a:spAutoFit/>
          </a:bodyPr>
          <a:lstStyle/>
          <a:p>
            <a:r>
              <a:rPr lang="fr-FR" sz="2000" b="1" dirty="0">
                <a:solidFill>
                  <a:srgbClr val="FF0000"/>
                </a:solidFill>
              </a:rPr>
              <a:t>avaloirs pluviaux, pièges à sable, réseaux techniques, bornes de </a:t>
            </a:r>
            <a:r>
              <a:rPr lang="fr-FR" sz="2000" b="1" dirty="0" smtClean="0">
                <a:solidFill>
                  <a:srgbClr val="FF0000"/>
                </a:solidFill>
              </a:rPr>
              <a:t>chantier…</a:t>
            </a:r>
            <a:endParaRPr lang="fr-FR" sz="2000" b="1" dirty="0">
              <a:solidFill>
                <a:srgbClr val="FF0000"/>
              </a:solidFill>
            </a:endParaRPr>
          </a:p>
          <a:p>
            <a:endParaRPr lang="fr-FR" sz="2000" b="1" dirty="0">
              <a:solidFill>
                <a:srgbClr val="FF0000"/>
              </a:solidFill>
            </a:endParaRPr>
          </a:p>
          <a:p>
            <a:r>
              <a:rPr lang="fr-FR" sz="2000" dirty="0"/>
              <a:t>Cartographiez et traitez (avec un anti-larvaire) lors de leur mise en eau !</a:t>
            </a:r>
          </a:p>
        </p:txBody>
      </p:sp>
      <p:pic>
        <p:nvPicPr>
          <p:cNvPr id="8" name="Image 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54000" y="5294398"/>
            <a:ext cx="3602736" cy="2176242"/>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232000" y="5292004"/>
            <a:ext cx="2664296" cy="2088233"/>
          </a:xfrm>
          <a:prstGeom prst="rect">
            <a:avLst/>
          </a:prstGeom>
        </p:spPr>
      </p:pic>
    </p:spTree>
    <p:extLst>
      <p:ext uri="{BB962C8B-B14F-4D97-AF65-F5344CB8AC3E}">
        <p14:creationId xmlns:p14="http://schemas.microsoft.com/office/powerpoint/2010/main" val="1389212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24193187"/>
              </p:ext>
            </p:extLst>
          </p:nvPr>
        </p:nvGraphicFramePr>
        <p:xfrm>
          <a:off x="215777" y="2123653"/>
          <a:ext cx="5760640" cy="2871116"/>
        </p:xfrm>
        <a:graphic>
          <a:graphicData uri="http://schemas.openxmlformats.org/drawingml/2006/table">
            <a:tbl>
              <a:tblPr firstRow="1" firstCol="1" bandRow="1">
                <a:tableStyleId>{5C22544A-7EE6-4342-B048-85BDC9FD1C3A}</a:tableStyleId>
              </a:tblPr>
              <a:tblGrid>
                <a:gridCol w="1887346">
                  <a:extLst>
                    <a:ext uri="{9D8B030D-6E8A-4147-A177-3AD203B41FA5}">
                      <a16:colId xmlns="" xmlns:a16="http://schemas.microsoft.com/office/drawing/2014/main" val="20000"/>
                    </a:ext>
                  </a:extLst>
                </a:gridCol>
                <a:gridCol w="1886178">
                  <a:extLst>
                    <a:ext uri="{9D8B030D-6E8A-4147-A177-3AD203B41FA5}">
                      <a16:colId xmlns="" xmlns:a16="http://schemas.microsoft.com/office/drawing/2014/main" val="20001"/>
                    </a:ext>
                  </a:extLst>
                </a:gridCol>
                <a:gridCol w="1987116">
                  <a:extLst>
                    <a:ext uri="{9D8B030D-6E8A-4147-A177-3AD203B41FA5}">
                      <a16:colId xmlns="" xmlns:a16="http://schemas.microsoft.com/office/drawing/2014/main" val="20002"/>
                    </a:ext>
                  </a:extLst>
                </a:gridCol>
              </a:tblGrid>
              <a:tr h="768278">
                <a:tc>
                  <a:txBody>
                    <a:bodyPr/>
                    <a:lstStyle/>
                    <a:p>
                      <a:pPr>
                        <a:lnSpc>
                          <a:spcPct val="107000"/>
                        </a:lnSpc>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Nb de gîtes en eau</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 positif albopictus total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0"/>
                  </a:ext>
                </a:extLst>
              </a:tr>
              <a:tr h="512888">
                <a:tc>
                  <a:txBody>
                    <a:bodyPr/>
                    <a:lstStyle/>
                    <a:p>
                      <a:pPr>
                        <a:lnSpc>
                          <a:spcPct val="107000"/>
                        </a:lnSpc>
                        <a:spcAft>
                          <a:spcPts val="0"/>
                        </a:spcAft>
                      </a:pPr>
                      <a:r>
                        <a:rPr lang="fr-FR" sz="1600">
                          <a:effectLst/>
                        </a:rPr>
                        <a:t>Avaloirs pluviaux</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52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27%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1"/>
                  </a:ext>
                </a:extLst>
              </a:tr>
              <a:tr h="512888">
                <a:tc>
                  <a:txBody>
                    <a:bodyPr/>
                    <a:lstStyle/>
                    <a:p>
                      <a:pPr>
                        <a:lnSpc>
                          <a:spcPct val="107000"/>
                        </a:lnSpc>
                        <a:spcAft>
                          <a:spcPts val="0"/>
                        </a:spcAft>
                      </a:pPr>
                      <a:r>
                        <a:rPr lang="fr-FR" sz="1600">
                          <a:effectLst/>
                        </a:rPr>
                        <a:t>Coffret technique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31</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42%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2"/>
                  </a:ext>
                </a:extLst>
              </a:tr>
              <a:tr h="538531">
                <a:tc>
                  <a:txBody>
                    <a:bodyPr/>
                    <a:lstStyle/>
                    <a:p>
                      <a:pPr>
                        <a:lnSpc>
                          <a:spcPct val="107000"/>
                        </a:lnSpc>
                        <a:spcAft>
                          <a:spcPts val="0"/>
                        </a:spcAft>
                      </a:pPr>
                      <a:r>
                        <a:rPr lang="fr-FR" sz="1600">
                          <a:effectLst/>
                        </a:rPr>
                        <a:t>Terrasses à plot</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23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52%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3"/>
                  </a:ext>
                </a:extLst>
              </a:tr>
              <a:tr h="538531">
                <a:tc>
                  <a:txBody>
                    <a:bodyPr/>
                    <a:lstStyle/>
                    <a:p>
                      <a:pPr>
                        <a:lnSpc>
                          <a:spcPct val="107000"/>
                        </a:lnSpc>
                        <a:spcAft>
                          <a:spcPts val="0"/>
                        </a:spcAft>
                      </a:pPr>
                      <a:r>
                        <a:rPr lang="fr-FR" sz="1600">
                          <a:effectLst/>
                        </a:rPr>
                        <a:t>Total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106</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37%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4"/>
                  </a:ext>
                </a:extLst>
              </a:tr>
            </a:tbl>
          </a:graphicData>
        </a:graphic>
      </p:graphicFrame>
      <p:sp>
        <p:nvSpPr>
          <p:cNvPr id="5" name="Espace réservé du contenu 2"/>
          <p:cNvSpPr txBox="1">
            <a:spLocks/>
          </p:cNvSpPr>
          <p:nvPr/>
        </p:nvSpPr>
        <p:spPr>
          <a:xfrm>
            <a:off x="431800" y="1166085"/>
            <a:ext cx="9433048" cy="1584176"/>
          </a:xfrm>
          <a:prstGeom prst="rect">
            <a:avLst/>
          </a:prstGeom>
        </p:spPr>
        <p:txBody>
          <a:bodyPr/>
          <a:lstStyle>
            <a:lvl1pPr marL="342900" indent="-342900" algn="l" defTabSz="449263" rtl="0" fontAlgn="base" hangingPunct="0">
              <a:lnSpc>
                <a:spcPct val="87000"/>
              </a:lnSpc>
              <a:spcBef>
                <a:spcPts val="1425"/>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1pPr>
            <a:lvl2pPr marL="742950" indent="-285750" algn="l" defTabSz="449263" rtl="0" fontAlgn="base" hangingPunct="0">
              <a:lnSpc>
                <a:spcPct val="87000"/>
              </a:lnSpc>
              <a:spcBef>
                <a:spcPts val="1138"/>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fontAlgn="base" hangingPunct="0">
              <a:lnSpc>
                <a:spcPct val="87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fontAlgn="base" hangingPunct="0">
              <a:lnSpc>
                <a:spcPct val="87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87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Arial" panose="020B0604020202020204" pitchFamily="34" charset="0"/>
              <a:buChar char="•"/>
            </a:pPr>
            <a:r>
              <a:rPr lang="fr-FR" dirty="0"/>
              <a:t>gîtes présents sur le domaine privé ET sur le domaine public</a:t>
            </a:r>
          </a:p>
          <a:p>
            <a:pPr marL="800100" lvl="1" indent="-342900">
              <a:buFont typeface="Arial" panose="020B0604020202020204" pitchFamily="34" charset="0"/>
              <a:buChar char="•"/>
            </a:pPr>
            <a:r>
              <a:rPr lang="fr-FR" dirty="0"/>
              <a:t>souvent des gîtes cryptiques, difficiles à contrôler</a:t>
            </a:r>
          </a:p>
        </p:txBody>
      </p:sp>
      <p:sp>
        <p:nvSpPr>
          <p:cNvPr id="6"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Gîtes larvaires liés à la construction (CNEV 2017)</a:t>
            </a:r>
          </a:p>
        </p:txBody>
      </p:sp>
      <p:graphicFrame>
        <p:nvGraphicFramePr>
          <p:cNvPr id="7" name="Graphique 6"/>
          <p:cNvGraphicFramePr>
            <a:graphicFrameLocks noChangeAspect="1"/>
          </p:cNvGraphicFramePr>
          <p:nvPr>
            <p:extLst/>
          </p:nvPr>
        </p:nvGraphicFramePr>
        <p:xfrm>
          <a:off x="-216272" y="5183411"/>
          <a:ext cx="4701263" cy="237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noChangeAspect="1"/>
          </p:cNvGraphicFramePr>
          <p:nvPr>
            <p:extLst>
              <p:ext uri="{D42A27DB-BD31-4B8C-83A1-F6EECF244321}">
                <p14:modId xmlns:p14="http://schemas.microsoft.com/office/powerpoint/2010/main" val="1833789253"/>
              </p:ext>
            </p:extLst>
          </p:nvPr>
        </p:nvGraphicFramePr>
        <p:xfrm>
          <a:off x="5976170" y="1820713"/>
          <a:ext cx="3888678" cy="2251340"/>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5528430" y="4275441"/>
            <a:ext cx="2166447" cy="1438656"/>
          </a:xfrm>
          <a:prstGeom prst="rect">
            <a:avLst/>
          </a:prstGeom>
        </p:spPr>
      </p:pic>
      <p:graphicFrame>
        <p:nvGraphicFramePr>
          <p:cNvPr id="9" name="Graphique 8"/>
          <p:cNvGraphicFramePr>
            <a:graphicFrameLocks noChangeAspect="1"/>
          </p:cNvGraphicFramePr>
          <p:nvPr>
            <p:extLst>
              <p:ext uri="{D42A27DB-BD31-4B8C-83A1-F6EECF244321}">
                <p14:modId xmlns:p14="http://schemas.microsoft.com/office/powerpoint/2010/main" val="3752388357"/>
              </p:ext>
            </p:extLst>
          </p:nvPr>
        </p:nvGraphicFramePr>
        <p:xfrm>
          <a:off x="6038149" y="5486794"/>
          <a:ext cx="4050931" cy="2182692"/>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5707307"/>
            <a:ext cx="2322222" cy="1741666"/>
          </a:xfrm>
          <a:prstGeom prst="rect">
            <a:avLst/>
          </a:prstGeom>
        </p:spPr>
      </p:pic>
      <p:graphicFrame>
        <p:nvGraphicFramePr>
          <p:cNvPr id="10" name="Graphique 9"/>
          <p:cNvGraphicFramePr>
            <a:graphicFrameLocks noChangeAspect="1"/>
          </p:cNvGraphicFramePr>
          <p:nvPr>
            <p:extLst>
              <p:ext uri="{D42A27DB-BD31-4B8C-83A1-F6EECF244321}">
                <p14:modId xmlns:p14="http://schemas.microsoft.com/office/powerpoint/2010/main" val="2158347952"/>
              </p:ext>
            </p:extLst>
          </p:nvPr>
        </p:nvGraphicFramePr>
        <p:xfrm>
          <a:off x="1714168" y="5262169"/>
          <a:ext cx="4351002" cy="2139917"/>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 2"/>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8191832" y="3575846"/>
            <a:ext cx="1888793" cy="1860175"/>
          </a:xfrm>
          <a:prstGeom prst="rect">
            <a:avLst/>
          </a:prstGeom>
        </p:spPr>
      </p:pic>
      <p:sp>
        <p:nvSpPr>
          <p:cNvPr id="12" name="ZoneTexte 11"/>
          <p:cNvSpPr txBox="1"/>
          <p:nvPr/>
        </p:nvSpPr>
        <p:spPr>
          <a:xfrm>
            <a:off x="124238" y="5999553"/>
            <a:ext cx="4248472" cy="1200329"/>
          </a:xfrm>
          <a:prstGeom prst="rect">
            <a:avLst/>
          </a:prstGeom>
          <a:solidFill>
            <a:schemeClr val="bg1"/>
          </a:solidFill>
        </p:spPr>
        <p:txBody>
          <a:bodyPr wrap="square" rtlCol="0">
            <a:spAutoFit/>
          </a:bodyPr>
          <a:lstStyle/>
          <a:p>
            <a:r>
              <a:rPr lang="fr-FR" dirty="0" smtClean="0"/>
              <a:t>Les règlements de voirie peuvent indiquer que les nuisances générées par ces ouvrages doivent être prises en compte par les gestionnaires</a:t>
            </a:r>
            <a:endParaRPr lang="fr-FR" dirty="0"/>
          </a:p>
        </p:txBody>
      </p:sp>
    </p:spTree>
    <p:extLst>
      <p:ext uri="{BB962C8B-B14F-4D97-AF65-F5344CB8AC3E}">
        <p14:creationId xmlns:p14="http://schemas.microsoft.com/office/powerpoint/2010/main" val="22823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Où peut-on trouver du moustique tigre ?</a:t>
            </a:r>
          </a:p>
        </p:txBody>
      </p:sp>
      <p:pic>
        <p:nvPicPr>
          <p:cNvPr id="7" name="Picture 2"/>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t="-1605"/>
          <a:stretch/>
        </p:blipFill>
        <p:spPr bwMode="auto">
          <a:xfrm>
            <a:off x="143768" y="2748979"/>
            <a:ext cx="3548012" cy="4536156"/>
          </a:xfrm>
          <a:prstGeom prst="rect">
            <a:avLst/>
          </a:prstGeom>
          <a:noFill/>
          <a:ln>
            <a:noFill/>
          </a:ln>
          <a:effectLst/>
          <a:extLst>
            <a:ext uri="{909E8E84-426E-40DD-AFC4-6F175D3DCCD1}">
              <a14:hiddenFill xmlns:a14="http://schemas.microsoft.com/office/drawing/2010/main">
                <a:blipFill dpi="0" rotWithShape="0">
                  <a:blip>
                    <a:grayscl/>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680521" y="2724287"/>
            <a:ext cx="4536504" cy="4700016"/>
          </a:xfrm>
          <a:prstGeom prst="rect">
            <a:avLst/>
          </a:prstGeom>
        </p:spPr>
      </p:pic>
      <p:sp>
        <p:nvSpPr>
          <p:cNvPr id="3" name="Rectangle 2"/>
          <p:cNvSpPr/>
          <p:nvPr/>
        </p:nvSpPr>
        <p:spPr>
          <a:xfrm>
            <a:off x="791840" y="2915741"/>
            <a:ext cx="1439497" cy="400110"/>
          </a:xfrm>
          <a:prstGeom prst="rect">
            <a:avLst/>
          </a:prstGeom>
          <a:solidFill>
            <a:srgbClr val="FEFB89"/>
          </a:solidFill>
        </p:spPr>
        <p:txBody>
          <a:bodyPr wrap="none">
            <a:spAutoFit/>
          </a:bodyPr>
          <a:lstStyle/>
          <a:p>
            <a:pPr marL="215900" indent="-214313">
              <a:lnSpc>
                <a:spcPct val="100000"/>
              </a:lnSpc>
            </a:pPr>
            <a:r>
              <a:rPr lang="fr-FR" sz="2000" b="1" dirty="0">
                <a:solidFill>
                  <a:srgbClr val="FF0000"/>
                </a:solidFill>
              </a:rPr>
              <a:t>Les larves</a:t>
            </a:r>
          </a:p>
        </p:txBody>
      </p:sp>
      <p:sp>
        <p:nvSpPr>
          <p:cNvPr id="9" name="Rectangle 8"/>
          <p:cNvSpPr/>
          <p:nvPr/>
        </p:nvSpPr>
        <p:spPr>
          <a:xfrm>
            <a:off x="5184328" y="2915741"/>
            <a:ext cx="1667123" cy="400110"/>
          </a:xfrm>
          <a:prstGeom prst="rect">
            <a:avLst/>
          </a:prstGeom>
          <a:solidFill>
            <a:srgbClr val="FEFB89"/>
          </a:solidFill>
        </p:spPr>
        <p:txBody>
          <a:bodyPr wrap="none">
            <a:spAutoFit/>
          </a:bodyPr>
          <a:lstStyle/>
          <a:p>
            <a:pPr marL="215900" indent="-214313">
              <a:lnSpc>
                <a:spcPct val="100000"/>
              </a:lnSpc>
            </a:pPr>
            <a:r>
              <a:rPr lang="fr-FR" sz="2000" b="1" dirty="0">
                <a:solidFill>
                  <a:srgbClr val="FF0000"/>
                </a:solidFill>
              </a:rPr>
              <a:t>Les adultes </a:t>
            </a:r>
          </a:p>
        </p:txBody>
      </p:sp>
    </p:spTree>
    <p:extLst>
      <p:ext uri="{BB962C8B-B14F-4D97-AF65-F5344CB8AC3E}">
        <p14:creationId xmlns:p14="http://schemas.microsoft.com/office/powerpoint/2010/main" val="186392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sur le domaine public</a:t>
            </a:r>
          </a:p>
        </p:txBody>
      </p:sp>
      <p:sp>
        <p:nvSpPr>
          <p:cNvPr id="7" name="ZoneTexte 6"/>
          <p:cNvSpPr txBox="1"/>
          <p:nvPr/>
        </p:nvSpPr>
        <p:spPr>
          <a:xfrm>
            <a:off x="4464248" y="1619597"/>
            <a:ext cx="4394824" cy="1237262"/>
          </a:xfrm>
          <a:prstGeom prst="rect">
            <a:avLst/>
          </a:prstGeom>
          <a:noFill/>
        </p:spPr>
        <p:txBody>
          <a:bodyPr wrap="square" rtlCol="0">
            <a:spAutoFit/>
          </a:bodyPr>
          <a:lstStyle/>
          <a:p>
            <a:r>
              <a:rPr lang="fr-FR" sz="2000" b="1" dirty="0">
                <a:solidFill>
                  <a:srgbClr val="FF0000"/>
                </a:solidFill>
              </a:rPr>
              <a:t>jardinières…</a:t>
            </a:r>
          </a:p>
          <a:p>
            <a:endParaRPr lang="fr-FR" sz="2000" b="1" dirty="0">
              <a:solidFill>
                <a:srgbClr val="FF0000"/>
              </a:solidFill>
            </a:endParaRPr>
          </a:p>
          <a:p>
            <a:r>
              <a:rPr lang="fr-FR" sz="2000" dirty="0"/>
              <a:t>Raisonnez leur arrosage. Jamais d’eau apparente, terreau humide !</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24" y="1438116"/>
            <a:ext cx="2686050" cy="1704975"/>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3851845"/>
            <a:ext cx="2143125" cy="214312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802" y="5013895"/>
            <a:ext cx="2333625" cy="196215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8504" y="3635821"/>
            <a:ext cx="2571750" cy="1771650"/>
          </a:xfrm>
          <a:prstGeom prst="rect">
            <a:avLst/>
          </a:prstGeom>
        </p:spPr>
      </p:pic>
    </p:spTree>
    <p:extLst>
      <p:ext uri="{BB962C8B-B14F-4D97-AF65-F5344CB8AC3E}">
        <p14:creationId xmlns:p14="http://schemas.microsoft.com/office/powerpoint/2010/main" val="3546256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lum bright="-10000"/>
            <a:extLst>
              <a:ext uri="{28A0092B-C50C-407E-A947-70E740481C1C}">
                <a14:useLocalDpi xmlns:a14="http://schemas.microsoft.com/office/drawing/2010/main" val="0"/>
              </a:ext>
            </a:extLst>
          </a:blip>
          <a:stretch>
            <a:fillRect/>
          </a:stretch>
        </p:blipFill>
        <p:spPr>
          <a:xfrm>
            <a:off x="4595405" y="5030065"/>
            <a:ext cx="2752725" cy="1657350"/>
          </a:xfrm>
          <a:prstGeom prst="rect">
            <a:avLst/>
          </a:prstGeom>
          <a:effectLst/>
        </p:spPr>
      </p:pic>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sur le domaine public</a:t>
            </a:r>
          </a:p>
        </p:txBody>
      </p:sp>
      <p:sp>
        <p:nvSpPr>
          <p:cNvPr id="7" name="ZoneTexte 6"/>
          <p:cNvSpPr txBox="1"/>
          <p:nvPr/>
        </p:nvSpPr>
        <p:spPr>
          <a:xfrm>
            <a:off x="4248224" y="2267669"/>
            <a:ext cx="4394824" cy="951030"/>
          </a:xfrm>
          <a:prstGeom prst="rect">
            <a:avLst/>
          </a:prstGeom>
          <a:noFill/>
        </p:spPr>
        <p:txBody>
          <a:bodyPr wrap="square" rtlCol="0">
            <a:spAutoFit/>
          </a:bodyPr>
          <a:lstStyle/>
          <a:p>
            <a:r>
              <a:rPr lang="fr-FR" sz="2000" b="1" dirty="0">
                <a:solidFill>
                  <a:srgbClr val="FF0000"/>
                </a:solidFill>
              </a:rPr>
              <a:t>déchets en tout genre…</a:t>
            </a:r>
          </a:p>
          <a:p>
            <a:endParaRPr lang="fr-FR" sz="2000" b="1" dirty="0">
              <a:solidFill>
                <a:srgbClr val="FF0000"/>
              </a:solidFill>
            </a:endParaRPr>
          </a:p>
          <a:p>
            <a:r>
              <a:rPr lang="fr-FR" sz="2000" dirty="0"/>
              <a:t>Eliminez !</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2" y="1907629"/>
            <a:ext cx="3602736" cy="3438144"/>
          </a:xfrm>
          <a:prstGeom prst="rect">
            <a:avLst/>
          </a:prstGeom>
        </p:spPr>
      </p:pic>
      <p:pic>
        <p:nvPicPr>
          <p:cNvPr id="1026" name="Picture 2" descr="Résultat de recherche d'images pour &quot;dechets natur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560" y="1985633"/>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dechets natur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350" y="3796999"/>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5405" y="3275433"/>
            <a:ext cx="2466975" cy="1847850"/>
          </a:xfrm>
          <a:prstGeom prst="rect">
            <a:avLst/>
          </a:prstGeom>
        </p:spPr>
      </p:pic>
    </p:spTree>
    <p:extLst>
      <p:ext uri="{BB962C8B-B14F-4D97-AF65-F5344CB8AC3E}">
        <p14:creationId xmlns:p14="http://schemas.microsoft.com/office/powerpoint/2010/main" val="4274717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Cas particulier des cimetières</a:t>
            </a:r>
          </a:p>
        </p:txBody>
      </p:sp>
      <p:sp>
        <p:nvSpPr>
          <p:cNvPr id="7" name="ZoneTexte 6"/>
          <p:cNvSpPr txBox="1"/>
          <p:nvPr/>
        </p:nvSpPr>
        <p:spPr>
          <a:xfrm>
            <a:off x="4003508" y="1607054"/>
            <a:ext cx="4408971" cy="2554545"/>
          </a:xfrm>
          <a:prstGeom prst="rect">
            <a:avLst/>
          </a:prstGeom>
          <a:noFill/>
        </p:spPr>
        <p:txBody>
          <a:bodyPr wrap="square" rtlCol="0">
            <a:spAutoFit/>
          </a:bodyPr>
          <a:lstStyle/>
          <a:p>
            <a:endParaRPr lang="fr-FR" sz="2000" b="1" dirty="0">
              <a:solidFill>
                <a:srgbClr val="FF0000"/>
              </a:solidFill>
            </a:endParaRPr>
          </a:p>
          <a:p>
            <a:r>
              <a:rPr lang="fr-FR" sz="2000" dirty="0"/>
              <a:t>Eliminez tous les contenants inutiles ! Incitez à une pratique modifiée : pas d’eau dans les vases et les sous-pots, à la place : sable humide !</a:t>
            </a:r>
          </a:p>
          <a:p>
            <a:endParaRPr lang="fr-FR" sz="2000" dirty="0"/>
          </a:p>
          <a:p>
            <a:r>
              <a:rPr lang="fr-FR" sz="2000" dirty="0"/>
              <a:t>Du sable devrait être mis à disposition à coté des arrosoirs.</a:t>
            </a:r>
          </a:p>
        </p:txBody>
      </p:sp>
      <p:pic>
        <p:nvPicPr>
          <p:cNvPr id="12" name="Imag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93109" y="2944764"/>
            <a:ext cx="1863858" cy="139789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0" y="1259557"/>
            <a:ext cx="3967989" cy="297599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 y="3772547"/>
            <a:ext cx="4048043" cy="3036032"/>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378" y="4931965"/>
            <a:ext cx="4048043" cy="3036032"/>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226" y="5056802"/>
            <a:ext cx="4048043" cy="3036032"/>
          </a:xfrm>
          <a:prstGeom prst="rect">
            <a:avLst/>
          </a:prstGeom>
        </p:spPr>
      </p:pic>
      <p:pic>
        <p:nvPicPr>
          <p:cNvPr id="8" name="Imag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63255" y="4342658"/>
            <a:ext cx="1910134" cy="3395794"/>
          </a:xfrm>
          <a:prstGeom prst="rect">
            <a:avLst/>
          </a:prstGeom>
        </p:spPr>
      </p:pic>
    </p:spTree>
    <p:extLst>
      <p:ext uri="{BB962C8B-B14F-4D97-AF65-F5344CB8AC3E}">
        <p14:creationId xmlns:p14="http://schemas.microsoft.com/office/powerpoint/2010/main" val="2042001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Cas particulier des </a:t>
            </a:r>
            <a:r>
              <a:rPr lang="fr-FR" sz="2800" dirty="0" smtClean="0"/>
              <a:t>jardins collectifs</a:t>
            </a:r>
            <a:endParaRPr lang="fr-FR" sz="2800" dirty="0"/>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68" y="1259557"/>
            <a:ext cx="4572408" cy="4801028"/>
          </a:xfrm>
          <a:prstGeom prst="rect">
            <a:avLst/>
          </a:prstGeom>
        </p:spPr>
      </p:pic>
      <p:sp>
        <p:nvSpPr>
          <p:cNvPr id="11" name="ZoneTexte 10"/>
          <p:cNvSpPr txBox="1"/>
          <p:nvPr/>
        </p:nvSpPr>
        <p:spPr>
          <a:xfrm>
            <a:off x="4968304" y="1403573"/>
            <a:ext cx="4896544" cy="2246769"/>
          </a:xfrm>
          <a:prstGeom prst="rect">
            <a:avLst/>
          </a:prstGeom>
          <a:noFill/>
        </p:spPr>
        <p:txBody>
          <a:bodyPr wrap="square" rtlCol="0">
            <a:spAutoFit/>
          </a:bodyPr>
          <a:lstStyle/>
          <a:p>
            <a:r>
              <a:rPr lang="fr-FR" sz="2000" dirty="0" smtClean="0"/>
              <a:t>Le règlement des jardins collectifs peut permettre de réduire la présence du moustique tigre :</a:t>
            </a:r>
          </a:p>
          <a:p>
            <a:endParaRPr lang="fr-FR" sz="2000" dirty="0" smtClean="0"/>
          </a:p>
          <a:p>
            <a:pPr marL="285750" indent="-285750">
              <a:buFont typeface="Arial" panose="020B0604020202020204" pitchFamily="34" charset="0"/>
              <a:buChar char="•"/>
            </a:pPr>
            <a:r>
              <a:rPr lang="fr-FR" sz="2000" dirty="0" smtClean="0"/>
              <a:t>Tous les récipients de stockage d’eau doivent être recouverts d’un voile anti-insecte </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713" y="3779837"/>
            <a:ext cx="2447912" cy="3681739"/>
          </a:xfrm>
          <a:prstGeom prst="rect">
            <a:avLst/>
          </a:prstGeom>
        </p:spPr>
      </p:pic>
      <p:sp>
        <p:nvSpPr>
          <p:cNvPr id="14" name="ZoneTexte 13"/>
          <p:cNvSpPr txBox="1"/>
          <p:nvPr/>
        </p:nvSpPr>
        <p:spPr>
          <a:xfrm>
            <a:off x="4968304" y="3779837"/>
            <a:ext cx="2664409" cy="2862322"/>
          </a:xfrm>
          <a:prstGeom prst="rect">
            <a:avLst/>
          </a:prstGeom>
          <a:noFill/>
        </p:spPr>
        <p:txBody>
          <a:bodyPr wrap="square" rtlCol="0">
            <a:spAutoFit/>
          </a:bodyPr>
          <a:lstStyle/>
          <a:p>
            <a:pPr marL="285750" indent="-285750">
              <a:buFont typeface="Arial" panose="020B0604020202020204" pitchFamily="34" charset="0"/>
              <a:buChar char="•"/>
            </a:pPr>
            <a:r>
              <a:rPr lang="fr-FR" dirty="0"/>
              <a:t>Les récipients divers doivent être vider et stocker à l’abris ou à </a:t>
            </a:r>
            <a:r>
              <a:rPr lang="fr-FR" dirty="0" smtClean="0"/>
              <a:t>l’envers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Il faut mettre du sable dans les coupelles des pots de fleurs</a:t>
            </a:r>
          </a:p>
          <a:p>
            <a:endParaRPr lang="fr-FR" dirty="0"/>
          </a:p>
        </p:txBody>
      </p:sp>
    </p:spTree>
    <p:extLst>
      <p:ext uri="{BB962C8B-B14F-4D97-AF65-F5344CB8AC3E}">
        <p14:creationId xmlns:p14="http://schemas.microsoft.com/office/powerpoint/2010/main" val="3703549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chez les particuliers</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48" y="1160811"/>
            <a:ext cx="2958155" cy="1931607"/>
          </a:xfrm>
          <a:prstGeom prst="rect">
            <a:avLst/>
          </a:prstGeom>
        </p:spPr>
      </p:pic>
      <p:sp>
        <p:nvSpPr>
          <p:cNvPr id="4" name="ZoneTexte 3"/>
          <p:cNvSpPr txBox="1"/>
          <p:nvPr/>
        </p:nvSpPr>
        <p:spPr>
          <a:xfrm>
            <a:off x="2952080" y="1247466"/>
            <a:ext cx="2448272" cy="1866986"/>
          </a:xfrm>
          <a:prstGeom prst="rect">
            <a:avLst/>
          </a:prstGeom>
          <a:noFill/>
        </p:spPr>
        <p:txBody>
          <a:bodyPr wrap="square" rtlCol="0">
            <a:spAutoFit/>
          </a:bodyPr>
          <a:lstStyle/>
          <a:p>
            <a:r>
              <a:rPr lang="fr-FR" dirty="0"/>
              <a:t>bidons de recueil d’eau, fûts…</a:t>
            </a:r>
          </a:p>
          <a:p>
            <a:r>
              <a:rPr lang="fr-FR" sz="2000" b="1" dirty="0">
                <a:solidFill>
                  <a:srgbClr val="FF0000"/>
                </a:solidFill>
              </a:rPr>
              <a:t>Couvrez hermétiquement !</a:t>
            </a:r>
          </a:p>
          <a:p>
            <a:r>
              <a:rPr lang="fr-FR" sz="1600" dirty="0"/>
              <a:t>(avec de la toile, voile ou filet anti-insecte en vente dans les jardineries)</a:t>
            </a:r>
          </a:p>
        </p:txBody>
      </p:sp>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81900" y="5157025"/>
            <a:ext cx="1895856" cy="1438656"/>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1276" y="3697033"/>
            <a:ext cx="1908048" cy="1459992"/>
          </a:xfrm>
          <a:prstGeom prst="rect">
            <a:avLst/>
          </a:prstGeom>
        </p:spPr>
      </p:pic>
      <p:pic>
        <p:nvPicPr>
          <p:cNvPr id="9" name="Image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673924" y="2470367"/>
            <a:ext cx="1511808" cy="2273808"/>
          </a:xfrm>
          <a:prstGeom prst="rect">
            <a:avLst/>
          </a:prstGeom>
        </p:spPr>
      </p:pic>
      <p:sp>
        <p:nvSpPr>
          <p:cNvPr id="11" name="ZoneTexte 10"/>
          <p:cNvSpPr txBox="1"/>
          <p:nvPr/>
        </p:nvSpPr>
        <p:spPr>
          <a:xfrm>
            <a:off x="7377756" y="5364013"/>
            <a:ext cx="2446833" cy="1151469"/>
          </a:xfrm>
          <a:prstGeom prst="rect">
            <a:avLst/>
          </a:prstGeom>
          <a:noFill/>
        </p:spPr>
        <p:txBody>
          <a:bodyPr wrap="square" rtlCol="0">
            <a:spAutoFit/>
          </a:bodyPr>
          <a:lstStyle/>
          <a:p>
            <a:r>
              <a:rPr lang="fr-FR" dirty="0"/>
              <a:t>déchets divers,</a:t>
            </a:r>
          </a:p>
          <a:p>
            <a:r>
              <a:rPr lang="fr-FR" dirty="0"/>
              <a:t>boîtes de conserve,</a:t>
            </a:r>
          </a:p>
          <a:p>
            <a:r>
              <a:rPr lang="fr-FR" dirty="0"/>
              <a:t>pneus…</a:t>
            </a:r>
          </a:p>
          <a:p>
            <a:r>
              <a:rPr lang="fr-FR" sz="2000" b="1" dirty="0">
                <a:solidFill>
                  <a:srgbClr val="FF0000"/>
                </a:solidFill>
              </a:rPr>
              <a:t>Jetez !</a:t>
            </a:r>
          </a:p>
        </p:txBody>
      </p:sp>
      <p:sp>
        <p:nvSpPr>
          <p:cNvPr id="13" name="ZoneTexte 12"/>
          <p:cNvSpPr txBox="1"/>
          <p:nvPr/>
        </p:nvSpPr>
        <p:spPr>
          <a:xfrm>
            <a:off x="1816772" y="3375566"/>
            <a:ext cx="3496442" cy="3842206"/>
          </a:xfrm>
          <a:prstGeom prst="rect">
            <a:avLst/>
          </a:prstGeom>
          <a:noFill/>
        </p:spPr>
        <p:txBody>
          <a:bodyPr wrap="square" rtlCol="0">
            <a:spAutoFit/>
          </a:bodyPr>
          <a:lstStyle/>
          <a:p>
            <a:r>
              <a:rPr lang="fr-FR" dirty="0"/>
              <a:t>coupelles sous les pots de fleurs,</a:t>
            </a:r>
          </a:p>
          <a:p>
            <a:r>
              <a:rPr lang="fr-FR" dirty="0"/>
              <a:t>gamelles pour animaux,</a:t>
            </a:r>
          </a:p>
          <a:p>
            <a:r>
              <a:rPr lang="fr-FR" dirty="0"/>
              <a:t>bâches couvrant les mobiliers de jardin, les piscines, les tas de bois,</a:t>
            </a:r>
          </a:p>
          <a:p>
            <a:r>
              <a:rPr lang="fr-FR" dirty="0"/>
              <a:t>pots contenant des boutures dans l'eau…</a:t>
            </a:r>
          </a:p>
          <a:p>
            <a:r>
              <a:rPr lang="fr-FR" sz="2000" b="1" dirty="0">
                <a:solidFill>
                  <a:srgbClr val="FF0000"/>
                </a:solidFill>
              </a:rPr>
              <a:t>Videz !</a:t>
            </a:r>
          </a:p>
          <a:p>
            <a:r>
              <a:rPr lang="fr-FR" sz="2000" b="1" dirty="0">
                <a:solidFill>
                  <a:srgbClr val="FF0000"/>
                </a:solidFill>
              </a:rPr>
              <a:t>(une fois par semaine)</a:t>
            </a:r>
          </a:p>
          <a:p>
            <a:pPr marL="285750" indent="-285750">
              <a:buFont typeface="Arial" panose="020B0604020202020204" pitchFamily="34" charset="0"/>
              <a:buChar char="•"/>
            </a:pPr>
            <a:endParaRPr lang="fr-FR" sz="2000" b="1" dirty="0">
              <a:solidFill>
                <a:srgbClr val="FF0000"/>
              </a:solidFill>
            </a:endParaRPr>
          </a:p>
          <a:p>
            <a:r>
              <a:rPr lang="fr-FR" sz="2000" b="1" dirty="0">
                <a:solidFill>
                  <a:srgbClr val="FF0000"/>
                </a:solidFill>
              </a:rPr>
              <a:t>Ou remplissez de sable ou gravier !</a:t>
            </a:r>
          </a:p>
          <a:p>
            <a:endParaRPr lang="fr-FR" b="1" dirty="0"/>
          </a:p>
        </p:txBody>
      </p:sp>
      <p:sp>
        <p:nvSpPr>
          <p:cNvPr id="14" name="ZoneTexte 13"/>
          <p:cNvSpPr txBox="1"/>
          <p:nvPr/>
        </p:nvSpPr>
        <p:spPr>
          <a:xfrm>
            <a:off x="7191607" y="3034185"/>
            <a:ext cx="2232497" cy="1409104"/>
          </a:xfrm>
          <a:prstGeom prst="rect">
            <a:avLst/>
          </a:prstGeom>
          <a:noFill/>
        </p:spPr>
        <p:txBody>
          <a:bodyPr wrap="square" rtlCol="0">
            <a:spAutoFit/>
          </a:bodyPr>
          <a:lstStyle/>
          <a:p>
            <a:r>
              <a:rPr lang="fr-FR" dirty="0"/>
              <a:t>jouets d'enfant,</a:t>
            </a:r>
          </a:p>
          <a:p>
            <a:r>
              <a:rPr lang="fr-FR" dirty="0"/>
              <a:t>brouettes,</a:t>
            </a:r>
          </a:p>
          <a:p>
            <a:r>
              <a:rPr lang="fr-FR" dirty="0"/>
              <a:t>seau et arrosoir,</a:t>
            </a:r>
          </a:p>
          <a:p>
            <a:r>
              <a:rPr lang="fr-FR" dirty="0"/>
              <a:t>poubelles…</a:t>
            </a:r>
          </a:p>
          <a:p>
            <a:r>
              <a:rPr lang="fr-FR" sz="2000" b="1" dirty="0">
                <a:solidFill>
                  <a:srgbClr val="FF0000"/>
                </a:solidFill>
              </a:rPr>
              <a:t>Rangez !</a:t>
            </a:r>
          </a:p>
        </p:txBody>
      </p:sp>
      <p:pic>
        <p:nvPicPr>
          <p:cNvPr id="15" name="Image 14"/>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4148" y="5364013"/>
            <a:ext cx="1863858" cy="1397894"/>
          </a:xfrm>
          <a:prstGeom prst="rect">
            <a:avLst/>
          </a:prstGeom>
        </p:spPr>
      </p:pic>
    </p:spTree>
    <p:extLst>
      <p:ext uri="{BB962C8B-B14F-4D97-AF65-F5344CB8AC3E}">
        <p14:creationId xmlns:p14="http://schemas.microsoft.com/office/powerpoint/2010/main" val="3295661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5863" y="1651496"/>
            <a:ext cx="3275286" cy="5514925"/>
          </a:xfrm>
          <a:prstGeom prst="rect">
            <a:avLst/>
          </a:prstGeom>
        </p:spPr>
      </p:pic>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Adaptation des ouvrages</a:t>
            </a:r>
          </a:p>
        </p:txBody>
      </p:sp>
      <p:pic>
        <p:nvPicPr>
          <p:cNvPr id="3" name="Image 2"/>
          <p:cNvPicPr>
            <a:picLocks noChangeAspect="1"/>
          </p:cNvPicPr>
          <p:nvPr/>
        </p:nvPicPr>
        <p:blipFill>
          <a:blip r:embed="rId4">
            <a:lum bright="1000"/>
            <a:extLst>
              <a:ext uri="{28A0092B-C50C-407E-A947-70E740481C1C}">
                <a14:useLocalDpi xmlns:a14="http://schemas.microsoft.com/office/drawing/2010/main" val="0"/>
              </a:ext>
            </a:extLst>
          </a:blip>
          <a:stretch>
            <a:fillRect/>
          </a:stretch>
        </p:blipFill>
        <p:spPr>
          <a:xfrm>
            <a:off x="220562" y="4067869"/>
            <a:ext cx="4068038" cy="3491805"/>
          </a:xfrm>
          <a:prstGeom prst="rect">
            <a:avLst/>
          </a:prstGeom>
        </p:spPr>
      </p:pic>
      <p:sp>
        <p:nvSpPr>
          <p:cNvPr id="21" name="ZoneTexte 20"/>
          <p:cNvSpPr txBox="1"/>
          <p:nvPr/>
        </p:nvSpPr>
        <p:spPr>
          <a:xfrm>
            <a:off x="3001916" y="1259557"/>
            <a:ext cx="4680520" cy="3240887"/>
          </a:xfrm>
          <a:prstGeom prst="rect">
            <a:avLst/>
          </a:prstGeom>
          <a:noFill/>
        </p:spPr>
        <p:txBody>
          <a:bodyPr wrap="square" rtlCol="0">
            <a:spAutoFit/>
          </a:bodyPr>
          <a:lstStyle/>
          <a:p>
            <a:r>
              <a:rPr lang="fr-FR" sz="2000" b="1" dirty="0">
                <a:solidFill>
                  <a:srgbClr val="FF0000"/>
                </a:solidFill>
              </a:rPr>
              <a:t>gouttière et chéneau…</a:t>
            </a:r>
          </a:p>
          <a:p>
            <a:endParaRPr lang="fr-FR" sz="2000" b="1" dirty="0">
              <a:solidFill>
                <a:srgbClr val="FF0000"/>
              </a:solidFill>
            </a:endParaRPr>
          </a:p>
          <a:p>
            <a:r>
              <a:rPr lang="fr-FR" sz="2000" b="1" dirty="0">
                <a:solidFill>
                  <a:srgbClr val="FF0000"/>
                </a:solidFill>
              </a:rPr>
              <a:t>pièges à sable, avaloirs, regards techniques...</a:t>
            </a:r>
          </a:p>
          <a:p>
            <a:endParaRPr lang="fr-FR" sz="2000" b="1" dirty="0">
              <a:solidFill>
                <a:srgbClr val="FF0000"/>
              </a:solidFill>
            </a:endParaRPr>
          </a:p>
          <a:p>
            <a:r>
              <a:rPr lang="fr-FR" sz="2000" dirty="0"/>
              <a:t>Un filtre composé d’un granulats de caoutchouc recyclé, permet de laisser passer l’eau, empêche les feuilles de s’accumuler, et bloque les moustiques !</a:t>
            </a:r>
          </a:p>
          <a:p>
            <a:endParaRPr lang="fr-FR" sz="2000" dirty="0"/>
          </a:p>
          <a:p>
            <a:r>
              <a:rPr lang="fr-FR" sz="2000" b="1" dirty="0"/>
              <a:t>AGLOSTIC® </a:t>
            </a:r>
            <a:r>
              <a:rPr lang="fr-FR" sz="2000" u="sng" dirty="0">
                <a:solidFill>
                  <a:schemeClr val="accent2"/>
                </a:solidFill>
              </a:rPr>
              <a:t>www.aedes-system.com</a:t>
            </a:r>
          </a:p>
        </p:txBody>
      </p:sp>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3768" y="1259557"/>
            <a:ext cx="2329456" cy="2952328"/>
          </a:xfrm>
          <a:prstGeom prst="rect">
            <a:avLst/>
          </a:prstGeom>
        </p:spPr>
      </p:pic>
    </p:spTree>
    <p:extLst>
      <p:ext uri="{BB962C8B-B14F-4D97-AF65-F5344CB8AC3E}">
        <p14:creationId xmlns:p14="http://schemas.microsoft.com/office/powerpoint/2010/main" val="9234512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320232" y="1331565"/>
            <a:ext cx="4394824" cy="1237262"/>
          </a:xfrm>
          <a:prstGeom prst="rect">
            <a:avLst/>
          </a:prstGeom>
          <a:noFill/>
        </p:spPr>
        <p:txBody>
          <a:bodyPr wrap="square" rtlCol="0">
            <a:spAutoFit/>
          </a:bodyPr>
          <a:lstStyle/>
          <a:p>
            <a:r>
              <a:rPr lang="fr-FR" sz="2000" b="1" dirty="0">
                <a:solidFill>
                  <a:srgbClr val="FF0000"/>
                </a:solidFill>
              </a:rPr>
              <a:t>toit terrasse, terrasse sur plots…</a:t>
            </a:r>
          </a:p>
          <a:p>
            <a:endParaRPr lang="fr-FR" sz="2000" b="1" dirty="0">
              <a:solidFill>
                <a:srgbClr val="FF0000"/>
              </a:solidFill>
            </a:endParaRPr>
          </a:p>
          <a:p>
            <a:r>
              <a:rPr lang="fr-FR" sz="2000" dirty="0"/>
              <a:t>Curez et Entretenez régulièrement les évacuations !</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4" y="1835621"/>
            <a:ext cx="3752851" cy="216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72" y="4211885"/>
            <a:ext cx="3192462" cy="281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chez les particuliers</a:t>
            </a:r>
          </a:p>
        </p:txBody>
      </p:sp>
      <p:pic>
        <p:nvPicPr>
          <p:cNvPr id="2" name="Imag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345986" y="4917663"/>
            <a:ext cx="2915742" cy="1936235"/>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400000">
            <a:off x="1671699" y="4911142"/>
            <a:ext cx="2923579" cy="1941439"/>
          </a:xfrm>
          <a:prstGeom prst="rect">
            <a:avLst/>
          </a:prstGeom>
        </p:spPr>
      </p:pic>
      <p:pic>
        <p:nvPicPr>
          <p:cNvPr id="4" name="Image 3"/>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rot="10800000">
            <a:off x="6517644" y="2411685"/>
            <a:ext cx="3491220" cy="2822674"/>
          </a:xfrm>
          <a:prstGeom prst="rect">
            <a:avLst/>
          </a:prstGeom>
        </p:spPr>
      </p:pic>
    </p:spTree>
    <p:extLst>
      <p:ext uri="{BB962C8B-B14F-4D97-AF65-F5344CB8AC3E}">
        <p14:creationId xmlns:p14="http://schemas.microsoft.com/office/powerpoint/2010/main" val="2148962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80272" y="1475581"/>
            <a:ext cx="5040560" cy="3011915"/>
          </a:xfrm>
          <a:prstGeom prst="rect">
            <a:avLst/>
          </a:prstGeom>
          <a:noFill/>
        </p:spPr>
        <p:txBody>
          <a:bodyPr wrap="square" rtlCol="0">
            <a:spAutoFit/>
          </a:bodyPr>
          <a:lstStyle/>
          <a:p>
            <a:r>
              <a:rPr lang="fr-FR" sz="2000" b="1" dirty="0">
                <a:solidFill>
                  <a:srgbClr val="FF0000"/>
                </a:solidFill>
              </a:rPr>
              <a:t>toit terrasse, terrasse sur plots…</a:t>
            </a:r>
          </a:p>
          <a:p>
            <a:endParaRPr lang="fr-FR" sz="2000" b="1" dirty="0">
              <a:solidFill>
                <a:srgbClr val="FF0000"/>
              </a:solidFill>
            </a:endParaRPr>
          </a:p>
          <a:p>
            <a:r>
              <a:rPr lang="fr-FR" sz="2000" dirty="0"/>
              <a:t>Installer des structures en nid d’abeilles, recouvertes d’un géotextile (l’eau peut s’infiltrer, ou être stockée, mais le développement des larves de moustiques est impossible)</a:t>
            </a:r>
          </a:p>
          <a:p>
            <a:endParaRPr lang="fr-FR" sz="2000" dirty="0"/>
          </a:p>
          <a:p>
            <a:r>
              <a:rPr lang="fr-FR" sz="2000" b="1" dirty="0" err="1"/>
              <a:t>Retentio</a:t>
            </a:r>
            <a:r>
              <a:rPr lang="fr-FR" sz="2000" b="1" dirty="0"/>
              <a:t>® </a:t>
            </a:r>
            <a:r>
              <a:rPr lang="fr-FR" sz="2000" u="sng" dirty="0">
                <a:solidFill>
                  <a:schemeClr val="accent2"/>
                </a:solidFill>
              </a:rPr>
              <a:t>www.soprema.fr </a:t>
            </a:r>
          </a:p>
          <a:p>
            <a:r>
              <a:rPr lang="fr-FR" sz="2000" b="1" dirty="0" err="1"/>
              <a:t>Wateroof</a:t>
            </a:r>
            <a:r>
              <a:rPr lang="fr-FR" sz="2000" b="1" dirty="0"/>
              <a:t> ® </a:t>
            </a:r>
            <a:r>
              <a:rPr lang="fr-FR" sz="2000" dirty="0"/>
              <a:t> </a:t>
            </a:r>
            <a:r>
              <a:rPr lang="fr-FR" sz="2000" u="sng" dirty="0">
                <a:solidFill>
                  <a:schemeClr val="accent2"/>
                </a:solidFill>
              </a:rPr>
              <a:t>www.siplast.fr </a:t>
            </a:r>
          </a:p>
        </p:txBody>
      </p:sp>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Adaptation des ouvrages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76" y="4487496"/>
            <a:ext cx="4393958" cy="293596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76" y="1331565"/>
            <a:ext cx="3756241" cy="263952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544" y="4783939"/>
            <a:ext cx="2791801" cy="2639520"/>
          </a:xfrm>
          <a:prstGeom prst="rect">
            <a:avLst/>
          </a:prstGeom>
        </p:spPr>
      </p:pic>
    </p:spTree>
    <p:extLst>
      <p:ext uri="{BB962C8B-B14F-4D97-AF65-F5344CB8AC3E}">
        <p14:creationId xmlns:p14="http://schemas.microsoft.com/office/powerpoint/2010/main" val="2844610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b="1" dirty="0"/>
              <a:t>recommandations de contrôle</a:t>
            </a:r>
            <a:endParaRPr lang="fr-FR" sz="2800" dirty="0"/>
          </a:p>
        </p:txBody>
      </p:sp>
      <p:graphicFrame>
        <p:nvGraphicFramePr>
          <p:cNvPr id="3" name="Tableau 2"/>
          <p:cNvGraphicFramePr>
            <a:graphicFrameLocks noGrp="1"/>
          </p:cNvGraphicFramePr>
          <p:nvPr>
            <p:extLst>
              <p:ext uri="{D42A27DB-BD31-4B8C-83A1-F6EECF244321}">
                <p14:modId xmlns:p14="http://schemas.microsoft.com/office/powerpoint/2010/main" val="3409852812"/>
              </p:ext>
            </p:extLst>
          </p:nvPr>
        </p:nvGraphicFramePr>
        <p:xfrm>
          <a:off x="0" y="1248041"/>
          <a:ext cx="10080625" cy="6163630"/>
        </p:xfrm>
        <a:graphic>
          <a:graphicData uri="http://schemas.openxmlformats.org/drawingml/2006/table">
            <a:tbl>
              <a:tblPr firstRow="1" bandRow="1">
                <a:tableStyleId>{B301B821-A1FF-4177-AEE7-76D212191A09}</a:tableStyleId>
              </a:tblPr>
              <a:tblGrid>
                <a:gridCol w="3261381"/>
                <a:gridCol w="6819244"/>
              </a:tblGrid>
              <a:tr h="173682">
                <a:tc>
                  <a:txBody>
                    <a:bodyPr/>
                    <a:lstStyle/>
                    <a:p>
                      <a:pPr algn="l">
                        <a:lnSpc>
                          <a:spcPct val="107000"/>
                        </a:lnSpc>
                        <a:spcAft>
                          <a:spcPts val="0"/>
                        </a:spcAft>
                      </a:pPr>
                      <a:r>
                        <a:rPr lang="fr-FR" sz="1400" dirty="0">
                          <a:effectLst/>
                        </a:rPr>
                        <a:t>Nature du gîte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Recommandations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47493">
                <a:tc>
                  <a:txBody>
                    <a:bodyPr/>
                    <a:lstStyle/>
                    <a:p>
                      <a:pPr algn="l">
                        <a:lnSpc>
                          <a:spcPct val="107000"/>
                        </a:lnSpc>
                        <a:spcAft>
                          <a:spcPts val="0"/>
                        </a:spcAft>
                      </a:pPr>
                      <a:r>
                        <a:rPr lang="fr-FR" sz="1400" dirty="0">
                          <a:effectLst/>
                        </a:rPr>
                        <a:t>Récipients involontairement exposés à la pluie </a:t>
                      </a:r>
                      <a:r>
                        <a:rPr lang="fr-FR" sz="1400" dirty="0" smtClean="0">
                          <a:effectLst/>
                        </a:rPr>
                        <a:t>(jouets</a:t>
                      </a:r>
                      <a:r>
                        <a:rPr lang="fr-FR" sz="1400" dirty="0">
                          <a:effectLst/>
                        </a:rPr>
                        <a:t>, bâches, pots, seaux, poubelles de </a:t>
                      </a:r>
                      <a:r>
                        <a:rPr lang="fr-FR" sz="1400" dirty="0" smtClean="0">
                          <a:effectLst/>
                        </a:rPr>
                        <a:t>jardin, pneus, </a:t>
                      </a:r>
                      <a:r>
                        <a:rPr lang="fr-FR" sz="1400" dirty="0">
                          <a:effectLst/>
                        </a:rPr>
                        <a:t>arrosoirs, brouettes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Élimination, retournement ou mise à l’abri de la pluie.</a:t>
                      </a:r>
                    </a:p>
                    <a:p>
                      <a:pPr algn="l">
                        <a:lnSpc>
                          <a:spcPct val="107000"/>
                        </a:lnSpc>
                        <a:spcAft>
                          <a:spcPts val="0"/>
                        </a:spcAft>
                      </a:pPr>
                      <a:r>
                        <a:rPr lang="fr-FR" sz="1400" dirty="0">
                          <a:effectLst/>
                        </a:rPr>
                        <a:t>Certains récipients peuvent être percés (poubelles de </a:t>
                      </a:r>
                      <a:r>
                        <a:rPr lang="fr-FR" sz="1400" dirty="0" smtClean="0">
                          <a:effectLst/>
                        </a:rPr>
                        <a:t>jardin par </a:t>
                      </a:r>
                      <a:r>
                        <a:rPr lang="fr-FR" sz="1400" dirty="0">
                          <a:effectLst/>
                        </a:rPr>
                        <a:t>exemple</a:t>
                      </a:r>
                      <a:r>
                        <a:rPr lang="fr-FR" sz="1400" dirty="0" smtClean="0">
                          <a:effectLst/>
                        </a:rPr>
                        <a:t>).</a:t>
                      </a:r>
                      <a:endParaRPr lang="fr-FR" sz="1400" dirty="0">
                        <a:effectLst/>
                      </a:endParaRPr>
                    </a:p>
                    <a:p>
                      <a:pPr algn="l">
                        <a:lnSpc>
                          <a:spcPct val="107000"/>
                        </a:lnSpc>
                        <a:spcAft>
                          <a:spcPts val="0"/>
                        </a:spcAft>
                      </a:pPr>
                      <a:r>
                        <a:rPr lang="fr-FR" sz="1400" dirty="0">
                          <a:effectLst/>
                        </a:rPr>
                        <a:t>Tendre les bâches pour éviter la formation de poches d’eau dans les </a:t>
                      </a:r>
                      <a:r>
                        <a:rPr lang="fr-FR" sz="1400" dirty="0" smtClean="0">
                          <a:effectLst/>
                        </a:rPr>
                        <a:t>plis.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Récipients volontairement exposés à la pluie (citernes, fûts ou tout réceptacle pour arrosage)</a:t>
                      </a:r>
                    </a:p>
                    <a:p>
                      <a:pPr algn="l">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Couvrir les réserves d’eau avec </a:t>
                      </a:r>
                      <a:r>
                        <a:rPr lang="fr-FR" sz="1400" dirty="0" smtClean="0">
                          <a:effectLst/>
                        </a:rPr>
                        <a:t>filet anti-insectes de </a:t>
                      </a:r>
                      <a:r>
                        <a:rPr lang="fr-FR" sz="1400" dirty="0">
                          <a:effectLst/>
                        </a:rPr>
                        <a:t>façon hermétique </a:t>
                      </a:r>
                      <a:r>
                        <a:rPr lang="fr-FR" sz="1400" dirty="0" smtClean="0">
                          <a:effectLst/>
                        </a:rPr>
                        <a:t>afin </a:t>
                      </a:r>
                      <a:r>
                        <a:rPr lang="fr-FR" sz="1400" dirty="0">
                          <a:effectLst/>
                        </a:rPr>
                        <a:t>d’interdire tout accès aux moustiques.</a:t>
                      </a:r>
                    </a:p>
                    <a:p>
                      <a:pPr algn="l">
                        <a:lnSpc>
                          <a:spcPct val="107000"/>
                        </a:lnSpc>
                        <a:spcAft>
                          <a:spcPts val="0"/>
                        </a:spcAft>
                      </a:pPr>
                      <a:r>
                        <a:rPr lang="fr-FR" sz="1400" dirty="0">
                          <a:effectLst/>
                        </a:rPr>
                        <a:t>Attention : </a:t>
                      </a:r>
                      <a:r>
                        <a:rPr lang="fr-FR" sz="1400" dirty="0" smtClean="0">
                          <a:effectLst/>
                        </a:rPr>
                        <a:t>les réserves </a:t>
                      </a:r>
                      <a:r>
                        <a:rPr lang="fr-FR" sz="1400" dirty="0">
                          <a:effectLst/>
                        </a:rPr>
                        <a:t>d’eau vendues dans le commerce ne sont pas hermétiques ! La présence de couvercle ne suffit pas toujours à empêcher le moustique de pénétrer à l’intérieur.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260794">
                <a:tc>
                  <a:txBody>
                    <a:bodyPr/>
                    <a:lstStyle/>
                    <a:p>
                      <a:pPr algn="l">
                        <a:lnSpc>
                          <a:spcPct val="107000"/>
                        </a:lnSpc>
                        <a:spcAft>
                          <a:spcPts val="0"/>
                        </a:spcAft>
                      </a:pPr>
                      <a:r>
                        <a:rPr lang="fr-FR" sz="1400" dirty="0">
                          <a:effectLst/>
                        </a:rPr>
                        <a:t>Vases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smtClean="0">
                          <a:effectLst/>
                        </a:rPr>
                        <a:t>Remplir à l’aide de sable humide.</a:t>
                      </a:r>
                    </a:p>
                    <a:p>
                      <a:pPr algn="l">
                        <a:lnSpc>
                          <a:spcPct val="107000"/>
                        </a:lnSpc>
                        <a:spcAft>
                          <a:spcPts val="0"/>
                        </a:spcAft>
                      </a:pPr>
                      <a:r>
                        <a:rPr lang="fr-FR" sz="1400" dirty="0" smtClean="0">
                          <a:effectLst/>
                        </a:rPr>
                        <a:t>Renouveler </a:t>
                      </a:r>
                      <a:r>
                        <a:rPr lang="fr-FR" sz="1400" dirty="0">
                          <a:effectLst/>
                        </a:rPr>
                        <a:t>régulier de l’eau (1 à 2 fois par semaine</a:t>
                      </a:r>
                      <a:r>
                        <a:rPr lang="fr-FR" sz="1400" dirty="0" smtClean="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Soucoupes sous les pots de fleurs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Mettre du sable dans la soucoupe autour de la base du pot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Gouttières obstruées ou avec défaut de </a:t>
                      </a:r>
                      <a:r>
                        <a:rPr lang="fr-FR" sz="1400" dirty="0" smtClean="0">
                          <a:effectLst/>
                        </a:rPr>
                        <a:t>pente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Curage, débouchage, </a:t>
                      </a:r>
                      <a:r>
                        <a:rPr lang="fr-FR" sz="1400" dirty="0" smtClean="0">
                          <a:effectLst/>
                        </a:rPr>
                        <a:t>réparation.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91190">
                <a:tc>
                  <a:txBody>
                    <a:bodyPr/>
                    <a:lstStyle/>
                    <a:p>
                      <a:pPr algn="l">
                        <a:lnSpc>
                          <a:spcPct val="107000"/>
                        </a:lnSpc>
                        <a:spcAft>
                          <a:spcPts val="0"/>
                        </a:spcAft>
                      </a:pPr>
                      <a:r>
                        <a:rPr lang="fr-FR" sz="1400" dirty="0">
                          <a:effectLst/>
                        </a:rPr>
                        <a:t>Bassins </a:t>
                      </a:r>
                      <a:r>
                        <a:rPr lang="fr-FR" sz="1400" dirty="0" smtClean="0">
                          <a:effectLst/>
                        </a:rPr>
                        <a:t>d’ornement</a:t>
                      </a:r>
                      <a:endParaRPr lang="fr-FR" sz="1400" dirty="0">
                        <a:effectLst/>
                      </a:endParaRPr>
                    </a:p>
                  </a:txBody>
                  <a:tcPr marL="39206" marR="39206" marT="0" marB="0"/>
                </a:tc>
                <a:tc>
                  <a:txBody>
                    <a:bodyPr/>
                    <a:lstStyle/>
                    <a:p>
                      <a:pPr algn="l">
                        <a:lnSpc>
                          <a:spcPct val="107000"/>
                        </a:lnSpc>
                        <a:spcAft>
                          <a:spcPts val="0"/>
                        </a:spcAft>
                      </a:pPr>
                      <a:r>
                        <a:rPr lang="fr-FR" sz="1400" dirty="0" smtClean="0">
                          <a:effectLst/>
                        </a:rPr>
                        <a:t>Introduction de poissons prédateurs de larves (poissons rouges, gambusies…).</a:t>
                      </a:r>
                      <a:r>
                        <a:rPr lang="fr-FR" sz="1400" baseline="0" dirty="0" smtClean="0">
                          <a:effectLst/>
                        </a:rPr>
                        <a:t> </a:t>
                      </a:r>
                      <a:r>
                        <a:rPr lang="fr-FR" sz="1400" dirty="0" smtClean="0">
                          <a:effectLst/>
                        </a:rPr>
                        <a:t>Vidange</a:t>
                      </a:r>
                      <a:r>
                        <a:rPr lang="fr-FR" sz="1400" dirty="0">
                          <a:effectLst/>
                        </a:rPr>
                        <a:t>, remplissage à l’aide de sable humide. Chloration </a:t>
                      </a:r>
                      <a:r>
                        <a:rPr lang="fr-FR" sz="1400" dirty="0" smtClean="0">
                          <a:effectLst/>
                        </a:rPr>
                        <a:t>si </a:t>
                      </a:r>
                      <a:r>
                        <a:rPr lang="fr-FR" sz="1400" dirty="0">
                          <a:effectLst/>
                        </a:rPr>
                        <a:t>vidange ou ensablement </a:t>
                      </a:r>
                      <a:r>
                        <a:rPr lang="fr-FR" sz="1400" dirty="0" smtClean="0">
                          <a:effectLst/>
                        </a:rPr>
                        <a:t>impossibles.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21588">
                <a:tc>
                  <a:txBody>
                    <a:bodyPr/>
                    <a:lstStyle/>
                    <a:p>
                      <a:pPr algn="l">
                        <a:lnSpc>
                          <a:spcPct val="107000"/>
                        </a:lnSpc>
                        <a:spcAft>
                          <a:spcPts val="0"/>
                        </a:spcAft>
                      </a:pPr>
                      <a:r>
                        <a:rPr lang="fr-FR" sz="1400" dirty="0">
                          <a:effectLst/>
                        </a:rPr>
                        <a:t>Piscines</a:t>
                      </a:r>
                    </a:p>
                    <a:p>
                      <a:pPr algn="l">
                        <a:lnSpc>
                          <a:spcPct val="107000"/>
                        </a:lnSpc>
                        <a:spcAft>
                          <a:spcPts val="0"/>
                        </a:spcAft>
                      </a:pPr>
                      <a:r>
                        <a:rPr lang="fr-FR" sz="1400" dirty="0">
                          <a:effectLst/>
                        </a:rPr>
                        <a:t>Remarque : une piscine </a:t>
                      </a:r>
                      <a:r>
                        <a:rPr lang="fr-FR" sz="1400" dirty="0" smtClean="0">
                          <a:effectLst/>
                        </a:rPr>
                        <a:t>entretenue </a:t>
                      </a:r>
                      <a:r>
                        <a:rPr lang="fr-FR" sz="1400" dirty="0">
                          <a:effectLst/>
                        </a:rPr>
                        <a:t>et en </a:t>
                      </a:r>
                      <a:r>
                        <a:rPr lang="fr-FR" sz="1400" dirty="0" smtClean="0">
                          <a:effectLst/>
                        </a:rPr>
                        <a:t>fonctionnement ne </a:t>
                      </a:r>
                      <a:r>
                        <a:rPr lang="fr-FR" sz="1400" dirty="0">
                          <a:effectLst/>
                        </a:rPr>
                        <a:t>produit pas de moustiques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Entretenir régulièrement les piscines, les maintenir en service minimum toute l’année ou à défaut les remettre en service lors de la saison </a:t>
                      </a:r>
                      <a:r>
                        <a:rPr lang="fr-FR" sz="1400" dirty="0" smtClean="0">
                          <a:effectLst/>
                        </a:rPr>
                        <a:t>moustiques</a:t>
                      </a:r>
                      <a:r>
                        <a:rPr lang="fr-FR" sz="1400" dirty="0">
                          <a:effectLst/>
                        </a:rPr>
                        <a:t>. </a:t>
                      </a:r>
                      <a:endParaRPr lang="fr-FR" sz="1400" dirty="0" smtClean="0">
                        <a:effectLst/>
                      </a:endParaRPr>
                    </a:p>
                    <a:p>
                      <a:pPr algn="l">
                        <a:lnSpc>
                          <a:spcPct val="107000"/>
                        </a:lnSpc>
                        <a:spcAft>
                          <a:spcPts val="0"/>
                        </a:spcAft>
                      </a:pPr>
                      <a:r>
                        <a:rPr lang="fr-FR" sz="1400" dirty="0" smtClean="0">
                          <a:effectLst/>
                        </a:rPr>
                        <a:t>Empêcher </a:t>
                      </a:r>
                      <a:r>
                        <a:rPr lang="fr-FR" sz="1400" dirty="0">
                          <a:effectLst/>
                        </a:rPr>
                        <a:t>la formation de poches d’eau sur les bâches de protection jusqu’à la remise au service.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Regards du réseau pluvial équipés de bacs de décantation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Bétonner le fond </a:t>
                      </a:r>
                      <a:r>
                        <a:rPr lang="fr-FR" sz="1400" dirty="0" smtClean="0">
                          <a:effectLst/>
                        </a:rPr>
                        <a:t>jusqu’à </a:t>
                      </a:r>
                      <a:r>
                        <a:rPr lang="fr-FR" sz="1400" dirty="0">
                          <a:effectLst/>
                        </a:rPr>
                        <a:t>hauteur </a:t>
                      </a:r>
                      <a:r>
                        <a:rPr lang="fr-FR" sz="1400" dirty="0" smtClean="0">
                          <a:effectLst/>
                        </a:rPr>
                        <a:t>du </a:t>
                      </a:r>
                      <a:r>
                        <a:rPr lang="fr-FR" sz="1400" dirty="0">
                          <a:effectLst/>
                        </a:rPr>
                        <a:t>tuyau </a:t>
                      </a:r>
                      <a:r>
                        <a:rPr lang="fr-FR" sz="1400" dirty="0" smtClean="0">
                          <a:effectLst/>
                        </a:rPr>
                        <a:t>d’évacuation, </a:t>
                      </a:r>
                      <a:r>
                        <a:rPr lang="fr-FR" sz="1400" dirty="0">
                          <a:effectLst/>
                        </a:rPr>
                        <a:t/>
                      </a:r>
                      <a:br>
                        <a:rPr lang="fr-FR" sz="1400" dirty="0">
                          <a:effectLst/>
                        </a:rPr>
                      </a:br>
                      <a:r>
                        <a:rPr lang="fr-FR" sz="1400" dirty="0">
                          <a:effectLst/>
                        </a:rPr>
                        <a:t>ou percer le fond pour favoriser l’infiltration </a:t>
                      </a:r>
                      <a:r>
                        <a:rPr lang="fr-FR" sz="1400" dirty="0" smtClean="0">
                          <a:effectLst/>
                        </a:rPr>
                        <a:t>de </a:t>
                      </a:r>
                      <a:r>
                        <a:rPr lang="fr-FR" sz="1400" dirty="0">
                          <a:effectLst/>
                        </a:rPr>
                        <a:t>l’eau dans le </a:t>
                      </a:r>
                      <a:r>
                        <a:rPr lang="fr-FR" sz="1400" dirty="0" smtClean="0">
                          <a:effectLst/>
                        </a:rPr>
                        <a:t>sol, </a:t>
                      </a:r>
                      <a:r>
                        <a:rPr lang="fr-FR" sz="1400" dirty="0">
                          <a:effectLst/>
                        </a:rPr>
                        <a:t/>
                      </a:r>
                      <a:br>
                        <a:rPr lang="fr-FR" sz="1400" dirty="0">
                          <a:effectLst/>
                        </a:rPr>
                      </a:br>
                      <a:r>
                        <a:rPr lang="fr-FR" sz="1400" dirty="0">
                          <a:effectLst/>
                        </a:rPr>
                        <a:t>ou assécher le bac après chaque épisode pluvieux entre début mai et fin </a:t>
                      </a:r>
                      <a:r>
                        <a:rPr lang="fr-FR" sz="1400" dirty="0" smtClean="0">
                          <a:effectLst/>
                        </a:rPr>
                        <a:t>octobre,</a:t>
                      </a:r>
                      <a:r>
                        <a:rPr lang="fr-FR" sz="1400" baseline="0" dirty="0" smtClean="0">
                          <a:effectLst/>
                        </a:rPr>
                        <a:t> </a:t>
                      </a:r>
                      <a:r>
                        <a:rPr lang="fr-FR" sz="1400" dirty="0">
                          <a:effectLst/>
                        </a:rPr>
                        <a:t/>
                      </a:r>
                      <a:br>
                        <a:rPr lang="fr-FR" sz="1400" dirty="0">
                          <a:effectLst/>
                        </a:rPr>
                      </a:br>
                      <a:r>
                        <a:rPr lang="fr-FR" sz="1400" dirty="0">
                          <a:effectLst/>
                        </a:rPr>
                        <a:t>ou traiter régulièrement l’eau à l’aide d’un produit anti larvaire ou à défaut avec du 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bl>
          </a:graphicData>
        </a:graphic>
      </p:graphicFrame>
      <p:sp>
        <p:nvSpPr>
          <p:cNvPr id="4" name="Rectangle 1"/>
          <p:cNvSpPr>
            <a:spLocks noChangeArrowheads="1"/>
          </p:cNvSpPr>
          <p:nvPr/>
        </p:nvSpPr>
        <p:spPr bwMode="auto">
          <a:xfrm>
            <a:off x="2497138" y="1611313"/>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100927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b="1" dirty="0"/>
              <a:t>recommandations de contrôle</a:t>
            </a:r>
            <a:endParaRPr lang="fr-FR" sz="2800" dirty="0"/>
          </a:p>
        </p:txBody>
      </p:sp>
      <p:graphicFrame>
        <p:nvGraphicFramePr>
          <p:cNvPr id="3" name="Tableau 2"/>
          <p:cNvGraphicFramePr>
            <a:graphicFrameLocks noGrp="1"/>
          </p:cNvGraphicFramePr>
          <p:nvPr>
            <p:extLst>
              <p:ext uri="{D42A27DB-BD31-4B8C-83A1-F6EECF244321}">
                <p14:modId xmlns:p14="http://schemas.microsoft.com/office/powerpoint/2010/main" val="1330304449"/>
              </p:ext>
            </p:extLst>
          </p:nvPr>
        </p:nvGraphicFramePr>
        <p:xfrm>
          <a:off x="0" y="1250350"/>
          <a:ext cx="10080625" cy="4782442"/>
        </p:xfrm>
        <a:graphic>
          <a:graphicData uri="http://schemas.openxmlformats.org/drawingml/2006/table">
            <a:tbl>
              <a:tblPr firstRow="1" bandRow="1">
                <a:tableStyleId>{B301B821-A1FF-4177-AEE7-76D212191A09}</a:tableStyleId>
              </a:tblPr>
              <a:tblGrid>
                <a:gridCol w="3261381"/>
                <a:gridCol w="6819244"/>
              </a:tblGrid>
              <a:tr h="173682">
                <a:tc>
                  <a:txBody>
                    <a:bodyPr/>
                    <a:lstStyle/>
                    <a:p>
                      <a:pPr algn="l">
                        <a:lnSpc>
                          <a:spcPct val="107000"/>
                        </a:lnSpc>
                        <a:spcAft>
                          <a:spcPts val="0"/>
                        </a:spcAft>
                      </a:pPr>
                      <a:r>
                        <a:rPr lang="fr-FR" sz="1400" dirty="0">
                          <a:effectLst/>
                        </a:rPr>
                        <a:t>Nature du gîte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Recommandations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Siphons de sol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Percer les siphons ou réaliser une encoche dans le rebord central lorsqu’ils sont reliés au réseau pluvial </a:t>
                      </a:r>
                      <a:r>
                        <a:rPr lang="fr-FR" sz="1400" dirty="0" smtClean="0">
                          <a:effectLst/>
                        </a:rPr>
                        <a:t>(et sans risque </a:t>
                      </a:r>
                      <a:r>
                        <a:rPr lang="fr-FR" sz="1400" dirty="0">
                          <a:effectLst/>
                        </a:rPr>
                        <a:t>de remontées de mauvaises </a:t>
                      </a:r>
                      <a:r>
                        <a:rPr lang="fr-FR" sz="1400" dirty="0" smtClean="0">
                          <a:effectLst/>
                        </a:rPr>
                        <a:t>odeurs).</a:t>
                      </a:r>
                      <a:r>
                        <a:rPr lang="fr-FR" sz="1400" dirty="0">
                          <a:effectLst/>
                        </a:rPr>
                        <a:t/>
                      </a:r>
                      <a:br>
                        <a:rPr lang="fr-FR" sz="1400" dirty="0">
                          <a:effectLst/>
                        </a:rPr>
                      </a:br>
                      <a:r>
                        <a:rPr lang="fr-FR" sz="1400" dirty="0">
                          <a:effectLst/>
                        </a:rPr>
                        <a:t>ou à défaut les purger régulièrement à l’aide du jet d’eau (1 fois par semaine entre début mai et fin octobre) voire les traiter régulièrement avec du 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21045">
                <a:tc>
                  <a:txBody>
                    <a:bodyPr/>
                    <a:lstStyle/>
                    <a:p>
                      <a:pPr algn="l">
                        <a:lnSpc>
                          <a:spcPct val="107000"/>
                        </a:lnSpc>
                        <a:spcAft>
                          <a:spcPts val="0"/>
                        </a:spcAft>
                      </a:pPr>
                      <a:r>
                        <a:rPr lang="fr-FR" sz="1400" dirty="0">
                          <a:effectLst/>
                        </a:rPr>
                        <a:t>Pots de fleurs avec réserves d’eau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Empêcher le moustique d’accéder à la réserve d’eau en empruntant la colonne de remplissage ou la surverse du pot.</a:t>
                      </a:r>
                      <a:br>
                        <a:rPr lang="fr-FR" sz="1400" dirty="0">
                          <a:effectLst/>
                        </a:rPr>
                      </a:br>
                      <a:r>
                        <a:rPr lang="fr-FR" sz="1400" dirty="0">
                          <a:effectLst/>
                        </a:rPr>
                        <a:t>Rendre le système hermétique à l’aide de tissu ou de moustiquaire.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47363">
                <a:tc>
                  <a:txBody>
                    <a:bodyPr/>
                    <a:lstStyle/>
                    <a:p>
                      <a:pPr algn="l">
                        <a:lnSpc>
                          <a:spcPct val="107000"/>
                        </a:lnSpc>
                        <a:spcAft>
                          <a:spcPts val="0"/>
                        </a:spcAft>
                      </a:pPr>
                      <a:r>
                        <a:rPr lang="fr-FR" sz="1400" dirty="0">
                          <a:effectLst/>
                        </a:rPr>
                        <a:t>Pieds de parasols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400" dirty="0" smtClean="0">
                          <a:effectLst/>
                        </a:rPr>
                        <a:t>Lester avec du sable.</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400" dirty="0" smtClean="0">
                          <a:effectLst/>
                        </a:rPr>
                        <a:t>Vider </a:t>
                      </a:r>
                      <a:r>
                        <a:rPr lang="fr-FR" sz="1400" dirty="0">
                          <a:effectLst/>
                        </a:rPr>
                        <a:t>régulièrement et complètement les réservoirs et colonnes des pieds de parasol qui se remplissent avec les pluies ou l’arrosage.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47363">
                <a:tc>
                  <a:txBody>
                    <a:bodyPr/>
                    <a:lstStyle/>
                    <a:p>
                      <a:pPr algn="l">
                        <a:lnSpc>
                          <a:spcPct val="107000"/>
                        </a:lnSpc>
                        <a:spcAft>
                          <a:spcPts val="0"/>
                        </a:spcAft>
                      </a:pPr>
                      <a:r>
                        <a:rPr lang="fr-FR" sz="1400" dirty="0">
                          <a:effectLst/>
                        </a:rPr>
                        <a:t>Pompes de relevage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Assécher le bac de la pompe après chaque épisode pluvieux ou à défaut traiter l’eau à l’aide de produits anti larvaires agréés.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Boutures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Garder les boutures en vue et changer régulièrement l’eau (1 fois par semaine</a:t>
                      </a:r>
                      <a:r>
                        <a:rPr lang="fr-FR" sz="1400" dirty="0" smtClean="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Caniveaux</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Eviter les contrepentes, </a:t>
                      </a:r>
                      <a:r>
                        <a:rPr lang="fr-FR" sz="1400" dirty="0" smtClean="0">
                          <a:effectLst/>
                        </a:rPr>
                        <a:t>curer.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85996">
                <a:tc>
                  <a:txBody>
                    <a:bodyPr/>
                    <a:lstStyle/>
                    <a:p>
                      <a:pPr algn="l">
                        <a:lnSpc>
                          <a:spcPct val="107000"/>
                        </a:lnSpc>
                        <a:spcAft>
                          <a:spcPts val="0"/>
                        </a:spcAft>
                      </a:pPr>
                      <a:r>
                        <a:rPr lang="fr-FR" sz="1400" dirty="0">
                          <a:effectLst/>
                        </a:rPr>
                        <a:t>Terrasses sur plots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En cas de stagnation d’eau sous les dalles de la terrasse, pomper l’eau à l’aide d’un aspirateur à eau, </a:t>
                      </a:r>
                      <a:br>
                        <a:rPr lang="fr-FR" sz="1400" dirty="0">
                          <a:effectLst/>
                        </a:rPr>
                      </a:br>
                      <a:r>
                        <a:rPr lang="fr-FR" sz="1400" dirty="0">
                          <a:effectLst/>
                        </a:rPr>
                        <a:t>ou traiter régulièrement l’eau à l’aide de produits anti larvaires </a:t>
                      </a:r>
                      <a:r>
                        <a:rPr lang="fr-FR" sz="1400" dirty="0" smtClean="0">
                          <a:effectLst/>
                        </a:rPr>
                        <a:t>agréés,</a:t>
                      </a:r>
                      <a:r>
                        <a:rPr lang="fr-FR" sz="1400" dirty="0">
                          <a:effectLst/>
                        </a:rPr>
                        <a:t/>
                      </a:r>
                      <a:br>
                        <a:rPr lang="fr-FR" sz="1400" dirty="0">
                          <a:effectLst/>
                        </a:rPr>
                      </a:br>
                      <a:r>
                        <a:rPr lang="fr-FR" sz="1400" dirty="0">
                          <a:effectLst/>
                        </a:rPr>
                        <a:t>ou d’un film liquide anti-moustique type </a:t>
                      </a:r>
                      <a:r>
                        <a:rPr lang="fr-FR" sz="1400" dirty="0" err="1" smtClean="0">
                          <a:effectLst/>
                        </a:rPr>
                        <a:t>Aquatain</a:t>
                      </a:r>
                      <a:r>
                        <a:rPr lang="fr-FR" sz="1400" dirty="0" smtClean="0">
                          <a:effectLst/>
                        </a:rPr>
                        <a:t> (film de silicone, action mécanique),</a:t>
                      </a:r>
                    </a:p>
                    <a:p>
                      <a:pPr algn="l">
                        <a:lnSpc>
                          <a:spcPct val="107000"/>
                        </a:lnSpc>
                        <a:spcAft>
                          <a:spcPts val="0"/>
                        </a:spcAft>
                      </a:pPr>
                      <a:r>
                        <a:rPr lang="fr-FR" sz="1400" dirty="0" smtClean="0">
                          <a:effectLst/>
                        </a:rPr>
                        <a:t>ou essayer les</a:t>
                      </a:r>
                      <a:r>
                        <a:rPr lang="fr-FR" sz="1400" baseline="0" dirty="0" smtClean="0">
                          <a:effectLst/>
                        </a:rPr>
                        <a:t> mèches drainantes,</a:t>
                      </a:r>
                      <a:r>
                        <a:rPr lang="fr-FR" sz="1400" dirty="0">
                          <a:effectLst/>
                        </a:rPr>
                        <a:t/>
                      </a:r>
                      <a:br>
                        <a:rPr lang="fr-FR" sz="1400" dirty="0">
                          <a:effectLst/>
                        </a:rPr>
                      </a:br>
                      <a:r>
                        <a:rPr lang="fr-FR" sz="1400" dirty="0">
                          <a:effectLst/>
                        </a:rPr>
                        <a:t>ou à défaut avec du </a:t>
                      </a:r>
                      <a:r>
                        <a:rPr lang="fr-FR" sz="1400" dirty="0" smtClean="0">
                          <a:effectLst/>
                        </a:rPr>
                        <a:t>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bl>
          </a:graphicData>
        </a:graphic>
      </p:graphicFrame>
      <p:sp>
        <p:nvSpPr>
          <p:cNvPr id="4" name="Rectangle 1"/>
          <p:cNvSpPr>
            <a:spLocks noChangeArrowheads="1"/>
          </p:cNvSpPr>
          <p:nvPr/>
        </p:nvSpPr>
        <p:spPr bwMode="auto">
          <a:xfrm>
            <a:off x="2497138" y="1611313"/>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4011056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84188" y="1331913"/>
            <a:ext cx="9440862" cy="5992812"/>
          </a:xfrm>
          <a:prstGeom prst="rect">
            <a:avLst/>
          </a:prstGeom>
          <a:noFill/>
          <a:ln>
            <a:noFill/>
          </a:ln>
          <a:effectLst/>
          <a:extLst>
            <a:ext uri="{909E8E84-426E-40DD-AFC4-6F175D3DCCD1}">
              <a14:hiddenFill xmlns:a14="http://schemas.microsoft.com/office/drawing/2010/main">
                <a:blipFill dpi="0" rotWithShape="0">
                  <a:blip>
                    <a:grayscl/>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55988" y="3419475"/>
            <a:ext cx="5942012" cy="348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Rectangle 4"/>
          <p:cNvSpPr>
            <a:spLocks noChangeArrowheads="1"/>
          </p:cNvSpPr>
          <p:nvPr/>
        </p:nvSpPr>
        <p:spPr bwMode="auto">
          <a:xfrm>
            <a:off x="1008063" y="1366838"/>
            <a:ext cx="66960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marL="215900" indent="-214313">
              <a:lnSpc>
                <a:spcPct val="100000"/>
              </a:lnSpc>
            </a:pPr>
            <a:r>
              <a:rPr lang="fr-FR" altLang="fr-FR" sz="2000" b="1" dirty="0"/>
              <a:t>Grande variabilité des gîtes larvaires</a:t>
            </a:r>
          </a:p>
          <a:p>
            <a:pPr marL="215900" indent="-214313">
              <a:lnSpc>
                <a:spcPct val="100000"/>
              </a:lnSpc>
            </a:pPr>
            <a:r>
              <a:rPr lang="fr-FR" altLang="fr-FR" sz="2000" b="1" dirty="0"/>
              <a:t>Colonisation d’une niche écologique inoccupée</a:t>
            </a:r>
          </a:p>
        </p:txBody>
      </p:sp>
      <p:sp>
        <p:nvSpPr>
          <p:cNvPr id="6"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2769236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Modification des règles d’urbanisme</a:t>
            </a: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71760" y="1209883"/>
            <a:ext cx="5760720" cy="4192270"/>
          </a:xfrm>
          <a:prstGeom prst="rect">
            <a:avLst/>
          </a:prstGeom>
        </p:spPr>
      </p:pic>
      <p:sp>
        <p:nvSpPr>
          <p:cNvPr id="5" name="Rectangle 4"/>
          <p:cNvSpPr/>
          <p:nvPr/>
        </p:nvSpPr>
        <p:spPr>
          <a:xfrm>
            <a:off x="6048424" y="3341966"/>
            <a:ext cx="4102621" cy="1477328"/>
          </a:xfrm>
          <a:prstGeom prst="rect">
            <a:avLst/>
          </a:prstGeom>
          <a:solidFill>
            <a:schemeClr val="accent6">
              <a:lumMod val="20000"/>
              <a:lumOff val="80000"/>
            </a:schemeClr>
          </a:solidFill>
        </p:spPr>
        <p:txBody>
          <a:bodyPr wrap="square">
            <a:spAutoFit/>
          </a:bodyPr>
          <a:lstStyle/>
          <a:p>
            <a:r>
              <a:rPr lang="fr-FR" b="1" dirty="0"/>
              <a:t>11.3 Les toitures</a:t>
            </a:r>
          </a:p>
          <a:p>
            <a:r>
              <a:rPr lang="fr-FR" dirty="0"/>
              <a:t>- Les terrasses de toitures peuvent être admises dans les conditions suivantes : […] </a:t>
            </a:r>
            <a:r>
              <a:rPr lang="fr-FR" dirty="0">
                <a:highlight>
                  <a:srgbClr val="FFFF00"/>
                </a:highlight>
                <a:latin typeface="Calibri" panose="020F0502020204030204" pitchFamily="34" charset="0"/>
                <a:ea typeface="Calibri" panose="020F0502020204030204" pitchFamily="34" charset="0"/>
                <a:cs typeface="Times New Roman" panose="02020603050405020304" pitchFamily="18" charset="0"/>
              </a:rPr>
              <a:t>Leur pente ne doit pas être inférieure à 5%.</a:t>
            </a:r>
            <a:endParaRPr lang="fr-FR" dirty="0"/>
          </a:p>
        </p:txBody>
      </p:sp>
      <p:sp>
        <p:nvSpPr>
          <p:cNvPr id="6" name="Rectangle 5"/>
          <p:cNvSpPr/>
          <p:nvPr/>
        </p:nvSpPr>
        <p:spPr>
          <a:xfrm>
            <a:off x="1223393" y="5642073"/>
            <a:ext cx="8857232" cy="1754326"/>
          </a:xfrm>
          <a:prstGeom prst="rect">
            <a:avLst/>
          </a:prstGeom>
          <a:solidFill>
            <a:schemeClr val="accent5">
              <a:lumMod val="40000"/>
              <a:lumOff val="60000"/>
            </a:schemeClr>
          </a:solidFill>
        </p:spPr>
        <p:txBody>
          <a:bodyPr wrap="square">
            <a:spAutoFit/>
          </a:bodyPr>
          <a:lstStyle/>
          <a:p>
            <a:r>
              <a:rPr lang="fr-FR" b="1" dirty="0"/>
              <a:t>11.11 Les terrasses de toitures</a:t>
            </a:r>
          </a:p>
          <a:p>
            <a:r>
              <a:rPr lang="fr-FR" dirty="0"/>
              <a:t>Elles devront présenter </a:t>
            </a:r>
            <a:r>
              <a:rPr lang="fr-FR" dirty="0">
                <a:highlight>
                  <a:srgbClr val="FFFF00"/>
                </a:highlight>
                <a:latin typeface="Tahoma" panose="020B0604030504040204" pitchFamily="34" charset="0"/>
                <a:ea typeface="Calibri" panose="020F0502020204030204" pitchFamily="34" charset="0"/>
              </a:rPr>
              <a:t>une pente garantissant l’évacuation des eaux</a:t>
            </a:r>
            <a:r>
              <a:rPr lang="fr-FR" dirty="0">
                <a:latin typeface="Tahoma" panose="020B0604030504040204" pitchFamily="34" charset="0"/>
                <a:ea typeface="Calibri" panose="020F0502020204030204" pitchFamily="34" charset="0"/>
              </a:rPr>
              <a:t> </a:t>
            </a:r>
            <a:r>
              <a:rPr lang="fr-FR" dirty="0"/>
              <a:t> pluviales vers le réseau ou la pleine terre (espaces verts) afin de ne pas favoriser la stagnation des eaux pluviales.</a:t>
            </a:r>
          </a:p>
          <a:p>
            <a:r>
              <a:rPr lang="fr-FR" dirty="0"/>
              <a:t>La nature des matériaux utilisés doit limiter la stagnation et rendre l’entretien possible. Les équipements installés ne doivent pas s’opposer à l’écoulement de l’eau.</a:t>
            </a:r>
          </a:p>
        </p:txBody>
      </p:sp>
    </p:spTree>
    <p:extLst>
      <p:ext uri="{BB962C8B-B14F-4D97-AF65-F5344CB8AC3E}">
        <p14:creationId xmlns:p14="http://schemas.microsoft.com/office/powerpoint/2010/main" val="2718841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contrôle biologique : le piégeage</a:t>
            </a:r>
          </a:p>
        </p:txBody>
      </p:sp>
      <p:sp>
        <p:nvSpPr>
          <p:cNvPr id="2" name="Rectangle 1"/>
          <p:cNvSpPr/>
          <p:nvPr/>
        </p:nvSpPr>
        <p:spPr>
          <a:xfrm>
            <a:off x="1476374" y="1319981"/>
            <a:ext cx="7127875"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b="1" dirty="0"/>
              <a:t>Pour la femelle cherchant une proie à piquer</a:t>
            </a:r>
          </a:p>
          <a:p>
            <a:pPr marL="285750" indent="-285750">
              <a:buFont typeface="Arial" panose="020B0604020202020204" pitchFamily="34" charset="0"/>
              <a:buChar char="•"/>
            </a:pPr>
            <a:r>
              <a:rPr lang="fr-FR" dirty="0"/>
              <a:t>Pour la femelle cherchant à pondre après piqûre (femelle gravide)</a:t>
            </a:r>
          </a:p>
        </p:txBody>
      </p:sp>
      <p:sp>
        <p:nvSpPr>
          <p:cNvPr id="3" name="Rectangle 2"/>
          <p:cNvSpPr/>
          <p:nvPr/>
        </p:nvSpPr>
        <p:spPr>
          <a:xfrm>
            <a:off x="-11796" y="2354312"/>
            <a:ext cx="9516603" cy="2031325"/>
          </a:xfrm>
          <a:prstGeom prst="rect">
            <a:avLst/>
          </a:prstGeom>
        </p:spPr>
        <p:txBody>
          <a:bodyPr wrap="square">
            <a:spAutoFit/>
          </a:bodyPr>
          <a:lstStyle/>
          <a:p>
            <a:r>
              <a:rPr lang="fr-FR" dirty="0"/>
              <a:t>L’attractivité du piège est augmentée par des odeurs mimétiques des odeurs corporelles humaines et par l'émission de CO2. Les moustiques sont capturés dans un filet grâce à une aspiration. Ces pièges nécessitent une alimentation électrique (par piles ou sur le secteur). Ils coûtent cher, soit à l'achat soit pour le fonctionnement (achat de gaz ou de carboglace).</a:t>
            </a:r>
          </a:p>
          <a:p>
            <a:r>
              <a:rPr lang="fr-FR" dirty="0"/>
              <a:t>Ils ont un faible rayon d’action (10 à 40 m</a:t>
            </a:r>
            <a:r>
              <a:rPr lang="fr-FR" dirty="0" smtClean="0"/>
              <a:t>).</a:t>
            </a:r>
          </a:p>
          <a:p>
            <a:endParaRPr lang="fr-FR" dirty="0"/>
          </a:p>
          <a:p>
            <a:endParaRPr lang="fr-FR" dirty="0"/>
          </a:p>
        </p:txBody>
      </p:sp>
      <p:sp>
        <p:nvSpPr>
          <p:cNvPr id="4" name="Rectangle 3"/>
          <p:cNvSpPr/>
          <p:nvPr/>
        </p:nvSpPr>
        <p:spPr>
          <a:xfrm>
            <a:off x="2664048" y="4211885"/>
            <a:ext cx="5038725" cy="2308324"/>
          </a:xfrm>
          <a:prstGeom prst="rect">
            <a:avLst/>
          </a:prstGeom>
        </p:spPr>
        <p:txBody>
          <a:bodyPr>
            <a:spAutoFit/>
          </a:bodyPr>
          <a:lstStyle/>
          <a:p>
            <a:r>
              <a:rPr lang="fr-FR" dirty="0"/>
              <a:t>Pour être efficace, le piégeage par CO2 nécessite un investissement ou un fonctionnement important. Ces systèmes fonctionnant en permanence sur une longue période, ils nécessitent une maintenance régulière (hebdomadaire) chronophage. Un seul piège ne sert à rien, ils doivent être installés en batterie.</a:t>
            </a:r>
          </a:p>
        </p:txBody>
      </p:sp>
    </p:spTree>
    <p:extLst>
      <p:ext uri="{BB962C8B-B14F-4D97-AF65-F5344CB8AC3E}">
        <p14:creationId xmlns:p14="http://schemas.microsoft.com/office/powerpoint/2010/main" val="3380545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6" y="1752599"/>
            <a:ext cx="1838325" cy="2276475"/>
          </a:xfrm>
          <a:prstGeom prst="rect">
            <a:avLst/>
          </a:prstGeom>
        </p:spPr>
      </p:pic>
      <p:sp>
        <p:nvSpPr>
          <p:cNvPr id="2" name="Rectangle 1"/>
          <p:cNvSpPr/>
          <p:nvPr/>
        </p:nvSpPr>
        <p:spPr>
          <a:xfrm>
            <a:off x="1476374" y="1319981"/>
            <a:ext cx="7127875"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b="1" dirty="0"/>
              <a:t>Pour la femelle cherchant une proie à piquer</a:t>
            </a:r>
          </a:p>
          <a:p>
            <a:pPr marL="285750" indent="-285750">
              <a:buFont typeface="Arial" panose="020B0604020202020204" pitchFamily="34" charset="0"/>
              <a:buChar char="•"/>
            </a:pPr>
            <a:r>
              <a:rPr lang="fr-FR" dirty="0"/>
              <a:t>Pour la femelle cherchant à pondre après piqûre (femelle gravide)</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32" y="4845050"/>
            <a:ext cx="2095500" cy="271462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188" y="3187531"/>
            <a:ext cx="1905000" cy="1685925"/>
          </a:xfrm>
          <a:prstGeom prst="rect">
            <a:avLst/>
          </a:prstGeom>
        </p:spPr>
      </p:pic>
      <p:sp>
        <p:nvSpPr>
          <p:cNvPr id="8" name="Rectangle 7"/>
          <p:cNvSpPr/>
          <p:nvPr/>
        </p:nvSpPr>
        <p:spPr>
          <a:xfrm>
            <a:off x="1761662" y="2452456"/>
            <a:ext cx="3122952" cy="865237"/>
          </a:xfrm>
          <a:prstGeom prst="rect">
            <a:avLst/>
          </a:prstGeom>
        </p:spPr>
        <p:txBody>
          <a:bodyPr wrap="square">
            <a:spAutoFit/>
          </a:bodyPr>
          <a:lstStyle/>
          <a:p>
            <a:r>
              <a:rPr lang="fr-FR" dirty="0"/>
              <a:t>Mosquito </a:t>
            </a:r>
            <a:r>
              <a:rPr lang="fr-FR" dirty="0" err="1"/>
              <a:t>Magnet</a:t>
            </a:r>
            <a:r>
              <a:rPr lang="fr-FR" dirty="0"/>
              <a:t> (CO2 par combustion du gaz propane, attractant Lurex)</a:t>
            </a:r>
          </a:p>
        </p:txBody>
      </p:sp>
      <p:sp>
        <p:nvSpPr>
          <p:cNvPr id="9" name="Rectangle 8"/>
          <p:cNvSpPr/>
          <p:nvPr/>
        </p:nvSpPr>
        <p:spPr>
          <a:xfrm>
            <a:off x="4550213" y="5875769"/>
            <a:ext cx="3599482" cy="865237"/>
          </a:xfrm>
          <a:prstGeom prst="rect">
            <a:avLst/>
          </a:prstGeom>
        </p:spPr>
        <p:txBody>
          <a:bodyPr wrap="square">
            <a:spAutoFit/>
          </a:bodyPr>
          <a:lstStyle/>
          <a:p>
            <a:r>
              <a:rPr lang="fr-FR" dirty="0"/>
              <a:t>BG </a:t>
            </a:r>
            <a:r>
              <a:rPr lang="fr-FR" dirty="0" err="1"/>
              <a:t>sentinel</a:t>
            </a:r>
            <a:r>
              <a:rPr lang="fr-FR" dirty="0"/>
              <a:t> (CO2 optionnel en bouteille ou carboglace, attractant BG Lure)</a:t>
            </a:r>
          </a:p>
        </p:txBody>
      </p:sp>
      <p:sp>
        <p:nvSpPr>
          <p:cNvPr id="10" name="Rectangle 9"/>
          <p:cNvSpPr/>
          <p:nvPr/>
        </p:nvSpPr>
        <p:spPr>
          <a:xfrm>
            <a:off x="5821978" y="3342877"/>
            <a:ext cx="3815506" cy="865237"/>
          </a:xfrm>
          <a:prstGeom prst="rect">
            <a:avLst/>
          </a:prstGeom>
        </p:spPr>
        <p:txBody>
          <a:bodyPr wrap="square">
            <a:spAutoFit/>
          </a:bodyPr>
          <a:lstStyle/>
          <a:p>
            <a:r>
              <a:rPr lang="fr-FR" dirty="0"/>
              <a:t>BG-</a:t>
            </a:r>
            <a:r>
              <a:rPr lang="fr-FR" dirty="0" err="1"/>
              <a:t>Mosquitaire</a:t>
            </a:r>
            <a:r>
              <a:rPr lang="fr-FR" dirty="0"/>
              <a:t> (CO2 optionnel en bouteille ou carboglace, attractant BG-</a:t>
            </a:r>
            <a:r>
              <a:rPr lang="fr-FR" dirty="0" err="1"/>
              <a:t>Sweetscent</a:t>
            </a:r>
            <a:r>
              <a:rPr lang="fr-FR" dirty="0"/>
              <a:t>)</a:t>
            </a:r>
          </a:p>
        </p:txBody>
      </p:sp>
    </p:spTree>
    <p:extLst>
      <p:ext uri="{BB962C8B-B14F-4D97-AF65-F5344CB8AC3E}">
        <p14:creationId xmlns:p14="http://schemas.microsoft.com/office/powerpoint/2010/main" val="2679987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2" name="Rectangle 1"/>
          <p:cNvSpPr/>
          <p:nvPr/>
        </p:nvSpPr>
        <p:spPr>
          <a:xfrm>
            <a:off x="1476374" y="1319981"/>
            <a:ext cx="7596386"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dirty="0"/>
              <a:t>Pour la femelle cherchant une proie à piquer</a:t>
            </a:r>
          </a:p>
          <a:p>
            <a:pPr marL="285750" indent="-285750">
              <a:buFont typeface="Arial" panose="020B0604020202020204" pitchFamily="34" charset="0"/>
              <a:buChar char="•"/>
            </a:pPr>
            <a:r>
              <a:rPr lang="fr-FR" b="1" dirty="0"/>
              <a:t>Pour la femelle cherchant à pondre après piqûre (femelle gravide)</a:t>
            </a:r>
          </a:p>
        </p:txBody>
      </p:sp>
      <p:sp>
        <p:nvSpPr>
          <p:cNvPr id="4" name="Rectangle 3"/>
          <p:cNvSpPr/>
          <p:nvPr/>
        </p:nvSpPr>
        <p:spPr>
          <a:xfrm>
            <a:off x="0" y="2535236"/>
            <a:ext cx="9937104" cy="1122871"/>
          </a:xfrm>
          <a:prstGeom prst="rect">
            <a:avLst/>
          </a:prstGeom>
        </p:spPr>
        <p:txBody>
          <a:bodyPr wrap="square">
            <a:spAutoFit/>
          </a:bodyPr>
          <a:lstStyle/>
          <a:p>
            <a:r>
              <a:rPr lang="fr-FR" dirty="0"/>
              <a:t>Ces pièges attirent les femelles moustiques cherchant à pondre leurs œufs par la présence d'une macération de foin ou de feuilles d'arbres dans de l'eau. Ils évitent le développement d'une nouvelle génération de moustique. Pièges peu chers à l'achat. Ils nécessitent en général l'usage d'un insecticide.</a:t>
            </a:r>
          </a:p>
        </p:txBody>
      </p:sp>
      <p:sp>
        <p:nvSpPr>
          <p:cNvPr id="3" name="Rectangle 2"/>
          <p:cNvSpPr/>
          <p:nvPr/>
        </p:nvSpPr>
        <p:spPr>
          <a:xfrm>
            <a:off x="2449189" y="3981213"/>
            <a:ext cx="5038725" cy="2585323"/>
          </a:xfrm>
          <a:prstGeom prst="rect">
            <a:avLst/>
          </a:prstGeom>
        </p:spPr>
        <p:txBody>
          <a:bodyPr>
            <a:spAutoFit/>
          </a:bodyPr>
          <a:lstStyle/>
          <a:p>
            <a:r>
              <a:rPr lang="fr-FR" dirty="0"/>
              <a:t>L’objectif est soit de capturer les femelles au moment où elles vont pondre (type papier tue-mouche par exemple) soit de piéger les larves dans un compartiment duquel elles ne pourront pas sortir. Ces pièges sont d’un coût très faible, ils nécessitent une faible maintenance mais ils doivent être disposer en très grand nombre (1 par 100 </a:t>
            </a:r>
            <a:r>
              <a:rPr lang="fr-FR" dirty="0" smtClean="0"/>
              <a:t>m² </a:t>
            </a:r>
            <a:r>
              <a:rPr lang="fr-FR" dirty="0"/>
              <a:t>ou 1 par balcon dans le cas d’un habitat vertical</a:t>
            </a:r>
            <a:r>
              <a:rPr lang="fr-FR" dirty="0" smtClean="0"/>
              <a:t>).</a:t>
            </a:r>
            <a:endParaRPr lang="fr-FR" dirty="0"/>
          </a:p>
        </p:txBody>
      </p:sp>
    </p:spTree>
    <p:extLst>
      <p:ext uri="{BB962C8B-B14F-4D97-AF65-F5344CB8AC3E}">
        <p14:creationId xmlns:p14="http://schemas.microsoft.com/office/powerpoint/2010/main" val="1377042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2" name="Rectangle 1"/>
          <p:cNvSpPr/>
          <p:nvPr/>
        </p:nvSpPr>
        <p:spPr>
          <a:xfrm>
            <a:off x="1476374" y="1319981"/>
            <a:ext cx="7596386"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dirty="0"/>
              <a:t>Pour la femelle cherchant une proie à piquer</a:t>
            </a:r>
          </a:p>
          <a:p>
            <a:pPr marL="285750" indent="-285750">
              <a:buFont typeface="Arial" panose="020B0604020202020204" pitchFamily="34" charset="0"/>
              <a:buChar char="•"/>
            </a:pPr>
            <a:r>
              <a:rPr lang="fr-FR" b="1" dirty="0"/>
              <a:t>Pour la femelle cherchant à pondre après piqûre (femelle gravide)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6" y="2251024"/>
            <a:ext cx="1600200" cy="19050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68" y="5437085"/>
            <a:ext cx="1905000" cy="19050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942" y="4156024"/>
            <a:ext cx="1603143" cy="1640037"/>
          </a:xfrm>
          <a:prstGeom prst="rect">
            <a:avLst/>
          </a:prstGeom>
        </p:spPr>
      </p:pic>
      <p:sp>
        <p:nvSpPr>
          <p:cNvPr id="7" name="Rectangle 6"/>
          <p:cNvSpPr/>
          <p:nvPr/>
        </p:nvSpPr>
        <p:spPr>
          <a:xfrm>
            <a:off x="1655936" y="2634681"/>
            <a:ext cx="3384376" cy="923330"/>
          </a:xfrm>
          <a:prstGeom prst="rect">
            <a:avLst/>
          </a:prstGeom>
        </p:spPr>
        <p:txBody>
          <a:bodyPr wrap="square">
            <a:spAutoFit/>
          </a:bodyPr>
          <a:lstStyle/>
          <a:p>
            <a:r>
              <a:rPr lang="fr-FR" dirty="0"/>
              <a:t>BG-GAT (tue les femelles cherchant à pondre leurs œufs, </a:t>
            </a:r>
            <a:r>
              <a:rPr lang="fr-FR" dirty="0" smtClean="0"/>
              <a:t>par une plaque de glue)</a:t>
            </a:r>
            <a:endParaRPr lang="fr-FR" dirty="0"/>
          </a:p>
        </p:txBody>
      </p:sp>
      <p:sp>
        <p:nvSpPr>
          <p:cNvPr id="8" name="Rectangle 7"/>
          <p:cNvSpPr/>
          <p:nvPr/>
        </p:nvSpPr>
        <p:spPr>
          <a:xfrm>
            <a:off x="2069024" y="6112739"/>
            <a:ext cx="3979400" cy="1122871"/>
          </a:xfrm>
          <a:prstGeom prst="rect">
            <a:avLst/>
          </a:prstGeom>
        </p:spPr>
        <p:txBody>
          <a:bodyPr wrap="square">
            <a:spAutoFit/>
          </a:bodyPr>
          <a:lstStyle/>
          <a:p>
            <a:r>
              <a:rPr lang="fr-FR" dirty="0" err="1"/>
              <a:t>Aqualab</a:t>
            </a:r>
            <a:r>
              <a:rPr lang="fr-FR" dirty="0"/>
              <a:t> (piège les adultes au moment de l'émergence et empêche ainsi une nouvelle génération, aucun insecticide utilisé)</a:t>
            </a:r>
          </a:p>
        </p:txBody>
      </p:sp>
      <p:sp>
        <p:nvSpPr>
          <p:cNvPr id="9" name="Rectangle 8"/>
          <p:cNvSpPr/>
          <p:nvPr/>
        </p:nvSpPr>
        <p:spPr>
          <a:xfrm>
            <a:off x="6048424" y="4314214"/>
            <a:ext cx="4032448" cy="1122871"/>
          </a:xfrm>
          <a:prstGeom prst="rect">
            <a:avLst/>
          </a:prstGeom>
        </p:spPr>
        <p:txBody>
          <a:bodyPr wrap="square">
            <a:spAutoFit/>
          </a:bodyPr>
          <a:lstStyle/>
          <a:p>
            <a:r>
              <a:rPr lang="fr-FR" dirty="0"/>
              <a:t>Piège pondoir (les œufs pondus peuvent éclore mais les larves meurent par ingestion d'un insecticide : </a:t>
            </a:r>
            <a:r>
              <a:rPr lang="fr-FR" dirty="0" err="1"/>
              <a:t>Bti</a:t>
            </a:r>
            <a:r>
              <a:rPr lang="fr-FR" dirty="0"/>
              <a:t>)</a:t>
            </a:r>
          </a:p>
        </p:txBody>
      </p:sp>
    </p:spTree>
    <p:extLst>
      <p:ext uri="{BB962C8B-B14F-4D97-AF65-F5344CB8AC3E}">
        <p14:creationId xmlns:p14="http://schemas.microsoft.com/office/powerpoint/2010/main" val="2034147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4" name="Rectangle 3"/>
          <p:cNvSpPr/>
          <p:nvPr/>
        </p:nvSpPr>
        <p:spPr>
          <a:xfrm>
            <a:off x="719832" y="1379181"/>
            <a:ext cx="8497193" cy="3693319"/>
          </a:xfrm>
          <a:prstGeom prst="rect">
            <a:avLst/>
          </a:prstGeom>
        </p:spPr>
        <p:txBody>
          <a:bodyPr wrap="square">
            <a:spAutoFit/>
          </a:bodyPr>
          <a:lstStyle/>
          <a:p>
            <a:pPr>
              <a:lnSpc>
                <a:spcPct val="100000"/>
              </a:lnSpc>
            </a:pPr>
            <a:r>
              <a:rPr lang="fr-FR" dirty="0"/>
              <a:t>Tous ces pièges ne sont efficaces que sur une faible surface (il en faut plusieurs pour une maison). </a:t>
            </a:r>
          </a:p>
          <a:p>
            <a:pPr>
              <a:lnSpc>
                <a:spcPct val="100000"/>
              </a:lnSpc>
            </a:pPr>
            <a:r>
              <a:rPr lang="fr-FR" dirty="0"/>
              <a:t/>
            </a:r>
            <a:br>
              <a:rPr lang="fr-FR" dirty="0"/>
            </a:br>
            <a:endParaRPr lang="fr-FR" dirty="0"/>
          </a:p>
          <a:p>
            <a:pPr>
              <a:lnSpc>
                <a:spcPct val="100000"/>
              </a:lnSpc>
            </a:pPr>
            <a:endParaRPr lang="fr-FR" dirty="0"/>
          </a:p>
          <a:p>
            <a:pPr>
              <a:lnSpc>
                <a:spcPct val="100000"/>
              </a:lnSpc>
            </a:pPr>
            <a:endParaRPr lang="fr-FR" dirty="0"/>
          </a:p>
          <a:p>
            <a:pPr>
              <a:lnSpc>
                <a:spcPct val="100000"/>
              </a:lnSpc>
            </a:pPr>
            <a:r>
              <a:rPr lang="fr-FR" dirty="0"/>
              <a:t>Pour les pièges pour femelles gravides, leur efficacité est inversement proportionnelle au nombre de gîtes existant dans l'environnement. S'il existe de nombreux objets contenant de l'eau (gîtes) dans votre environnement, la femelle moustique ne choisira pas forcément le piège. </a:t>
            </a:r>
          </a:p>
          <a:p>
            <a:pPr>
              <a:lnSpc>
                <a:spcPct val="100000"/>
              </a:lnSpc>
            </a:pPr>
            <a:r>
              <a:rPr lang="fr-FR" dirty="0"/>
              <a:t>Si les habitants éliminent au maximum les gîtes de développement larvaire, les moustiques femelles fréquenteront souvent ces pièges et ils seront donc d'autant plus efficaces pour contribuer à </a:t>
            </a:r>
            <a:r>
              <a:rPr lang="fr-FR" dirty="0" smtClean="0"/>
              <a:t>l'élimination </a:t>
            </a:r>
            <a:r>
              <a:rPr lang="fr-FR" dirty="0"/>
              <a:t>des moustiques tigre.</a:t>
            </a:r>
            <a:endParaRPr lang="fr-FR" dirty="0">
              <a:effectLst/>
            </a:endParaRPr>
          </a:p>
        </p:txBody>
      </p:sp>
    </p:spTree>
    <p:extLst>
      <p:ext uri="{BB962C8B-B14F-4D97-AF65-F5344CB8AC3E}">
        <p14:creationId xmlns:p14="http://schemas.microsoft.com/office/powerpoint/2010/main" val="15095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graphicFrame>
        <p:nvGraphicFramePr>
          <p:cNvPr id="2" name="Tableau 1"/>
          <p:cNvGraphicFramePr>
            <a:graphicFrameLocks noGrp="1"/>
          </p:cNvGraphicFramePr>
          <p:nvPr>
            <p:extLst>
              <p:ext uri="{D42A27DB-BD31-4B8C-83A1-F6EECF244321}">
                <p14:modId xmlns:p14="http://schemas.microsoft.com/office/powerpoint/2010/main" val="123811684"/>
              </p:ext>
            </p:extLst>
          </p:nvPr>
        </p:nvGraphicFramePr>
        <p:xfrm>
          <a:off x="71759" y="1252056"/>
          <a:ext cx="9937106" cy="5676416"/>
        </p:xfrm>
        <a:graphic>
          <a:graphicData uri="http://schemas.openxmlformats.org/drawingml/2006/table">
            <a:tbl>
              <a:tblPr>
                <a:tableStyleId>{69CF1AB2-1976-4502-BF36-3FF5EA218861}</a:tableStyleId>
              </a:tblPr>
              <a:tblGrid>
                <a:gridCol w="852778"/>
                <a:gridCol w="565526"/>
                <a:gridCol w="745059"/>
                <a:gridCol w="789942"/>
                <a:gridCol w="766004"/>
                <a:gridCol w="960497"/>
                <a:gridCol w="849786"/>
                <a:gridCol w="1211842"/>
                <a:gridCol w="514658"/>
                <a:gridCol w="849786"/>
                <a:gridCol w="754035"/>
                <a:gridCol w="1077193"/>
              </a:tblGrid>
              <a:tr h="271350">
                <a:tc>
                  <a:txBody>
                    <a:bodyPr/>
                    <a:lstStyle/>
                    <a:p>
                      <a:pPr algn="ctr" fontAlgn="ctr"/>
                      <a:r>
                        <a:rPr lang="fr-FR" sz="1000" u="none" strike="noStrike" dirty="0">
                          <a:effectLst/>
                        </a:rPr>
                        <a:t>Type de </a:t>
                      </a:r>
                      <a:r>
                        <a:rPr lang="fr-FR" sz="1000" u="none" strike="noStrike" dirty="0" err="1">
                          <a:effectLst/>
                        </a:rPr>
                        <a:t>piègeage</a:t>
                      </a:r>
                      <a:endParaRPr lang="fr-FR" sz="1000" b="1" i="0" u="none" strike="noStrike" dirty="0">
                        <a:solidFill>
                          <a:srgbClr val="000000"/>
                        </a:solidFill>
                        <a:effectLst/>
                        <a:latin typeface="Calibri" panose="020F0502020204030204" pitchFamily="34" charset="0"/>
                      </a:endParaRPr>
                    </a:p>
                  </a:txBody>
                  <a:tcPr marL="7981" marR="7981" marT="7981" marB="0" anchor="ctr"/>
                </a:tc>
                <a:tc gridSpan="6">
                  <a:txBody>
                    <a:bodyPr/>
                    <a:lstStyle/>
                    <a:p>
                      <a:pPr algn="ctr" fontAlgn="ctr"/>
                      <a:r>
                        <a:rPr lang="fr-FR" sz="1000" u="none" strike="noStrike">
                          <a:effectLst/>
                        </a:rPr>
                        <a:t>Piège</a:t>
                      </a:r>
                      <a:endParaRPr lang="fr-FR" sz="1000" b="1"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1000" u="none" strike="noStrike">
                          <a:effectLst/>
                        </a:rPr>
                        <a:t>Consommable par piège</a:t>
                      </a:r>
                      <a:endParaRPr lang="fr-FR" sz="1000" b="1"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c hMerge="1">
                  <a:txBody>
                    <a:bodyPr/>
                    <a:lstStyle/>
                    <a:p>
                      <a:endParaRPr lang="fr-FR"/>
                    </a:p>
                  </a:txBody>
                  <a:tcPr/>
                </a:tc>
                <a:tc gridSpan="2">
                  <a:txBody>
                    <a:bodyPr/>
                    <a:lstStyle/>
                    <a:p>
                      <a:pPr algn="ctr" fontAlgn="ctr"/>
                      <a:r>
                        <a:rPr lang="fr-FR" sz="1000" u="none" strike="noStrike">
                          <a:effectLst/>
                        </a:rPr>
                        <a:t>Maintenance **</a:t>
                      </a:r>
                      <a:endParaRPr lang="fr-FR" sz="1000" b="1"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r>
              <a:tr h="279331">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Fabricant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Nom commercial</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Type d'énergie</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Coût acquisition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Nbre / 1000 m2 données fabricant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Nbre / 1000 m2 testé</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Nom</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Coût mensuel</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Coût </a:t>
                      </a:r>
                      <a:br>
                        <a:rPr lang="fr-FR" sz="1000" u="none" strike="noStrike">
                          <a:effectLst/>
                        </a:rPr>
                      </a:br>
                      <a:r>
                        <a:rPr lang="fr-FR" sz="1000" u="none" strike="noStrike">
                          <a:effectLst/>
                        </a:rPr>
                        <a:t>01-juin/30-sept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Installation d'un piège (h)</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Maintenance 1 piège 01-juin/30-sept (h)</a:t>
                      </a:r>
                      <a:endParaRPr lang="fr-FR" sz="1000" b="0" i="0" u="none" strike="noStrike">
                        <a:solidFill>
                          <a:srgbClr val="000000"/>
                        </a:solidFill>
                        <a:effectLst/>
                        <a:latin typeface="Calibri" panose="020F0502020204030204" pitchFamily="34" charset="0"/>
                      </a:endParaRPr>
                    </a:p>
                  </a:txBody>
                  <a:tcPr marL="7981" marR="7981" marT="7981" marB="0" anchor="ctr"/>
                </a:tc>
              </a:tr>
              <a:tr h="295292">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Mosquito Magnet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Executive</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Batterie</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1 259,00 €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0,25</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propane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33,50 €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199,33 €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Lurex</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16,33 €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1350">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Mosquito Magnet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Pioneer</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619,00 €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0,30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propane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33,50 €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199,33 €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Lurex</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16,33 €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9331">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Qista</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Smart BAM</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1 020,00 €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CO2  + attractant 15h/24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79,90 €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319,60 €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87311">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BioGents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BG Sentinel</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294,07 €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CO2 10 kg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80,25 €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398,76 €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83560">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Sweetcent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19,44 €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303273">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BioGents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Mosquitaire</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217,06 €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CO2 10 kg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80,25 €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398,76 €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67598">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Sweetcent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19,44 €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1350">
                <a:tc>
                  <a:txBody>
                    <a:bodyPr/>
                    <a:lstStyle/>
                    <a:p>
                      <a:pPr algn="ctr" fontAlgn="ctr"/>
                      <a:r>
                        <a:rPr lang="fr-FR" sz="1000" u="none" strike="noStrike">
                          <a:effectLst/>
                        </a:rPr>
                        <a:t>Piège à femelles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BioGents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BG-Gat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29,45 €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5 - 10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Papier collant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0,80 €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3,20 €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0,40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9331">
                <a:tc>
                  <a:txBody>
                    <a:bodyPr/>
                    <a:lstStyle/>
                    <a:p>
                      <a:pPr algn="ctr" fontAlgn="ctr"/>
                      <a:r>
                        <a:rPr lang="fr-FR" sz="1000" u="none" strike="noStrike">
                          <a:effectLst/>
                        </a:rPr>
                        <a:t>Piège à émergence</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HBM</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Aqualab</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dirty="0">
                          <a:effectLst/>
                        </a:rPr>
                        <a:t>20,00 €</a:t>
                      </a:r>
                      <a:endParaRPr lang="fr-FR" sz="1000" b="0" i="0" u="none" strike="noStrike" dirty="0">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10 - 15</a:t>
                      </a:r>
                      <a:endParaRPr lang="fr-FR" sz="1000" b="0" i="0" u="none" strike="noStrike">
                        <a:solidFill>
                          <a:srgbClr val="000000"/>
                        </a:solidFill>
                        <a:effectLst/>
                        <a:latin typeface="Calibri" panose="020F0502020204030204" pitchFamily="34" charset="0"/>
                      </a:endParaRPr>
                    </a:p>
                  </a:txBody>
                  <a:tcPr marL="7981" marR="7981" marT="7981" marB="0" anchor="ctr"/>
                </a:tc>
                <a:tc gridSpan="3">
                  <a:txBody>
                    <a:bodyPr/>
                    <a:lstStyle/>
                    <a:p>
                      <a:pPr algn="ctr" fontAlgn="ctr"/>
                      <a:r>
                        <a:rPr lang="fr-FR" sz="1000" u="none" strike="noStrike">
                          <a:effectLst/>
                        </a:rPr>
                        <a:t>Vérifier le niveau d'eau</a:t>
                      </a:r>
                      <a:endParaRPr lang="fr-FR" sz="1000" b="0"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c hMerge="1">
                  <a:txBody>
                    <a:bodyPr/>
                    <a:lstStyle/>
                    <a:p>
                      <a:endParaRPr lang="fr-FR"/>
                    </a:p>
                  </a:txBody>
                  <a:tcPr/>
                </a:tc>
                <a:tc>
                  <a:txBody>
                    <a:bodyPr/>
                    <a:lstStyle/>
                    <a:p>
                      <a:pPr algn="ctr" fontAlgn="ctr"/>
                      <a:r>
                        <a:rPr lang="fr-FR" sz="1000" u="none" strike="noStrike">
                          <a:effectLst/>
                        </a:rPr>
                        <a:t>0,10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dirty="0">
                          <a:effectLst/>
                        </a:rPr>
                        <a:t>Vérifier le niveau d'eau</a:t>
                      </a:r>
                      <a:endParaRPr lang="fr-FR" sz="1000" b="0" i="0" u="none" strike="noStrike" dirty="0">
                        <a:solidFill>
                          <a:srgbClr val="000000"/>
                        </a:solidFill>
                        <a:effectLst/>
                        <a:latin typeface="Calibri" panose="020F0502020204030204" pitchFamily="34" charset="0"/>
                      </a:endParaRPr>
                    </a:p>
                  </a:txBody>
                  <a:tcPr marL="7981" marR="7981" marT="7981" marB="0" anchor="ctr"/>
                </a:tc>
              </a:tr>
            </a:tbl>
          </a:graphicData>
        </a:graphic>
      </p:graphicFrame>
      <p:sp>
        <p:nvSpPr>
          <p:cNvPr id="3" name="Rectangle 2"/>
          <p:cNvSpPr/>
          <p:nvPr/>
        </p:nvSpPr>
        <p:spPr>
          <a:xfrm>
            <a:off x="2862665" y="7072064"/>
            <a:ext cx="2177647" cy="276999"/>
          </a:xfrm>
          <a:prstGeom prst="rect">
            <a:avLst/>
          </a:prstGeom>
        </p:spPr>
        <p:txBody>
          <a:bodyPr wrap="none">
            <a:spAutoFit/>
          </a:bodyPr>
          <a:lstStyle/>
          <a:p>
            <a:r>
              <a:rPr lang="fr-FR" sz="1200" dirty="0"/>
              <a:t>* prix  grand public TTC 2019</a:t>
            </a:r>
          </a:p>
        </p:txBody>
      </p:sp>
      <p:sp>
        <p:nvSpPr>
          <p:cNvPr id="5" name="Rectangle 4"/>
          <p:cNvSpPr/>
          <p:nvPr/>
        </p:nvSpPr>
        <p:spPr>
          <a:xfrm>
            <a:off x="6958918" y="6979732"/>
            <a:ext cx="3049947" cy="461665"/>
          </a:xfrm>
          <a:prstGeom prst="rect">
            <a:avLst/>
          </a:prstGeom>
        </p:spPr>
        <p:txBody>
          <a:bodyPr wrap="square">
            <a:spAutoFit/>
          </a:bodyPr>
          <a:lstStyle/>
          <a:p>
            <a:r>
              <a:rPr lang="fr-FR" sz="1200" dirty="0"/>
              <a:t>** hors temps de déplacement et hors temps de recherche des emplacements</a:t>
            </a:r>
          </a:p>
        </p:txBody>
      </p:sp>
    </p:spTree>
    <p:extLst>
      <p:ext uri="{BB962C8B-B14F-4D97-AF65-F5344CB8AC3E}">
        <p14:creationId xmlns:p14="http://schemas.microsoft.com/office/powerpoint/2010/main" val="1106192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349101" y="5364013"/>
            <a:ext cx="1941512" cy="125730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Hiérarchisation des actions de lutte</a:t>
            </a:r>
          </a:p>
        </p:txBody>
      </p:sp>
      <p:sp>
        <p:nvSpPr>
          <p:cNvPr id="7" name="Rectangle 2"/>
          <p:cNvSpPr>
            <a:spLocks noChangeArrowheads="1"/>
          </p:cNvSpPr>
          <p:nvPr/>
        </p:nvSpPr>
        <p:spPr bwMode="auto">
          <a:xfrm>
            <a:off x="1319856" y="2065861"/>
            <a:ext cx="8472984" cy="3784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85750" indent="-284163">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marL="458787" indent="-457200">
              <a:buFont typeface="+mj-lt"/>
              <a:buAutoNum type="arabicPeriod"/>
            </a:pPr>
            <a:r>
              <a:rPr lang="fr-FR" altLang="fr-FR" sz="2400" dirty="0"/>
              <a:t>Destruction des gîtes</a:t>
            </a:r>
          </a:p>
          <a:p>
            <a:pPr marL="458787" indent="-457200">
              <a:buFont typeface="+mj-lt"/>
              <a:buAutoNum type="arabicPeriod"/>
            </a:pPr>
            <a:endParaRPr lang="fr-FR" altLang="fr-FR" sz="2400" dirty="0"/>
          </a:p>
          <a:p>
            <a:pPr marL="458787" indent="-457200">
              <a:buFont typeface="+mj-lt"/>
              <a:buAutoNum type="arabicPeriod"/>
            </a:pPr>
            <a:r>
              <a:rPr lang="fr-FR" altLang="fr-FR" sz="2400" dirty="0"/>
              <a:t>Protection individuelle</a:t>
            </a:r>
          </a:p>
          <a:p>
            <a:pPr marL="458787" indent="-457200">
              <a:buFont typeface="+mj-lt"/>
              <a:buAutoNum type="arabicPeriod"/>
            </a:pPr>
            <a:endParaRPr lang="fr-FR" altLang="fr-FR" sz="2400" dirty="0"/>
          </a:p>
          <a:p>
            <a:pPr marL="458787" indent="-457200">
              <a:buFont typeface="+mj-lt"/>
              <a:buAutoNum type="arabicPeriod"/>
            </a:pPr>
            <a:r>
              <a:rPr lang="fr-FR" altLang="fr-FR" sz="2400" dirty="0"/>
              <a:t>Piégeage des moustiques adultes</a:t>
            </a:r>
          </a:p>
          <a:p>
            <a:pPr marL="458787" indent="-457200">
              <a:buFont typeface="+mj-lt"/>
              <a:buAutoNum type="arabicPeriod"/>
            </a:pPr>
            <a:endParaRPr lang="fr-FR" altLang="fr-FR" sz="2400" dirty="0"/>
          </a:p>
          <a:p>
            <a:pPr marL="458787" indent="-457200">
              <a:lnSpc>
                <a:spcPct val="100000"/>
              </a:lnSpc>
              <a:buFont typeface="+mj-lt"/>
              <a:buAutoNum type="arabicPeriod"/>
            </a:pPr>
            <a:r>
              <a:rPr lang="fr-FR" altLang="fr-FR" sz="2400" dirty="0"/>
              <a:t>Traitements insecticides (1/anti larvaires et 2/anti-adultes)</a:t>
            </a:r>
          </a:p>
          <a:p>
            <a:pPr>
              <a:lnSpc>
                <a:spcPct val="100000"/>
              </a:lnSpc>
              <a:buClrTx/>
              <a:buSzTx/>
              <a:buFontTx/>
              <a:buNone/>
            </a:pPr>
            <a:endParaRPr lang="fr-FR" altLang="fr-FR" sz="2400" dirty="0"/>
          </a:p>
          <a:p>
            <a:pPr>
              <a:lnSpc>
                <a:spcPct val="100000"/>
              </a:lnSpc>
              <a:buClrTx/>
              <a:buSzTx/>
              <a:buFontTx/>
              <a:buNone/>
            </a:pPr>
            <a:endParaRPr lang="fr-FR" altLang="fr-FR" sz="2400" dirty="0"/>
          </a:p>
          <a:p>
            <a:pPr>
              <a:lnSpc>
                <a:spcPct val="100000"/>
              </a:lnSpc>
              <a:buClrTx/>
              <a:buSzTx/>
              <a:buFontTx/>
              <a:buNone/>
            </a:pPr>
            <a:endParaRPr lang="fr-FR" altLang="fr-FR" sz="24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992" y="4859957"/>
            <a:ext cx="2093584" cy="1965405"/>
          </a:xfrm>
          <a:prstGeom prst="rect">
            <a:avLst/>
          </a:prstGeom>
        </p:spPr>
      </p:pic>
      <p:sp>
        <p:nvSpPr>
          <p:cNvPr id="3" name="ZoneTexte 2"/>
          <p:cNvSpPr txBox="1"/>
          <p:nvPr/>
        </p:nvSpPr>
        <p:spPr>
          <a:xfrm>
            <a:off x="4320232" y="5292005"/>
            <a:ext cx="2736304" cy="951030"/>
          </a:xfrm>
          <a:prstGeom prst="rect">
            <a:avLst/>
          </a:prstGeom>
          <a:noFill/>
        </p:spPr>
        <p:txBody>
          <a:bodyPr wrap="square" rtlCol="0">
            <a:spAutoFit/>
          </a:bodyPr>
          <a:lstStyle/>
          <a:p>
            <a:r>
              <a:rPr lang="fr-FR" sz="2000" dirty="0"/>
              <a:t>Pour les traitements, le </a:t>
            </a:r>
            <a:r>
              <a:rPr lang="fr-FR" sz="2000" dirty="0" err="1"/>
              <a:t>certibiocide</a:t>
            </a:r>
            <a:r>
              <a:rPr lang="fr-FR" sz="2000" dirty="0"/>
              <a:t> est obligatoire</a:t>
            </a:r>
          </a:p>
        </p:txBody>
      </p:sp>
    </p:spTree>
    <p:extLst>
      <p:ext uri="{BB962C8B-B14F-4D97-AF65-F5344CB8AC3E}">
        <p14:creationId xmlns:p14="http://schemas.microsoft.com/office/powerpoint/2010/main" val="3034977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223888" y="2850364"/>
            <a:ext cx="80650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a:solidFill>
                  <a:srgbClr val="000000"/>
                </a:solidFill>
              </a:rPr>
              <a:t>La communication et la mobilisation sociale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759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938870" y="1213735"/>
            <a:ext cx="87884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altLang="fr-FR" b="1" dirty="0"/>
              <a:t>Dans la lutte contre les vecteurs urbains de dengue et de </a:t>
            </a:r>
            <a:r>
              <a:rPr lang="fr-FR" altLang="fr-FR" b="1" dirty="0" err="1"/>
              <a:t>chikungunya</a:t>
            </a:r>
            <a:r>
              <a:rPr lang="fr-FR" altLang="fr-FR" b="1" dirty="0"/>
              <a:t>, l’adhésion et l’implication de la population </a:t>
            </a:r>
            <a:r>
              <a:rPr lang="fr-FR" altLang="fr-FR" b="1" dirty="0" smtClean="0"/>
              <a:t>est primordiale. La </a:t>
            </a:r>
            <a:r>
              <a:rPr lang="fr-FR" altLang="fr-FR" b="1" dirty="0"/>
              <a:t>grande partie des gîtes larvaires de ces moustiques est constitué de petites collections d’eau </a:t>
            </a:r>
            <a:r>
              <a:rPr lang="fr-FR" altLang="fr-FR" b="1" dirty="0" smtClean="0"/>
              <a:t>retrouvées potentiellement </a:t>
            </a:r>
            <a:r>
              <a:rPr lang="fr-FR" altLang="fr-FR" b="1" dirty="0"/>
              <a:t>dans chaque maison et jardin. Par conséquent les actions visant </a:t>
            </a:r>
            <a:r>
              <a:rPr lang="fr-FR" altLang="fr-FR" b="1" dirty="0" smtClean="0"/>
              <a:t>à :</a:t>
            </a:r>
            <a:endParaRPr lang="fr-FR" altLang="fr-FR" b="1" dirty="0"/>
          </a:p>
          <a:p>
            <a:pPr marL="285750" indent="-285750" algn="just">
              <a:buFont typeface="Arial" panose="020B0604020202020204" pitchFamily="34" charset="0"/>
              <a:buChar char="•"/>
            </a:pPr>
            <a:r>
              <a:rPr lang="fr-FR" altLang="fr-FR" b="1" dirty="0" smtClean="0"/>
              <a:t>informer </a:t>
            </a:r>
            <a:r>
              <a:rPr lang="fr-FR" altLang="fr-FR" b="1" dirty="0"/>
              <a:t>sur la localisation </a:t>
            </a:r>
            <a:r>
              <a:rPr lang="fr-FR" altLang="fr-FR" b="1" dirty="0" smtClean="0"/>
              <a:t>de </a:t>
            </a:r>
            <a:r>
              <a:rPr lang="fr-FR" altLang="fr-FR" b="1" dirty="0"/>
              <a:t>ces gîtes larvaires au niveau de la maison, </a:t>
            </a:r>
          </a:p>
          <a:p>
            <a:pPr marL="285750" indent="-285750" algn="just">
              <a:buFont typeface="Arial" panose="020B0604020202020204" pitchFamily="34" charset="0"/>
              <a:buChar char="•"/>
            </a:pPr>
            <a:r>
              <a:rPr lang="fr-FR" altLang="fr-FR" b="1" dirty="0" smtClean="0"/>
              <a:t>faire </a:t>
            </a:r>
            <a:r>
              <a:rPr lang="fr-FR" altLang="fr-FR" b="1" dirty="0"/>
              <a:t>intégrer les enjeux sanitaires et relatifs au cadre de vie, </a:t>
            </a:r>
          </a:p>
          <a:p>
            <a:pPr marL="285750" indent="-285750" algn="just">
              <a:buFont typeface="Arial" panose="020B0604020202020204" pitchFamily="34" charset="0"/>
              <a:buChar char="•"/>
            </a:pPr>
            <a:r>
              <a:rPr lang="fr-FR" altLang="fr-FR" b="1" dirty="0" smtClean="0"/>
              <a:t>inciter à </a:t>
            </a:r>
            <a:r>
              <a:rPr lang="fr-FR" altLang="fr-FR" b="1" dirty="0"/>
              <a:t>l’action (prévention de la formation et suppression des collections d’eau) chaque administré sont fondamentales pour une collectivité territoriale déplorant la présence d’</a:t>
            </a:r>
            <a:r>
              <a:rPr lang="fr-FR" altLang="fr-FR" b="1" dirty="0" err="1"/>
              <a:t>Ae</a:t>
            </a:r>
            <a:r>
              <a:rPr lang="fr-FR" altLang="fr-FR" b="1" dirty="0"/>
              <a:t>. albopictus</a:t>
            </a:r>
            <a:r>
              <a:rPr lang="fr-FR" altLang="fr-FR" b="1" dirty="0" smtClean="0"/>
              <a:t>.</a:t>
            </a:r>
          </a:p>
          <a:p>
            <a:pPr marL="285750" indent="-285750" algn="just">
              <a:buFont typeface="Arial" panose="020B0604020202020204" pitchFamily="34" charset="0"/>
              <a:buChar char="•"/>
            </a:pPr>
            <a:endParaRPr lang="fr-FR" altLang="fr-FR" b="1" dirty="0"/>
          </a:p>
          <a:p>
            <a:pPr marL="285750" indent="-285750" algn="just">
              <a:buFont typeface="Arial" panose="020B0604020202020204" pitchFamily="34" charset="0"/>
              <a:buChar char="•"/>
            </a:pPr>
            <a:endParaRPr lang="fr-FR" altLang="fr-FR" b="1" dirty="0"/>
          </a:p>
          <a:p>
            <a:r>
              <a:rPr lang="fr-FR" altLang="fr-FR" b="1" dirty="0"/>
              <a:t>La mobilisation sociale</a:t>
            </a:r>
          </a:p>
          <a:p>
            <a:endParaRPr lang="fr-FR" altLang="fr-FR" b="1" dirty="0"/>
          </a:p>
          <a:p>
            <a:pPr marL="285750" indent="-285750">
              <a:buFont typeface="Wingdings" panose="05000000000000000000" pitchFamily="2" charset="2"/>
              <a:buChar char="§"/>
            </a:pPr>
            <a:r>
              <a:rPr lang="fr-FR" dirty="0"/>
              <a:t>Vise à modifier des représentations, des comportements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Nécessite la mise en place de programmes de prévention menés </a:t>
            </a:r>
            <a:r>
              <a:rPr lang="fr-FR" b="1" dirty="0"/>
              <a:t>avec et par</a:t>
            </a:r>
            <a:r>
              <a:rPr lang="fr-FR" dirty="0"/>
              <a:t> les populations, </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Nécessite une relation de confiance entre l'institution et le citoyen. 	</a:t>
            </a:r>
          </a:p>
          <a:p>
            <a:pPr marL="285750" indent="-285750">
              <a:buFont typeface="Wingdings" panose="05000000000000000000" pitchFamily="2" charset="2"/>
              <a:buChar char="§"/>
            </a:pPr>
            <a:endParaRPr lang="fr-FR" dirty="0"/>
          </a:p>
        </p:txBody>
      </p:sp>
      <p:pic>
        <p:nvPicPr>
          <p:cNvPr id="11"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èche à angle droit 2"/>
          <p:cNvSpPr/>
          <p:nvPr/>
        </p:nvSpPr>
        <p:spPr bwMode="auto">
          <a:xfrm rot="5400000">
            <a:off x="224646" y="4211885"/>
            <a:ext cx="648072" cy="504056"/>
          </a:xfrm>
          <a:prstGeom prst="ben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7" name="Rectangle 2"/>
          <p:cNvSpPr>
            <a:spLocks noChangeArrowheads="1"/>
          </p:cNvSpPr>
          <p:nvPr/>
        </p:nvSpPr>
        <p:spPr bwMode="auto">
          <a:xfrm>
            <a:off x="863848" y="544513"/>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600" dirty="0">
                <a:solidFill>
                  <a:srgbClr val="000000"/>
                </a:solidFill>
              </a:rPr>
              <a:t>La collectivité peut-elle agir seule ?</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1732304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83673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75" y="1838325"/>
            <a:ext cx="4244975" cy="2714625"/>
          </a:xfrm>
          <a:prstGeom prst="rect">
            <a:avLst/>
          </a:prstGeom>
          <a:noFill/>
          <a:ln>
            <a:noFill/>
          </a:ln>
          <a:effectLst/>
          <a:extLst>
            <a:ext uri="{909E8E84-426E-40DD-AFC4-6F175D3DCCD1}">
              <a14:hiddenFill xmlns:a14="http://schemas.microsoft.com/office/drawing/2010/main">
                <a:blipFill dpi="0" rotWithShape="0">
                  <a:blip/>
                  <a:srcRect t="5025" b="1007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87813"/>
            <a:ext cx="4629150" cy="3471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3833813"/>
            <a:ext cx="4967288" cy="3725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0088" y="4735513"/>
            <a:ext cx="3765550"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12856381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5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55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55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6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 name="ZoneTexte 4"/>
          <p:cNvSpPr txBox="1"/>
          <p:nvPr/>
        </p:nvSpPr>
        <p:spPr>
          <a:xfrm>
            <a:off x="3947705" y="6516141"/>
            <a:ext cx="2858475" cy="435825"/>
          </a:xfrm>
          <a:prstGeom prst="rect">
            <a:avLst/>
          </a:prstGeom>
          <a:solidFill>
            <a:srgbClr val="FF0000"/>
          </a:solidFill>
        </p:spPr>
        <p:txBody>
          <a:bodyPr wrap="none" rtlCol="0">
            <a:spAutoFit/>
          </a:bodyPr>
          <a:lstStyle/>
          <a:p>
            <a:r>
              <a:rPr lang="fr-FR" sz="2400" dirty="0"/>
              <a:t>Mobilisation sociale</a:t>
            </a:r>
          </a:p>
        </p:txBody>
      </p:sp>
      <p:sp>
        <p:nvSpPr>
          <p:cNvPr id="6" name="ZoneTexte 5"/>
          <p:cNvSpPr txBox="1"/>
          <p:nvPr/>
        </p:nvSpPr>
        <p:spPr>
          <a:xfrm>
            <a:off x="282675" y="4689646"/>
            <a:ext cx="2592288" cy="607602"/>
          </a:xfrm>
          <a:prstGeom prst="rect">
            <a:avLst/>
          </a:prstGeom>
          <a:solidFill>
            <a:schemeClr val="accent2">
              <a:lumMod val="40000"/>
              <a:lumOff val="60000"/>
            </a:schemeClr>
          </a:solidFill>
        </p:spPr>
        <p:txBody>
          <a:bodyPr wrap="square" rtlCol="0">
            <a:spAutoFit/>
          </a:bodyPr>
          <a:lstStyle/>
          <a:p>
            <a:r>
              <a:rPr lang="fr-FR" dirty="0"/>
              <a:t>Les insecticides ne peuvent tout éliminer</a:t>
            </a:r>
          </a:p>
        </p:txBody>
      </p:sp>
      <p:sp>
        <p:nvSpPr>
          <p:cNvPr id="7" name="ZoneTexte 6"/>
          <p:cNvSpPr txBox="1"/>
          <p:nvPr/>
        </p:nvSpPr>
        <p:spPr>
          <a:xfrm>
            <a:off x="7704608" y="4864629"/>
            <a:ext cx="2160240" cy="865237"/>
          </a:xfrm>
          <a:prstGeom prst="rect">
            <a:avLst/>
          </a:prstGeom>
          <a:solidFill>
            <a:schemeClr val="accent5">
              <a:lumMod val="60000"/>
              <a:lumOff val="40000"/>
            </a:schemeClr>
          </a:solidFill>
        </p:spPr>
        <p:txBody>
          <a:bodyPr wrap="square" rtlCol="0">
            <a:spAutoFit/>
          </a:bodyPr>
          <a:lstStyle/>
          <a:p>
            <a:r>
              <a:rPr lang="fr-FR" dirty="0"/>
              <a:t>Accès difficile au domaine privé (absences, refus)</a:t>
            </a: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710214"/>
            <a:ext cx="4222391" cy="2476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7056536" y="3059757"/>
            <a:ext cx="2293637" cy="865237"/>
          </a:xfrm>
          <a:prstGeom prst="rect">
            <a:avLst/>
          </a:prstGeom>
          <a:solidFill>
            <a:schemeClr val="accent1">
              <a:lumMod val="40000"/>
              <a:lumOff val="60000"/>
            </a:schemeClr>
          </a:solidFill>
        </p:spPr>
        <p:txBody>
          <a:bodyPr wrap="square">
            <a:spAutoFit/>
          </a:bodyPr>
          <a:lstStyle/>
          <a:p>
            <a:r>
              <a:rPr lang="fr-FR" dirty="0"/>
              <a:t>Plusieurs passages nécessaires dans la saison</a:t>
            </a:r>
          </a:p>
        </p:txBody>
      </p:sp>
      <p:sp>
        <p:nvSpPr>
          <p:cNvPr id="19" name="Forme libre 18"/>
          <p:cNvSpPr/>
          <p:nvPr/>
        </p:nvSpPr>
        <p:spPr bwMode="auto">
          <a:xfrm>
            <a:off x="5267325" y="5138403"/>
            <a:ext cx="2447925" cy="1186197"/>
          </a:xfrm>
          <a:custGeom>
            <a:avLst/>
            <a:gdLst>
              <a:gd name="connsiteX0" fmla="*/ 2409825 w 2409825"/>
              <a:gd name="connsiteY0" fmla="*/ 147972 h 1186197"/>
              <a:gd name="connsiteX1" fmla="*/ 1352550 w 2409825"/>
              <a:gd name="connsiteY1" fmla="*/ 5097 h 1186197"/>
              <a:gd name="connsiteX2" fmla="*/ 476250 w 2409825"/>
              <a:gd name="connsiteY2" fmla="*/ 309897 h 1186197"/>
              <a:gd name="connsiteX3" fmla="*/ 85725 w 2409825"/>
              <a:gd name="connsiteY3" fmla="*/ 824247 h 1186197"/>
              <a:gd name="connsiteX4" fmla="*/ 0 w 2409825"/>
              <a:gd name="connsiteY4" fmla="*/ 1186197 h 118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25" h="1186197">
                <a:moveTo>
                  <a:pt x="2409825" y="147972"/>
                </a:moveTo>
                <a:cubicBezTo>
                  <a:pt x="2042318" y="63040"/>
                  <a:pt x="1674812" y="-21891"/>
                  <a:pt x="1352550" y="5097"/>
                </a:cubicBezTo>
                <a:cubicBezTo>
                  <a:pt x="1030287" y="32084"/>
                  <a:pt x="687387" y="173372"/>
                  <a:pt x="476250" y="309897"/>
                </a:cubicBezTo>
                <a:cubicBezTo>
                  <a:pt x="265113" y="446422"/>
                  <a:pt x="165100" y="678197"/>
                  <a:pt x="85725" y="824247"/>
                </a:cubicBezTo>
                <a:cubicBezTo>
                  <a:pt x="6350" y="970297"/>
                  <a:pt x="3175" y="1078247"/>
                  <a:pt x="0" y="1186197"/>
                </a:cubicBezTo>
              </a:path>
            </a:pathLst>
          </a:custGeom>
          <a:noFill/>
          <a:ln w="158750" cap="flat" cmpd="sng" algn="ctr">
            <a:gradFill flip="none" rotWithShape="1">
              <a:gsLst>
                <a:gs pos="0">
                  <a:srgbClr val="CCEEDF"/>
                </a:gs>
                <a:gs pos="95000">
                  <a:srgbClr val="FF0000"/>
                </a:gs>
              </a:gsLst>
              <a:lin ang="9000000" scaled="0"/>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2" name="Forme libre 21"/>
          <p:cNvSpPr/>
          <p:nvPr/>
        </p:nvSpPr>
        <p:spPr bwMode="auto">
          <a:xfrm>
            <a:off x="2876550" y="4971502"/>
            <a:ext cx="2445923" cy="1362623"/>
          </a:xfrm>
          <a:custGeom>
            <a:avLst/>
            <a:gdLst>
              <a:gd name="connsiteX0" fmla="*/ 0 w 2445923"/>
              <a:gd name="connsiteY0" fmla="*/ 19598 h 1362623"/>
              <a:gd name="connsiteX1" fmla="*/ 742950 w 2445923"/>
              <a:gd name="connsiteY1" fmla="*/ 10073 h 1362623"/>
              <a:gd name="connsiteX2" fmla="*/ 1304925 w 2445923"/>
              <a:gd name="connsiteY2" fmla="*/ 143423 h 1362623"/>
              <a:gd name="connsiteX3" fmla="*/ 1762125 w 2445923"/>
              <a:gd name="connsiteY3" fmla="*/ 381548 h 1362623"/>
              <a:gd name="connsiteX4" fmla="*/ 2143125 w 2445923"/>
              <a:gd name="connsiteY4" fmla="*/ 657773 h 1362623"/>
              <a:gd name="connsiteX5" fmla="*/ 2333625 w 2445923"/>
              <a:gd name="connsiteY5" fmla="*/ 876848 h 1362623"/>
              <a:gd name="connsiteX6" fmla="*/ 2400300 w 2445923"/>
              <a:gd name="connsiteY6" fmla="*/ 1038773 h 1362623"/>
              <a:gd name="connsiteX7" fmla="*/ 2419350 w 2445923"/>
              <a:gd name="connsiteY7" fmla="*/ 1134023 h 1362623"/>
              <a:gd name="connsiteX8" fmla="*/ 2428875 w 2445923"/>
              <a:gd name="connsiteY8" fmla="*/ 1362623 h 136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5923" h="1362623">
                <a:moveTo>
                  <a:pt x="0" y="19598"/>
                </a:moveTo>
                <a:cubicBezTo>
                  <a:pt x="262731" y="4517"/>
                  <a:pt x="525463" y="-10564"/>
                  <a:pt x="742950" y="10073"/>
                </a:cubicBezTo>
                <a:cubicBezTo>
                  <a:pt x="960437" y="30710"/>
                  <a:pt x="1135063" y="81511"/>
                  <a:pt x="1304925" y="143423"/>
                </a:cubicBezTo>
                <a:cubicBezTo>
                  <a:pt x="1474788" y="205336"/>
                  <a:pt x="1622425" y="295823"/>
                  <a:pt x="1762125" y="381548"/>
                </a:cubicBezTo>
                <a:cubicBezTo>
                  <a:pt x="1901825" y="467273"/>
                  <a:pt x="2047875" y="575223"/>
                  <a:pt x="2143125" y="657773"/>
                </a:cubicBezTo>
                <a:cubicBezTo>
                  <a:pt x="2238375" y="740323"/>
                  <a:pt x="2290763" y="813348"/>
                  <a:pt x="2333625" y="876848"/>
                </a:cubicBezTo>
                <a:cubicBezTo>
                  <a:pt x="2376488" y="940348"/>
                  <a:pt x="2386013" y="995911"/>
                  <a:pt x="2400300" y="1038773"/>
                </a:cubicBezTo>
                <a:cubicBezTo>
                  <a:pt x="2414587" y="1081635"/>
                  <a:pt x="2414587" y="1080048"/>
                  <a:pt x="2419350" y="1134023"/>
                </a:cubicBezTo>
                <a:cubicBezTo>
                  <a:pt x="2424113" y="1187998"/>
                  <a:pt x="2470150" y="1324523"/>
                  <a:pt x="2428875" y="1362623"/>
                </a:cubicBezTo>
              </a:path>
            </a:pathLst>
          </a:custGeom>
          <a:solidFill>
            <a:srgbClr val="FFFFFF"/>
          </a:solidFill>
          <a:ln w="158750" cap="flat" cmpd="sng" algn="ctr">
            <a:gradFill flip="none" rotWithShape="1">
              <a:gsLst>
                <a:gs pos="0">
                  <a:srgbClr val="ADADEB"/>
                </a:gs>
                <a:gs pos="96000">
                  <a:srgbClr val="FF0000"/>
                </a:gs>
              </a:gsLst>
              <a:lin ang="4200000" scaled="0"/>
              <a:tileRect/>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8" name="Forme libre 17"/>
          <p:cNvSpPr/>
          <p:nvPr/>
        </p:nvSpPr>
        <p:spPr bwMode="auto">
          <a:xfrm>
            <a:off x="5267325" y="3495675"/>
            <a:ext cx="1800225" cy="2876450"/>
          </a:xfrm>
          <a:custGeom>
            <a:avLst/>
            <a:gdLst>
              <a:gd name="connsiteX0" fmla="*/ 1800225 w 1800225"/>
              <a:gd name="connsiteY0" fmla="*/ 0 h 3009900"/>
              <a:gd name="connsiteX1" fmla="*/ 1038225 w 1800225"/>
              <a:gd name="connsiteY1" fmla="*/ 276225 h 3009900"/>
              <a:gd name="connsiteX2" fmla="*/ 323850 w 1800225"/>
              <a:gd name="connsiteY2" fmla="*/ 1400175 h 3009900"/>
              <a:gd name="connsiteX3" fmla="*/ 0 w 1800225"/>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1800225" h="3009900">
                <a:moveTo>
                  <a:pt x="1800225" y="0"/>
                </a:moveTo>
                <a:cubicBezTo>
                  <a:pt x="1542256" y="21431"/>
                  <a:pt x="1284287" y="42863"/>
                  <a:pt x="1038225" y="276225"/>
                </a:cubicBezTo>
                <a:cubicBezTo>
                  <a:pt x="792163" y="509587"/>
                  <a:pt x="496888" y="944562"/>
                  <a:pt x="323850" y="1400175"/>
                </a:cubicBezTo>
                <a:cubicBezTo>
                  <a:pt x="150812" y="1855788"/>
                  <a:pt x="58737" y="2736850"/>
                  <a:pt x="0" y="3009900"/>
                </a:cubicBezTo>
              </a:path>
            </a:pathLst>
          </a:custGeom>
          <a:noFill/>
          <a:ln w="158750" cap="flat" cmpd="sng" algn="ctr">
            <a:gradFill flip="none" rotWithShape="1">
              <a:gsLst>
                <a:gs pos="0">
                  <a:srgbClr val="85FFE0"/>
                </a:gs>
                <a:gs pos="97000">
                  <a:srgbClr val="FF0000"/>
                </a:gs>
              </a:gsLst>
              <a:lin ang="10800000" scaled="0"/>
              <a:tileRect/>
            </a:gra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0" name="Forme libre 19"/>
          <p:cNvSpPr/>
          <p:nvPr/>
        </p:nvSpPr>
        <p:spPr bwMode="auto">
          <a:xfrm>
            <a:off x="4968304" y="2957823"/>
            <a:ext cx="354169" cy="3558318"/>
          </a:xfrm>
          <a:custGeom>
            <a:avLst/>
            <a:gdLst>
              <a:gd name="connsiteX0" fmla="*/ 0 w 391030"/>
              <a:gd name="connsiteY0" fmla="*/ 0 h 3333750"/>
              <a:gd name="connsiteX1" fmla="*/ 323850 w 391030"/>
              <a:gd name="connsiteY1" fmla="*/ 1323975 h 3333750"/>
              <a:gd name="connsiteX2" fmla="*/ 390525 w 391030"/>
              <a:gd name="connsiteY2" fmla="*/ 2628900 h 3333750"/>
              <a:gd name="connsiteX3" fmla="*/ 352425 w 391030"/>
              <a:gd name="connsiteY3" fmla="*/ 3057525 h 3333750"/>
              <a:gd name="connsiteX4" fmla="*/ 314325 w 39103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30" h="3333750">
                <a:moveTo>
                  <a:pt x="0" y="0"/>
                </a:moveTo>
                <a:cubicBezTo>
                  <a:pt x="129381" y="442912"/>
                  <a:pt x="258762" y="885825"/>
                  <a:pt x="323850" y="1323975"/>
                </a:cubicBezTo>
                <a:cubicBezTo>
                  <a:pt x="388938" y="1762125"/>
                  <a:pt x="385763" y="2339975"/>
                  <a:pt x="390525" y="2628900"/>
                </a:cubicBezTo>
                <a:cubicBezTo>
                  <a:pt x="395287" y="2917825"/>
                  <a:pt x="365125" y="2940050"/>
                  <a:pt x="352425" y="3057525"/>
                </a:cubicBezTo>
                <a:cubicBezTo>
                  <a:pt x="339725" y="3175000"/>
                  <a:pt x="314325" y="3333750"/>
                  <a:pt x="314325" y="3333750"/>
                </a:cubicBezTo>
              </a:path>
            </a:pathLst>
          </a:custGeom>
          <a:noFill/>
          <a:ln w="158750" cap="flat" cmpd="sng" algn="ctr">
            <a:gradFill flip="none" rotWithShape="1">
              <a:gsLst>
                <a:gs pos="0">
                  <a:srgbClr val="FFC000"/>
                </a:gs>
                <a:gs pos="77000">
                  <a:srgbClr val="FF0000">
                    <a:lumMod val="100000"/>
                  </a:srgbClr>
                </a:gs>
              </a:gsLst>
              <a:lin ang="5400000" scaled="0"/>
              <a:tileRect/>
            </a:gra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 name="ZoneTexte 1"/>
          <p:cNvSpPr txBox="1"/>
          <p:nvPr/>
        </p:nvSpPr>
        <p:spPr>
          <a:xfrm>
            <a:off x="3744168" y="1860771"/>
            <a:ext cx="2736304" cy="1122871"/>
          </a:xfrm>
          <a:prstGeom prst="rect">
            <a:avLst/>
          </a:prstGeom>
          <a:solidFill>
            <a:srgbClr val="FFC000"/>
          </a:solidFill>
        </p:spPr>
        <p:txBody>
          <a:bodyPr wrap="square" rtlCol="0">
            <a:spAutoFit/>
          </a:bodyPr>
          <a:lstStyle/>
          <a:p>
            <a:r>
              <a:rPr lang="fr-FR" dirty="0"/>
              <a:t>La majorité des gîtes de développement larvaire sont sur le domaine privé des particuliers</a:t>
            </a:r>
          </a:p>
        </p:txBody>
      </p:sp>
      <p:pic>
        <p:nvPicPr>
          <p:cNvPr id="1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863848" y="544513"/>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600" dirty="0">
                <a:solidFill>
                  <a:srgbClr val="000000"/>
                </a:solidFill>
              </a:rPr>
              <a:t>La collectivité peut-elle agir seule ?</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329756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963726">
            <a:off x="5377447" y="2687478"/>
            <a:ext cx="5411949" cy="3140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Mobilisation sociale qu’est ce que c’est ?</a:t>
            </a:r>
          </a:p>
        </p:txBody>
      </p:sp>
      <p:sp>
        <p:nvSpPr>
          <p:cNvPr id="3" name="ZoneTexte 2"/>
          <p:cNvSpPr txBox="1"/>
          <p:nvPr/>
        </p:nvSpPr>
        <p:spPr>
          <a:xfrm>
            <a:off x="215776" y="1620837"/>
            <a:ext cx="6984776" cy="3970318"/>
          </a:xfrm>
          <a:prstGeom prst="rect">
            <a:avLst/>
          </a:prstGeom>
          <a:noFill/>
        </p:spPr>
        <p:txBody>
          <a:bodyPr wrap="square" rtlCol="0">
            <a:spAutoFit/>
          </a:bodyPr>
          <a:lstStyle/>
          <a:p>
            <a:r>
              <a:rPr lang="fr-FR" b="1" dirty="0"/>
              <a:t>Pour être efficace, la lutte nécessite d’être partagée par tous</a:t>
            </a:r>
            <a:r>
              <a:rPr lang="fr-FR" dirty="0"/>
              <a:t>.</a:t>
            </a:r>
          </a:p>
          <a:p>
            <a:endParaRPr lang="fr-FR" dirty="0"/>
          </a:p>
          <a:p>
            <a:r>
              <a:rPr lang="fr-FR" dirty="0"/>
              <a:t>Pour être partagée, il faut les convaincre de son intérêt.</a:t>
            </a:r>
          </a:p>
          <a:p>
            <a:endParaRPr lang="fr-FR" dirty="0"/>
          </a:p>
          <a:p>
            <a:r>
              <a:rPr lang="fr-FR" dirty="0"/>
              <a:t>Pour convaincre, il faut </a:t>
            </a:r>
            <a:r>
              <a:rPr lang="fr-FR" b="1" dirty="0"/>
              <a:t>identifier les publics et cibler les actions</a:t>
            </a:r>
            <a:endParaRPr lang="fr-FR" dirty="0"/>
          </a:p>
          <a:p>
            <a:endParaRPr lang="fr-FR" dirty="0"/>
          </a:p>
          <a:p>
            <a:pPr marL="285750" indent="-285750">
              <a:buFont typeface="Arial" panose="020B0604020202020204" pitchFamily="34" charset="0"/>
              <a:buChar char="•"/>
            </a:pPr>
            <a:r>
              <a:rPr lang="fr-FR" dirty="0"/>
              <a:t>Travail au niveau de la commune	accroche générique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Travail au niveau du quartier     Actions porte à porte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Travail avec un acteur particulier (campings / périscolaires / …)</a:t>
            </a:r>
          </a:p>
          <a:p>
            <a:pPr lvl="1" indent="0"/>
            <a:r>
              <a:rPr lang="fr-FR" dirty="0"/>
              <a:t>						Adaptation des flyers/affiches</a:t>
            </a:r>
          </a:p>
          <a:p>
            <a:pPr lvl="1" indent="0"/>
            <a:endParaRPr lang="fr-FR" dirty="0"/>
          </a:p>
          <a:p>
            <a:pPr marL="285750" indent="-285750">
              <a:buFont typeface="Arial" panose="020B0604020202020204" pitchFamily="34" charset="0"/>
              <a:buChar char="•"/>
            </a:pPr>
            <a:r>
              <a:rPr lang="fr-FR" dirty="0"/>
              <a:t>Marchés, foires, salons		Développement d’outils spécifiques</a:t>
            </a:r>
          </a:p>
        </p:txBody>
      </p:sp>
      <p:sp>
        <p:nvSpPr>
          <p:cNvPr id="2" name="Flèche droite 1"/>
          <p:cNvSpPr/>
          <p:nvPr/>
        </p:nvSpPr>
        <p:spPr bwMode="auto">
          <a:xfrm>
            <a:off x="3528144" y="3923853"/>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Flèche à angle droit 3"/>
          <p:cNvSpPr/>
          <p:nvPr/>
        </p:nvSpPr>
        <p:spPr bwMode="auto">
          <a:xfrm rot="5400000">
            <a:off x="3133824" y="4681783"/>
            <a:ext cx="288032" cy="288032"/>
          </a:xfrm>
          <a:prstGeom prst="bentUp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9" name="Flèche droite 8"/>
          <p:cNvSpPr/>
          <p:nvPr/>
        </p:nvSpPr>
        <p:spPr bwMode="auto">
          <a:xfrm>
            <a:off x="4031506" y="3441835"/>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0" name="Flèche droite 9"/>
          <p:cNvSpPr/>
          <p:nvPr/>
        </p:nvSpPr>
        <p:spPr bwMode="auto">
          <a:xfrm>
            <a:off x="3125142" y="5292949"/>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000956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0484115">
            <a:off x="3507687" y="1203365"/>
            <a:ext cx="2835427" cy="1782194"/>
          </a:xfrm>
          <a:prstGeom prst="rect">
            <a:avLst/>
          </a:prstGeom>
          <a:noFill/>
          <a:ln w="9525">
            <a:noFill/>
            <a:miter lim="800000"/>
            <a:headEnd/>
            <a:tailEnd/>
          </a:ln>
        </p:spPr>
      </p:pic>
      <p:pic>
        <p:nvPicPr>
          <p:cNvPr id="7"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75151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Mobilisation sociale : une grande diversité d’outils</a:t>
            </a:r>
            <a:endParaRPr lang="fr-FR" altLang="fr-FR" sz="2600" dirty="0">
              <a:solidFill>
                <a:srgbClr val="000000"/>
              </a:solidFill>
              <a:latin typeface="Microsoft YaHei"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28452">
            <a:off x="7327659" y="1446213"/>
            <a:ext cx="188631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1006542">
            <a:off x="4537562" y="2753747"/>
            <a:ext cx="2643715" cy="185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05741">
            <a:off x="436437" y="1145659"/>
            <a:ext cx="2554262" cy="190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 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20535788">
            <a:off x="4226924" y="5279446"/>
            <a:ext cx="2426929" cy="1701263"/>
          </a:xfrm>
          <a:prstGeom prst="rect">
            <a:avLst/>
          </a:prstGeom>
          <a:noFill/>
          <a:ln w="9525">
            <a:noFill/>
            <a:miter lim="800000"/>
            <a:headEnd/>
            <a:tailEnd/>
          </a:ln>
        </p:spPr>
      </p:pic>
      <p:pic>
        <p:nvPicPr>
          <p:cNvPr id="2" name="Image 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rot="20822629">
            <a:off x="360607" y="2940496"/>
            <a:ext cx="3711658" cy="2458372"/>
          </a:xfrm>
          <a:prstGeom prst="rect">
            <a:avLst/>
          </a:prstGeom>
        </p:spPr>
      </p:pic>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784" y="6017243"/>
            <a:ext cx="1819529" cy="590632"/>
          </a:xfrm>
          <a:prstGeom prst="rect">
            <a:avLst/>
          </a:prstGeom>
        </p:spPr>
      </p:pic>
      <p:pic>
        <p:nvPicPr>
          <p:cNvPr id="2050" name="Picture 2"/>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rot="20370022">
            <a:off x="2018801" y="4723787"/>
            <a:ext cx="1779156" cy="258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76" y="1537284"/>
            <a:ext cx="1143160" cy="457264"/>
          </a:xfrm>
          <a:prstGeom prst="rect">
            <a:avLst/>
          </a:prstGeom>
        </p:spPr>
      </p:pic>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46251" y="2102097"/>
            <a:ext cx="990738" cy="638264"/>
          </a:xfrm>
          <a:prstGeom prst="rect">
            <a:avLst/>
          </a:prstGeom>
        </p:spPr>
      </p:pic>
    </p:spTree>
    <p:extLst>
      <p:ext uri="{BB962C8B-B14F-4D97-AF65-F5344CB8AC3E}">
        <p14:creationId xmlns:p14="http://schemas.microsoft.com/office/powerpoint/2010/main" val="1241408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8634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smtClean="0">
                <a:solidFill>
                  <a:srgbClr val="000000"/>
                </a:solidFill>
              </a:rPr>
              <a:t>Trois grands </a:t>
            </a:r>
            <a:r>
              <a:rPr lang="fr-FR" altLang="fr-FR" sz="2600" dirty="0">
                <a:solidFill>
                  <a:srgbClr val="000000"/>
                </a:solidFill>
              </a:rPr>
              <a:t>types d’outils – </a:t>
            </a:r>
            <a:r>
              <a:rPr lang="fr-FR" altLang="fr-FR" sz="2600" dirty="0" smtClean="0">
                <a:solidFill>
                  <a:srgbClr val="000000"/>
                </a:solidFill>
              </a:rPr>
              <a:t>trois grands </a:t>
            </a:r>
            <a:r>
              <a:rPr lang="fr-FR" altLang="fr-FR" sz="2600" dirty="0">
                <a:solidFill>
                  <a:srgbClr val="000000"/>
                </a:solidFill>
              </a:rPr>
              <a:t>types d’objectifs</a:t>
            </a:r>
            <a:endParaRPr lang="fr-FR" altLang="fr-FR" sz="2600" dirty="0">
              <a:solidFill>
                <a:srgbClr val="000000"/>
              </a:solidFill>
              <a:latin typeface="Microsoft YaHei" charset="-122"/>
            </a:endParaRPr>
          </a:p>
        </p:txBody>
      </p:sp>
      <p:sp>
        <p:nvSpPr>
          <p:cNvPr id="4" name="ZoneTexte 1"/>
          <p:cNvSpPr txBox="1">
            <a:spLocks noChangeArrowheads="1"/>
          </p:cNvSpPr>
          <p:nvPr/>
        </p:nvSpPr>
        <p:spPr bwMode="auto">
          <a:xfrm>
            <a:off x="143768" y="1213735"/>
            <a:ext cx="9577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rgbClr val="FFC000"/>
                </a:solidFill>
              </a:rPr>
              <a:t>Communication indirecte ou passive</a:t>
            </a:r>
            <a:r>
              <a:rPr lang="fr-FR" altLang="fr-FR" b="1" dirty="0"/>
              <a:t>			</a:t>
            </a:r>
            <a:r>
              <a:rPr lang="fr-FR" altLang="fr-FR" b="1" dirty="0">
                <a:solidFill>
                  <a:srgbClr val="92D050"/>
                </a:solidFill>
              </a:rPr>
              <a:t>Communication directe ou active</a:t>
            </a:r>
            <a:endParaRPr lang="fr-FR" b="1" dirty="0">
              <a:solidFill>
                <a:srgbClr val="92D050"/>
              </a:solidFill>
            </a:endParaRPr>
          </a:p>
        </p:txBody>
      </p:sp>
      <p:cxnSp>
        <p:nvCxnSpPr>
          <p:cNvPr id="3" name="Connecteur droit 2"/>
          <p:cNvCxnSpPr/>
          <p:nvPr/>
        </p:nvCxnSpPr>
        <p:spPr bwMode="auto">
          <a:xfrm>
            <a:off x="4536256" y="1398401"/>
            <a:ext cx="0" cy="5693804"/>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ZoneTexte 1"/>
          <p:cNvSpPr txBox="1"/>
          <p:nvPr/>
        </p:nvSpPr>
        <p:spPr>
          <a:xfrm>
            <a:off x="143768" y="1979637"/>
            <a:ext cx="4498667" cy="5909310"/>
          </a:xfrm>
          <a:prstGeom prst="rect">
            <a:avLst/>
          </a:prstGeom>
          <a:noFill/>
        </p:spPr>
        <p:txBody>
          <a:bodyPr wrap="none" rtlCol="0">
            <a:spAutoFit/>
          </a:bodyPr>
          <a:lstStyle/>
          <a:p>
            <a:r>
              <a:rPr lang="fr-FR" dirty="0"/>
              <a:t>Type : 	Article de presse / </a:t>
            </a:r>
            <a:r>
              <a:rPr lang="fr-FR" dirty="0" smtClean="0"/>
              <a:t>flyer </a:t>
            </a:r>
          </a:p>
          <a:p>
            <a:r>
              <a:rPr lang="fr-FR" dirty="0"/>
              <a:t>	</a:t>
            </a:r>
            <a:r>
              <a:rPr lang="fr-FR" dirty="0" smtClean="0"/>
              <a:t>		pour les publics plus âgés</a:t>
            </a:r>
            <a:endParaRPr lang="fr-FR" dirty="0"/>
          </a:p>
          <a:p>
            <a:r>
              <a:rPr lang="fr-FR" dirty="0"/>
              <a:t>		Site web / réseaux </a:t>
            </a:r>
            <a:r>
              <a:rPr lang="fr-FR" dirty="0" smtClean="0"/>
              <a:t>sociaux</a:t>
            </a:r>
          </a:p>
          <a:p>
            <a:r>
              <a:rPr lang="fr-FR" dirty="0"/>
              <a:t>	</a:t>
            </a:r>
            <a:r>
              <a:rPr lang="fr-FR" dirty="0" smtClean="0"/>
              <a:t>		</a:t>
            </a:r>
            <a:r>
              <a:rPr lang="fr-FR" dirty="0"/>
              <a:t> pour les publics </a:t>
            </a:r>
            <a:r>
              <a:rPr lang="fr-FR" dirty="0" smtClean="0"/>
              <a:t>jeunes</a:t>
            </a:r>
          </a:p>
          <a:p>
            <a:r>
              <a:rPr lang="fr-FR" dirty="0"/>
              <a:t>		Médias locaux (presse, radio, </a:t>
            </a:r>
            <a:endParaRPr lang="fr-FR" dirty="0" smtClean="0"/>
          </a:p>
          <a:p>
            <a:r>
              <a:rPr lang="fr-FR" dirty="0" smtClean="0"/>
              <a:t>télévision</a:t>
            </a:r>
            <a:r>
              <a:rPr lang="fr-FR" dirty="0"/>
              <a:t>)</a:t>
            </a:r>
          </a:p>
          <a:p>
            <a:endParaRPr lang="fr-FR" dirty="0"/>
          </a:p>
          <a:p>
            <a:r>
              <a:rPr lang="fr-FR" b="1" dirty="0">
                <a:solidFill>
                  <a:srgbClr val="FFC000"/>
                </a:solidFill>
              </a:rPr>
              <a:t>Objectif :</a:t>
            </a:r>
            <a:r>
              <a:rPr lang="fr-FR" dirty="0">
                <a:solidFill>
                  <a:srgbClr val="FFC000"/>
                </a:solidFill>
              </a:rPr>
              <a:t> </a:t>
            </a:r>
          </a:p>
          <a:p>
            <a:r>
              <a:rPr lang="fr-FR" b="1" dirty="0">
                <a:solidFill>
                  <a:srgbClr val="FFC000"/>
                </a:solidFill>
              </a:rPr>
              <a:t>Augmente le niveau de connaissance</a:t>
            </a:r>
          </a:p>
          <a:p>
            <a:endParaRPr lang="fr-FR" dirty="0"/>
          </a:p>
          <a:p>
            <a:r>
              <a:rPr lang="fr-FR" dirty="0"/>
              <a:t>Avantage : </a:t>
            </a:r>
          </a:p>
          <a:p>
            <a:r>
              <a:rPr lang="fr-FR" dirty="0"/>
              <a:t>	Souplesse de la mise en </a:t>
            </a:r>
            <a:r>
              <a:rPr lang="fr-FR" dirty="0" smtClean="0"/>
              <a:t>œuvre</a:t>
            </a:r>
            <a:endParaRPr lang="fr-FR" dirty="0"/>
          </a:p>
          <a:p>
            <a:endParaRPr lang="fr-FR" dirty="0"/>
          </a:p>
          <a:p>
            <a:r>
              <a:rPr lang="fr-FR" dirty="0"/>
              <a:t>Inconvénients : </a:t>
            </a:r>
          </a:p>
          <a:p>
            <a:r>
              <a:rPr lang="fr-FR" dirty="0"/>
              <a:t>	Problème lexical</a:t>
            </a:r>
          </a:p>
          <a:p>
            <a:r>
              <a:rPr lang="fr-FR" dirty="0"/>
              <a:t>	Report de responsabilité</a:t>
            </a:r>
          </a:p>
          <a:p>
            <a:r>
              <a:rPr lang="fr-FR" dirty="0"/>
              <a:t>		</a:t>
            </a:r>
          </a:p>
          <a:p>
            <a:r>
              <a:rPr lang="fr-FR" dirty="0"/>
              <a:t>	 </a:t>
            </a:r>
            <a:r>
              <a:rPr lang="fr-FR" b="1" dirty="0">
                <a:solidFill>
                  <a:srgbClr val="FFC000"/>
                </a:solidFill>
              </a:rPr>
              <a:t>Ne favorise pas le passage à l’acte</a:t>
            </a:r>
          </a:p>
          <a:p>
            <a:endParaRPr lang="fr-FR" dirty="0"/>
          </a:p>
          <a:p>
            <a:endParaRPr lang="fr-FR" dirty="0"/>
          </a:p>
          <a:p>
            <a:r>
              <a:rPr lang="fr-FR" dirty="0"/>
              <a:t>	</a:t>
            </a:r>
          </a:p>
        </p:txBody>
      </p:sp>
      <p:sp>
        <p:nvSpPr>
          <p:cNvPr id="9" name="Flèche à angle droit 8"/>
          <p:cNvSpPr/>
          <p:nvPr/>
        </p:nvSpPr>
        <p:spPr bwMode="auto">
          <a:xfrm rot="5400000">
            <a:off x="143768" y="6372125"/>
            <a:ext cx="648072" cy="504056"/>
          </a:xfrm>
          <a:prstGeom prst="bentUpArrow">
            <a:avLst>
              <a:gd name="adj1" fmla="val 25000"/>
              <a:gd name="adj2" fmla="val 25000"/>
              <a:gd name="adj3" fmla="val 25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1" name="ZoneTexte 10"/>
          <p:cNvSpPr txBox="1"/>
          <p:nvPr/>
        </p:nvSpPr>
        <p:spPr>
          <a:xfrm>
            <a:off x="4536257" y="1905669"/>
            <a:ext cx="5480672" cy="4524315"/>
          </a:xfrm>
          <a:prstGeom prst="rect">
            <a:avLst/>
          </a:prstGeom>
          <a:noFill/>
        </p:spPr>
        <p:txBody>
          <a:bodyPr wrap="square" rtlCol="0">
            <a:spAutoFit/>
          </a:bodyPr>
          <a:lstStyle/>
          <a:p>
            <a:r>
              <a:rPr lang="fr-FR" dirty="0"/>
              <a:t>Type : Salon / Evènement / Porte à porte / T.A.P.</a:t>
            </a:r>
          </a:p>
          <a:p>
            <a:r>
              <a:rPr lang="fr-FR" dirty="0"/>
              <a:t>				</a:t>
            </a:r>
          </a:p>
          <a:p>
            <a:endParaRPr lang="fr-FR" dirty="0"/>
          </a:p>
          <a:p>
            <a:r>
              <a:rPr lang="fr-FR" b="1" dirty="0">
                <a:solidFill>
                  <a:srgbClr val="92D050"/>
                </a:solidFill>
              </a:rPr>
              <a:t>Objectif :</a:t>
            </a:r>
            <a:r>
              <a:rPr lang="fr-FR" dirty="0">
                <a:solidFill>
                  <a:srgbClr val="92D050"/>
                </a:solidFill>
              </a:rPr>
              <a:t> </a:t>
            </a:r>
          </a:p>
          <a:p>
            <a:r>
              <a:rPr lang="fr-FR" b="1" dirty="0">
                <a:solidFill>
                  <a:srgbClr val="92D050"/>
                </a:solidFill>
              </a:rPr>
              <a:t>Faire évoluer les comportements</a:t>
            </a:r>
          </a:p>
          <a:p>
            <a:endParaRPr lang="fr-FR" dirty="0"/>
          </a:p>
          <a:p>
            <a:r>
              <a:rPr lang="fr-FR" dirty="0"/>
              <a:t>Avantages :</a:t>
            </a:r>
          </a:p>
          <a:p>
            <a:r>
              <a:rPr lang="fr-FR" dirty="0"/>
              <a:t>	Utilise des medias de la </a:t>
            </a:r>
            <a:r>
              <a:rPr lang="fr-FR" dirty="0" err="1"/>
              <a:t>comm</a:t>
            </a:r>
            <a:r>
              <a:rPr lang="fr-FR" dirty="0"/>
              <a:t> indirecte</a:t>
            </a:r>
          </a:p>
          <a:p>
            <a:r>
              <a:rPr lang="fr-FR" dirty="0"/>
              <a:t>	Permet de contourner les différents freins</a:t>
            </a:r>
          </a:p>
          <a:p>
            <a:r>
              <a:rPr lang="fr-FR" dirty="0"/>
              <a:t>	Améliore le passage à l’acte</a:t>
            </a:r>
          </a:p>
          <a:p>
            <a:endParaRPr lang="fr-FR" dirty="0"/>
          </a:p>
          <a:p>
            <a:r>
              <a:rPr lang="fr-FR" dirty="0"/>
              <a:t>Inconvénients : </a:t>
            </a:r>
          </a:p>
          <a:p>
            <a:r>
              <a:rPr lang="fr-FR" dirty="0"/>
              <a:t>	Coût</a:t>
            </a:r>
          </a:p>
          <a:p>
            <a:r>
              <a:rPr lang="fr-FR" dirty="0"/>
              <a:t>	Lourdeur de la mise en œuvre</a:t>
            </a:r>
          </a:p>
          <a:p>
            <a:r>
              <a:rPr lang="fr-FR" dirty="0"/>
              <a:t>	Cohérence des discours des différents acteurs</a:t>
            </a:r>
          </a:p>
          <a:p>
            <a:pPr marL="285750" indent="-285750">
              <a:buFont typeface="Arial" panose="020B0604020202020204" pitchFamily="34" charset="0"/>
              <a:buChar char="•"/>
            </a:pPr>
            <a:endParaRPr lang="fr-FR" dirty="0"/>
          </a:p>
        </p:txBody>
      </p:sp>
      <p:sp>
        <p:nvSpPr>
          <p:cNvPr id="18" name="ZoneTexte 17"/>
          <p:cNvSpPr txBox="1"/>
          <p:nvPr/>
        </p:nvSpPr>
        <p:spPr>
          <a:xfrm>
            <a:off x="5303940" y="6403483"/>
            <a:ext cx="3888432" cy="369332"/>
          </a:xfrm>
          <a:prstGeom prst="rect">
            <a:avLst/>
          </a:prstGeom>
          <a:noFill/>
        </p:spPr>
        <p:txBody>
          <a:bodyPr wrap="square" rtlCol="0">
            <a:spAutoFit/>
          </a:bodyPr>
          <a:lstStyle/>
          <a:p>
            <a:r>
              <a:rPr lang="fr-FR" b="1" dirty="0">
                <a:solidFill>
                  <a:srgbClr val="92D050"/>
                </a:solidFill>
              </a:rPr>
              <a:t>S’inscrit dans la durée</a:t>
            </a:r>
          </a:p>
        </p:txBody>
      </p:sp>
      <p:sp>
        <p:nvSpPr>
          <p:cNvPr id="19" name="Flèche à angle droit 18"/>
          <p:cNvSpPr/>
          <p:nvPr/>
        </p:nvSpPr>
        <p:spPr bwMode="auto">
          <a:xfrm rot="5400000">
            <a:off x="4719696" y="6151455"/>
            <a:ext cx="648072" cy="504056"/>
          </a:xfrm>
          <a:prstGeom prst="bentUpArrow">
            <a:avLst>
              <a:gd name="adj1" fmla="val 25000"/>
              <a:gd name="adj2" fmla="val 25000"/>
              <a:gd name="adj3" fmla="val 25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 name="ZoneTexte 4"/>
          <p:cNvSpPr txBox="1"/>
          <p:nvPr/>
        </p:nvSpPr>
        <p:spPr>
          <a:xfrm>
            <a:off x="2898628" y="7078955"/>
            <a:ext cx="3275256" cy="369332"/>
          </a:xfrm>
          <a:prstGeom prst="rect">
            <a:avLst/>
          </a:prstGeom>
          <a:noFill/>
        </p:spPr>
        <p:txBody>
          <a:bodyPr wrap="none" rtlCol="0">
            <a:spAutoFit/>
          </a:bodyPr>
          <a:lstStyle/>
          <a:p>
            <a:r>
              <a:rPr lang="fr-FR" b="1" dirty="0" smtClean="0">
                <a:solidFill>
                  <a:srgbClr val="00B0F0"/>
                </a:solidFill>
              </a:rPr>
              <a:t>Communication engageante</a:t>
            </a:r>
            <a:endParaRPr lang="fr-FR" b="1" dirty="0">
              <a:solidFill>
                <a:srgbClr val="00B0F0"/>
              </a:solidFill>
            </a:endParaRPr>
          </a:p>
        </p:txBody>
      </p:sp>
    </p:spTree>
    <p:extLst>
      <p:ext uri="{BB962C8B-B14F-4D97-AF65-F5344CB8AC3E}">
        <p14:creationId xmlns:p14="http://schemas.microsoft.com/office/powerpoint/2010/main" val="34328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863848" y="544513"/>
            <a:ext cx="43620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Communication engageante</a:t>
            </a:r>
          </a:p>
        </p:txBody>
      </p:sp>
      <p:sp>
        <p:nvSpPr>
          <p:cNvPr id="5" name="ZoneTexte 4"/>
          <p:cNvSpPr txBox="1"/>
          <p:nvPr/>
        </p:nvSpPr>
        <p:spPr>
          <a:xfrm>
            <a:off x="863848" y="1619597"/>
            <a:ext cx="8424936" cy="2616101"/>
          </a:xfrm>
          <a:prstGeom prst="rect">
            <a:avLst/>
          </a:prstGeom>
          <a:noFill/>
        </p:spPr>
        <p:txBody>
          <a:bodyPr wrap="square" rtlCol="0">
            <a:spAutoFit/>
          </a:bodyPr>
          <a:lstStyle/>
          <a:p>
            <a:r>
              <a:rPr lang="fr-FR" sz="2000" b="1" dirty="0" smtClean="0"/>
              <a:t>L’engagement </a:t>
            </a:r>
            <a:r>
              <a:rPr lang="fr-FR" sz="2000" b="1" dirty="0"/>
              <a:t>est le lien qui unit l’individu à ses actes</a:t>
            </a:r>
            <a:endParaRPr lang="fr-FR" sz="2000" b="1" dirty="0" smtClean="0"/>
          </a:p>
          <a:p>
            <a:endParaRPr lang="fr-FR" dirty="0"/>
          </a:p>
          <a:p>
            <a:r>
              <a:rPr lang="fr-FR" dirty="0" smtClean="0"/>
              <a:t>La connaissance n’est que rarement suivi du passage à l’acte</a:t>
            </a:r>
          </a:p>
          <a:p>
            <a:endParaRPr lang="fr-FR" dirty="0" smtClean="0"/>
          </a:p>
          <a:p>
            <a:r>
              <a:rPr lang="fr-FR" dirty="0" smtClean="0"/>
              <a:t>L’engagement doit être librement consentie</a:t>
            </a:r>
          </a:p>
          <a:p>
            <a:r>
              <a:rPr lang="fr-FR" dirty="0" smtClean="0"/>
              <a:t>Il doit être formalisé par un contrat, la signature d’une charte</a:t>
            </a:r>
          </a:p>
          <a:p>
            <a:r>
              <a:rPr lang="fr-FR" dirty="0" smtClean="0"/>
              <a:t>La reconnaissance de l’action engagée est un facteur augmentant l’engagement</a:t>
            </a:r>
          </a:p>
          <a:p>
            <a:r>
              <a:rPr lang="fr-FR" dirty="0" smtClean="0"/>
              <a:t>Un acte que l’on répète est plus engageant qu’un acte réalisé une seule fois</a:t>
            </a:r>
            <a:endParaRPr lang="fr-FR" dirty="0"/>
          </a:p>
          <a:p>
            <a:r>
              <a:rPr lang="fr-FR" dirty="0"/>
              <a:t> </a:t>
            </a:r>
          </a:p>
        </p:txBody>
      </p:sp>
      <p:sp>
        <p:nvSpPr>
          <p:cNvPr id="6" name="Rectangle 5"/>
          <p:cNvSpPr/>
          <p:nvPr/>
        </p:nvSpPr>
        <p:spPr>
          <a:xfrm>
            <a:off x="857076" y="4473783"/>
            <a:ext cx="7711628" cy="2031325"/>
          </a:xfrm>
          <a:prstGeom prst="rect">
            <a:avLst/>
          </a:prstGeom>
        </p:spPr>
        <p:txBody>
          <a:bodyPr wrap="square">
            <a:spAutoFit/>
          </a:bodyPr>
          <a:lstStyle/>
          <a:p>
            <a:r>
              <a:rPr lang="fr-FR" b="1" dirty="0"/>
              <a:t>Facteurs </a:t>
            </a:r>
            <a:r>
              <a:rPr lang="fr-FR" b="1" dirty="0" smtClean="0"/>
              <a:t>d'engagement</a:t>
            </a:r>
          </a:p>
          <a:p>
            <a:endParaRPr lang="fr-FR" dirty="0" smtClean="0"/>
          </a:p>
          <a:p>
            <a:r>
              <a:rPr lang="fr-FR" dirty="0" smtClean="0"/>
              <a:t>Le </a:t>
            </a:r>
            <a:r>
              <a:rPr lang="fr-FR" dirty="0"/>
              <a:t>contexte de liberté dans lequel l’acte est </a:t>
            </a:r>
            <a:r>
              <a:rPr lang="fr-FR" dirty="0" smtClean="0"/>
              <a:t>réalisé : un </a:t>
            </a:r>
            <a:r>
              <a:rPr lang="fr-FR" dirty="0"/>
              <a:t>acte réalisé dans un contexte de liberté est plus engageant qu'un acte réalisé dans un contexte de </a:t>
            </a:r>
            <a:r>
              <a:rPr lang="fr-FR" dirty="0" smtClean="0"/>
              <a:t>contrainte</a:t>
            </a:r>
          </a:p>
          <a:p>
            <a:r>
              <a:rPr lang="fr-FR" dirty="0" smtClean="0"/>
              <a:t>Le </a:t>
            </a:r>
            <a:r>
              <a:rPr lang="fr-FR" dirty="0"/>
              <a:t>caractère public de l'acte </a:t>
            </a:r>
            <a:r>
              <a:rPr lang="fr-FR" dirty="0" smtClean="0"/>
              <a:t>: un </a:t>
            </a:r>
            <a:r>
              <a:rPr lang="fr-FR" dirty="0"/>
              <a:t>acte réalisé publiquement est plus engageant qu'un acte dont l'anonymat est garanti</a:t>
            </a:r>
          </a:p>
        </p:txBody>
      </p:sp>
    </p:spTree>
    <p:extLst>
      <p:ext uri="{BB962C8B-B14F-4D97-AF65-F5344CB8AC3E}">
        <p14:creationId xmlns:p14="http://schemas.microsoft.com/office/powerpoint/2010/main" val="4132140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63848" y="544513"/>
            <a:ext cx="43620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Communication engageante</a:t>
            </a:r>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val="0"/>
              </a:ext>
            </a:extLst>
          </a:blip>
          <a:srcRect l="2295" r="2618"/>
          <a:stretch/>
        </p:blipFill>
        <p:spPr>
          <a:xfrm>
            <a:off x="0" y="0"/>
            <a:ext cx="5112568" cy="7559675"/>
          </a:xfrm>
          <a:prstGeom prst="rect">
            <a:avLst/>
          </a:prstGeom>
        </p:spPr>
      </p:pic>
      <p:pic>
        <p:nvPicPr>
          <p:cNvPr id="5" name="Image 4"/>
          <p:cNvPicPr>
            <a:picLocks noChangeAspect="1"/>
          </p:cNvPicPr>
          <p:nvPr/>
        </p:nvPicPr>
        <p:blipFill rotWithShape="1">
          <a:blip r:embed="rId3" cstate="screen">
            <a:extLst>
              <a:ext uri="{28A0092B-C50C-407E-A947-70E740481C1C}">
                <a14:useLocalDpi xmlns:a14="http://schemas.microsoft.com/office/drawing/2010/main" val="0"/>
              </a:ext>
            </a:extLst>
          </a:blip>
          <a:srcRect l="4707" r="5747"/>
          <a:stretch/>
        </p:blipFill>
        <p:spPr>
          <a:xfrm>
            <a:off x="5256089" y="0"/>
            <a:ext cx="4824536" cy="7559675"/>
          </a:xfrm>
          <a:prstGeom prst="rect">
            <a:avLst/>
          </a:prstGeom>
        </p:spPr>
      </p:pic>
      <p:sp>
        <p:nvSpPr>
          <p:cNvPr id="6" name="Rectangle à coins arrondis 5"/>
          <p:cNvSpPr/>
          <p:nvPr/>
        </p:nvSpPr>
        <p:spPr bwMode="auto">
          <a:xfrm>
            <a:off x="3876283" y="6444133"/>
            <a:ext cx="1368152" cy="432048"/>
          </a:xfrm>
          <a:prstGeom prst="wedgeRoundRectCallout">
            <a:avLst>
              <a:gd name="adj1" fmla="val -75405"/>
              <a:gd name="adj2" fmla="val 8133"/>
              <a:gd name="adj3" fmla="val 1666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r>
              <a:rPr lang="fr-FR" sz="1200" b="1" dirty="0"/>
              <a:t>caractère public de l'acte</a:t>
            </a:r>
            <a:endParaRPr kumimoji="0" lang="fr-FR" sz="1200" b="1" i="0" u="none" strike="noStrike" cap="none" normalizeH="0" baseline="0" dirty="0" smtClean="0">
              <a:ln>
                <a:noFill/>
              </a:ln>
              <a:effectLst/>
              <a:latin typeface="Arial" panose="020B0604020202020204" pitchFamily="34" charset="0"/>
              <a:ea typeface="Microsoft YaHei" panose="020B0503020204020204" pitchFamily="34" charset="-122"/>
            </a:endParaRPr>
          </a:p>
        </p:txBody>
      </p:sp>
      <p:sp>
        <p:nvSpPr>
          <p:cNvPr id="7" name="Rectangle à coins arrondis 6"/>
          <p:cNvSpPr/>
          <p:nvPr/>
        </p:nvSpPr>
        <p:spPr bwMode="auto">
          <a:xfrm>
            <a:off x="8424688" y="107429"/>
            <a:ext cx="1655937" cy="437084"/>
          </a:xfrm>
          <a:prstGeom prst="wedgeRoundRectCallout">
            <a:avLst>
              <a:gd name="adj1" fmla="val -27925"/>
              <a:gd name="adj2" fmla="val 127757"/>
              <a:gd name="adj3" fmla="val 1666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r>
              <a:rPr lang="fr-FR" sz="1200" b="1" dirty="0"/>
              <a:t>reconnaissance de l’action engagée</a:t>
            </a:r>
            <a:endParaRPr kumimoji="0" lang="fr-FR" sz="1200" b="1" i="0" u="none" strike="noStrike" cap="none" normalizeH="0" baseline="0" dirty="0" smtClean="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89759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 y="0"/>
            <a:ext cx="5439539" cy="7559675"/>
          </a:xfrm>
          <a:prstGeom prst="rect">
            <a:avLst/>
          </a:prstGeom>
        </p:spPr>
      </p:pic>
      <p:sp>
        <p:nvSpPr>
          <p:cNvPr id="3" name="ZoneTexte 2"/>
          <p:cNvSpPr txBox="1"/>
          <p:nvPr/>
        </p:nvSpPr>
        <p:spPr>
          <a:xfrm>
            <a:off x="5688384" y="1475581"/>
            <a:ext cx="3888432" cy="1200329"/>
          </a:xfrm>
          <a:prstGeom prst="rect">
            <a:avLst/>
          </a:prstGeom>
          <a:solidFill>
            <a:schemeClr val="accent6">
              <a:lumMod val="20000"/>
              <a:lumOff val="80000"/>
            </a:schemeClr>
          </a:solidFill>
        </p:spPr>
        <p:txBody>
          <a:bodyPr wrap="square" rtlCol="0">
            <a:spAutoFit/>
          </a:bodyPr>
          <a:lstStyle/>
          <a:p>
            <a:r>
              <a:rPr lang="fr-FR" dirty="0" smtClean="0"/>
              <a:t>Exemple de document signé par les personnes présentes lors d’une formation réalisée avec la commune de Grigny</a:t>
            </a:r>
            <a:endParaRPr lang="fr-FR" dirty="0"/>
          </a:p>
        </p:txBody>
      </p:sp>
    </p:spTree>
    <p:extLst>
      <p:ext uri="{BB962C8B-B14F-4D97-AF65-F5344CB8AC3E}">
        <p14:creationId xmlns:p14="http://schemas.microsoft.com/office/powerpoint/2010/main" val="26320385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668908" y="6557483"/>
            <a:ext cx="1459636" cy="96677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68907" y="5658236"/>
            <a:ext cx="1459637" cy="899247"/>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83403" y="5591065"/>
            <a:ext cx="2902693" cy="1922562"/>
          </a:xfrm>
          <a:prstGeom prst="rect">
            <a:avLst/>
          </a:prstGeom>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97216" y="1858343"/>
            <a:ext cx="3390848" cy="25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38587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La communication active</a:t>
            </a:r>
            <a:endParaRPr lang="fr-FR" altLang="fr-FR" sz="2600" dirty="0">
              <a:solidFill>
                <a:srgbClr val="000000"/>
              </a:solidFill>
              <a:latin typeface="Microsoft YaHei" charset="-122"/>
            </a:endParaRPr>
          </a:p>
        </p:txBody>
      </p:sp>
      <p:cxnSp>
        <p:nvCxnSpPr>
          <p:cNvPr id="3" name="Connecteur droit 2"/>
          <p:cNvCxnSpPr/>
          <p:nvPr/>
        </p:nvCxnSpPr>
        <p:spPr bwMode="auto">
          <a:xfrm>
            <a:off x="4464248" y="1398401"/>
            <a:ext cx="0" cy="5909828"/>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35856" y="1858343"/>
            <a:ext cx="2698043" cy="179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143768" y="1259557"/>
            <a:ext cx="4322811" cy="646331"/>
          </a:xfrm>
          <a:prstGeom prst="rect">
            <a:avLst/>
          </a:prstGeom>
          <a:noFill/>
        </p:spPr>
        <p:txBody>
          <a:bodyPr wrap="square" rtlCol="0">
            <a:spAutoFit/>
          </a:bodyPr>
          <a:lstStyle/>
          <a:p>
            <a:r>
              <a:rPr lang="fr-FR" dirty="0"/>
              <a:t>Evènementiel (Fête de la Science, marché, ….)</a:t>
            </a:r>
          </a:p>
        </p:txBody>
      </p:sp>
      <p:cxnSp>
        <p:nvCxnSpPr>
          <p:cNvPr id="17" name="Connecteur droit 16"/>
          <p:cNvCxnSpPr/>
          <p:nvPr/>
        </p:nvCxnSpPr>
        <p:spPr bwMode="auto">
          <a:xfrm>
            <a:off x="647823" y="3851845"/>
            <a:ext cx="3633687" cy="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Image 22"/>
          <p:cNvPicPr/>
          <p:nvPr/>
        </p:nvPicPr>
        <p:blipFill>
          <a:blip r:embed="rId8" cstate="screen">
            <a:extLst>
              <a:ext uri="{28A0092B-C50C-407E-A947-70E740481C1C}">
                <a14:useLocalDpi xmlns:a14="http://schemas.microsoft.com/office/drawing/2010/main" val="0"/>
              </a:ext>
            </a:extLst>
          </a:blip>
          <a:stretch>
            <a:fillRect/>
          </a:stretch>
        </p:blipFill>
        <p:spPr>
          <a:xfrm>
            <a:off x="71760" y="3923853"/>
            <a:ext cx="2117062" cy="3563814"/>
          </a:xfrm>
          <a:prstGeom prst="rect">
            <a:avLst/>
          </a:prstGeom>
        </p:spPr>
      </p:pic>
      <p:sp>
        <p:nvSpPr>
          <p:cNvPr id="21" name="ZoneTexte 20"/>
          <p:cNvSpPr txBox="1"/>
          <p:nvPr/>
        </p:nvSpPr>
        <p:spPr>
          <a:xfrm>
            <a:off x="71761" y="4139877"/>
            <a:ext cx="4264924" cy="369332"/>
          </a:xfrm>
          <a:prstGeom prst="rect">
            <a:avLst/>
          </a:prstGeom>
          <a:solidFill>
            <a:schemeClr val="bg1"/>
          </a:solidFill>
        </p:spPr>
        <p:txBody>
          <a:bodyPr wrap="square" rtlCol="0">
            <a:spAutoFit/>
          </a:bodyPr>
          <a:lstStyle/>
          <a:p>
            <a:r>
              <a:rPr lang="fr-FR" dirty="0"/>
              <a:t>Action par quartier (porte-à-porte, …)</a:t>
            </a:r>
          </a:p>
        </p:txBody>
      </p:sp>
      <p:graphicFrame>
        <p:nvGraphicFramePr>
          <p:cNvPr id="24" name="Graphique 23"/>
          <p:cNvGraphicFramePr/>
          <p:nvPr>
            <p:extLst>
              <p:ext uri="{D42A27DB-BD31-4B8C-83A1-F6EECF244321}">
                <p14:modId xmlns:p14="http://schemas.microsoft.com/office/powerpoint/2010/main" val="3761422054"/>
              </p:ext>
            </p:extLst>
          </p:nvPr>
        </p:nvGraphicFramePr>
        <p:xfrm>
          <a:off x="1655937" y="4520966"/>
          <a:ext cx="2880320" cy="1707143"/>
        </p:xfrm>
        <a:graphic>
          <a:graphicData uri="http://schemas.openxmlformats.org/drawingml/2006/chart">
            <c:chart xmlns:c="http://schemas.openxmlformats.org/drawingml/2006/chart" xmlns:r="http://schemas.openxmlformats.org/officeDocument/2006/relationships" r:id="rId9"/>
          </a:graphicData>
        </a:graphic>
      </p:graphicFrame>
      <p:sp>
        <p:nvSpPr>
          <p:cNvPr id="26" name="ZoneTexte 25"/>
          <p:cNvSpPr txBox="1"/>
          <p:nvPr/>
        </p:nvSpPr>
        <p:spPr>
          <a:xfrm>
            <a:off x="5112320" y="1398401"/>
            <a:ext cx="4322811" cy="369332"/>
          </a:xfrm>
          <a:prstGeom prst="rect">
            <a:avLst/>
          </a:prstGeom>
          <a:noFill/>
        </p:spPr>
        <p:txBody>
          <a:bodyPr wrap="square" rtlCol="0">
            <a:spAutoFit/>
          </a:bodyPr>
          <a:lstStyle/>
          <a:p>
            <a:r>
              <a:rPr lang="fr-FR" dirty="0"/>
              <a:t>Animation scolaire / périscolaire</a:t>
            </a:r>
          </a:p>
        </p:txBody>
      </p:sp>
      <p:pic>
        <p:nvPicPr>
          <p:cNvPr id="1026" name="Picture 2" descr="Z:\rnml\PHOTOS\Animation nature\Périscolaire\P1050604.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rot="10800000" flipH="1" flipV="1">
            <a:off x="4536256" y="1841239"/>
            <a:ext cx="1449062" cy="1086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La Réserve naturelle\Maison du marais\Expositions\2016\Photos expo\P1050934.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rot="16200000">
            <a:off x="4778778" y="3874034"/>
            <a:ext cx="1735434" cy="13014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1050876"/>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040312" y="2900652"/>
            <a:ext cx="1821656" cy="137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1050840"/>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951140" y="1813854"/>
            <a:ext cx="1616148" cy="121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79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359792" y="1619597"/>
            <a:ext cx="9073008"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fr-FR" altLang="fr-FR" sz="1600" dirty="0"/>
              <a:t>Problème lexical et taxonomique</a:t>
            </a:r>
          </a:p>
          <a:p>
            <a:r>
              <a:rPr lang="fr-FR" sz="1400" dirty="0"/>
              <a:t>	notion d’eau stagnante = eau souillée</a:t>
            </a:r>
          </a:p>
          <a:p>
            <a:endParaRPr lang="fr-FR" sz="1400" dirty="0"/>
          </a:p>
          <a:p>
            <a:pPr marL="285750" indent="-285750">
              <a:buFont typeface="Arial" panose="020B0604020202020204" pitchFamily="34" charset="0"/>
              <a:buChar char="•"/>
            </a:pPr>
            <a:r>
              <a:rPr lang="fr-FR" sz="1600" dirty="0"/>
              <a:t>Report de responsabilité</a:t>
            </a:r>
          </a:p>
          <a:p>
            <a:r>
              <a:rPr lang="fr-FR" sz="1400" dirty="0"/>
              <a:t>	</a:t>
            </a:r>
            <a:r>
              <a:rPr lang="fr-FR" sz="1600" dirty="0"/>
              <a:t>Pas les seuls ou les premiers responsables</a:t>
            </a:r>
          </a:p>
          <a:p>
            <a:endParaRPr lang="fr-FR" sz="1600" dirty="0"/>
          </a:p>
          <a:p>
            <a:r>
              <a:rPr lang="fr-FR" sz="1600" dirty="0"/>
              <a:t>	</a:t>
            </a:r>
            <a:r>
              <a:rPr lang="fr-FR" sz="1400" dirty="0"/>
              <a:t>Stigmatisation</a:t>
            </a:r>
          </a:p>
          <a:p>
            <a:r>
              <a:rPr lang="fr-FR" sz="1400" dirty="0"/>
              <a:t>		sale/désordre ; attribué aux « autres »</a:t>
            </a:r>
          </a:p>
          <a:p>
            <a:r>
              <a:rPr lang="fr-FR" sz="1400" dirty="0"/>
              <a:t>Ne pas culpabiliser la personne</a:t>
            </a:r>
          </a:p>
          <a:p>
            <a:r>
              <a:rPr lang="fr-FR" sz="1400" dirty="0"/>
              <a:t>Doc de </a:t>
            </a:r>
            <a:r>
              <a:rPr lang="fr-FR" sz="1400" dirty="0" err="1"/>
              <a:t>comm</a:t>
            </a:r>
            <a:r>
              <a:rPr lang="fr-FR" sz="1400" dirty="0"/>
              <a:t> pas des caricatures de situation</a:t>
            </a:r>
          </a:p>
          <a:p>
            <a:r>
              <a:rPr lang="fr-FR" sz="1400" dirty="0"/>
              <a:t> </a:t>
            </a:r>
          </a:p>
          <a:p>
            <a:r>
              <a:rPr lang="fr-FR" sz="1400" dirty="0"/>
              <a:t>	</a:t>
            </a:r>
          </a:p>
          <a:p>
            <a:r>
              <a:rPr lang="fr-FR" sz="1400" dirty="0"/>
              <a:t>	</a:t>
            </a:r>
            <a:r>
              <a:rPr lang="fr-FR" sz="1400" dirty="0" smtClean="0"/>
              <a:t>initiative </a:t>
            </a:r>
            <a:r>
              <a:rPr lang="fr-FR" sz="1400" dirty="0"/>
              <a:t>individuelle dérisoire/voisinage</a:t>
            </a:r>
          </a:p>
          <a:p>
            <a:r>
              <a:rPr lang="fr-FR" sz="1400" dirty="0"/>
              <a:t>Nécessaire de démontrer l’intérêt pour tous de coopérer</a:t>
            </a:r>
          </a:p>
          <a:p>
            <a:endParaRPr lang="fr-FR" sz="1400" dirty="0"/>
          </a:p>
          <a:p>
            <a:r>
              <a:rPr lang="fr-FR" sz="1400" dirty="0"/>
              <a:t>	Responsabilité privé/publique</a:t>
            </a:r>
          </a:p>
          <a:p>
            <a:r>
              <a:rPr lang="fr-FR" sz="1400" dirty="0"/>
              <a:t>		report responsabilité sur puissance publique</a:t>
            </a:r>
          </a:p>
          <a:p>
            <a:r>
              <a:rPr lang="fr-FR" sz="1400" dirty="0"/>
              <a:t>		« que font les pouvoirs publics ? »</a:t>
            </a:r>
          </a:p>
          <a:p>
            <a:r>
              <a:rPr lang="fr-FR" sz="1400" dirty="0"/>
              <a:t>Exemplarité de la gestion des espaces publiques</a:t>
            </a:r>
          </a:p>
          <a:p>
            <a:endParaRPr lang="fr-FR" sz="1400" dirty="0"/>
          </a:p>
          <a:p>
            <a:r>
              <a:rPr lang="fr-FR" sz="1400" dirty="0"/>
              <a:t>	Implication des professionnels concernés</a:t>
            </a:r>
          </a:p>
          <a:p>
            <a:r>
              <a:rPr lang="fr-FR" sz="1400" dirty="0"/>
              <a:t>Recherche alternatives techniques </a:t>
            </a:r>
          </a:p>
          <a:p>
            <a:endParaRPr lang="fr-FR" sz="1400" dirty="0"/>
          </a:p>
          <a:p>
            <a:pPr marL="1028700" lvl="1">
              <a:buFont typeface="Arial" panose="020B0604020202020204" pitchFamily="34" charset="0"/>
              <a:buChar char="•"/>
            </a:pPr>
            <a:r>
              <a:rPr lang="fr-FR" sz="1600" dirty="0"/>
              <a:t>Demande de recours aux protections insecticides</a:t>
            </a:r>
          </a:p>
        </p:txBody>
      </p:sp>
      <p:pic>
        <p:nvPicPr>
          <p:cNvPr id="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6920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Des freins à la mobilisation sociale existent …</a:t>
            </a:r>
            <a:endParaRPr lang="fr-FR" altLang="fr-FR" sz="2600" dirty="0">
              <a:solidFill>
                <a:srgbClr val="000000"/>
              </a:solidFill>
              <a:latin typeface="Microsoft YaHei" charset="-122"/>
            </a:endParaRPr>
          </a:p>
        </p:txBody>
      </p:sp>
      <p:sp>
        <p:nvSpPr>
          <p:cNvPr id="5" name="ZoneTexte 1"/>
          <p:cNvSpPr txBox="1">
            <a:spLocks noChangeArrowheads="1"/>
          </p:cNvSpPr>
          <p:nvPr/>
        </p:nvSpPr>
        <p:spPr bwMode="auto">
          <a:xfrm>
            <a:off x="274379" y="1213735"/>
            <a:ext cx="9734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2000" dirty="0"/>
              <a:t>Les freins à la lutte individuelle			Les freins à la prise de conscience sanitaire</a:t>
            </a:r>
            <a:endParaRPr lang="fr-FR" sz="2000" dirty="0"/>
          </a:p>
        </p:txBody>
      </p:sp>
      <p:cxnSp>
        <p:nvCxnSpPr>
          <p:cNvPr id="6" name="Connecteur droit 5"/>
          <p:cNvCxnSpPr/>
          <p:nvPr/>
        </p:nvCxnSpPr>
        <p:spPr bwMode="auto">
          <a:xfrm>
            <a:off x="4896296" y="1691605"/>
            <a:ext cx="0" cy="4824536"/>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lèche droite 1"/>
          <p:cNvSpPr/>
          <p:nvPr/>
        </p:nvSpPr>
        <p:spPr bwMode="auto">
          <a:xfrm>
            <a:off x="71760" y="4571925"/>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0" name="Flèche droite 9"/>
          <p:cNvSpPr/>
          <p:nvPr/>
        </p:nvSpPr>
        <p:spPr bwMode="auto">
          <a:xfrm>
            <a:off x="71760" y="3635821"/>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1" name="Flèche droite 10"/>
          <p:cNvSpPr/>
          <p:nvPr/>
        </p:nvSpPr>
        <p:spPr bwMode="auto">
          <a:xfrm>
            <a:off x="94359" y="5625753"/>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2" name="Flèche droite 11"/>
          <p:cNvSpPr/>
          <p:nvPr/>
        </p:nvSpPr>
        <p:spPr bwMode="auto">
          <a:xfrm>
            <a:off x="87929" y="6273825"/>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3" name="ZoneTexte 1"/>
          <p:cNvSpPr txBox="1">
            <a:spLocks noChangeArrowheads="1"/>
          </p:cNvSpPr>
          <p:nvPr/>
        </p:nvSpPr>
        <p:spPr bwMode="auto">
          <a:xfrm>
            <a:off x="4896297" y="1857445"/>
            <a:ext cx="512063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fr-FR" altLang="fr-FR" sz="1600" dirty="0"/>
              <a:t>Grande confiance dans le système de santé</a:t>
            </a:r>
          </a:p>
          <a:p>
            <a:r>
              <a:rPr lang="fr-FR" sz="1400" dirty="0"/>
              <a:t>	santé = affaire publique</a:t>
            </a:r>
          </a:p>
          <a:p>
            <a:r>
              <a:rPr lang="fr-FR" sz="1400" dirty="0"/>
              <a:t>	rôle individuel vu comme mineure dans la prévention</a:t>
            </a:r>
          </a:p>
          <a:p>
            <a:r>
              <a:rPr lang="fr-FR" sz="1400" dirty="0"/>
              <a:t>	« il vaut mieux prévenir que guérir »</a:t>
            </a:r>
          </a:p>
          <a:p>
            <a:endParaRPr lang="fr-FR" sz="1400" dirty="0"/>
          </a:p>
          <a:p>
            <a:pPr marL="285750" indent="-285750">
              <a:buFont typeface="Arial" panose="020B0604020202020204" pitchFamily="34" charset="0"/>
              <a:buChar char="•"/>
            </a:pPr>
            <a:r>
              <a:rPr lang="fr-FR" sz="1600" dirty="0"/>
              <a:t>Minimisation des risques sanitaires</a:t>
            </a:r>
          </a:p>
          <a:p>
            <a:r>
              <a:rPr lang="fr-FR" sz="1400" dirty="0"/>
              <a:t>	Défaut d’expérience vis-à-vis des maladies vectorielles</a:t>
            </a:r>
          </a:p>
          <a:p>
            <a:r>
              <a:rPr lang="fr-FR" sz="1400" dirty="0"/>
              <a:t>	Protection pour soi mais aussi pour son entourage</a:t>
            </a:r>
          </a:p>
        </p:txBody>
      </p:sp>
      <p:sp>
        <p:nvSpPr>
          <p:cNvPr id="14" name="Flèche droite 13"/>
          <p:cNvSpPr/>
          <p:nvPr/>
        </p:nvSpPr>
        <p:spPr bwMode="auto">
          <a:xfrm>
            <a:off x="5074615" y="2582672"/>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5" name="Flèche droite 14"/>
          <p:cNvSpPr/>
          <p:nvPr/>
        </p:nvSpPr>
        <p:spPr bwMode="auto">
          <a:xfrm>
            <a:off x="5040312" y="3465513"/>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578218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223888" y="683493"/>
            <a:ext cx="7265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dirty="0">
                <a:solidFill>
                  <a:srgbClr val="000000"/>
                </a:solidFill>
              </a:rPr>
              <a:t>Mise en place d’un programme de lutte</a:t>
            </a:r>
          </a:p>
          <a:p>
            <a:pPr algn="ctr"/>
            <a:r>
              <a:rPr lang="fr-FR" altLang="fr-FR" sz="3200" dirty="0">
                <a:solidFill>
                  <a:srgbClr val="000000"/>
                </a:solidFill>
              </a:rPr>
              <a:t> à l’échelle communale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714903"/>
            <a:ext cx="4261957" cy="5851995"/>
          </a:xfrm>
          <a:prstGeom prst="rect">
            <a:avLst/>
          </a:prstGeom>
        </p:spPr>
      </p:pic>
    </p:spTree>
    <p:extLst>
      <p:ext uri="{BB962C8B-B14F-4D97-AF65-F5344CB8AC3E}">
        <p14:creationId xmlns:p14="http://schemas.microsoft.com/office/powerpoint/2010/main" val="12886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63274" y="1091660"/>
            <a:ext cx="8554076" cy="6403051"/>
          </a:xfrm>
          <a:prstGeom prst="rect">
            <a:avLst/>
          </a:prstGeom>
        </p:spPr>
      </p:pic>
    </p:spTree>
    <p:extLst>
      <p:ext uri="{BB962C8B-B14F-4D97-AF65-F5344CB8AC3E}">
        <p14:creationId xmlns:p14="http://schemas.microsoft.com/office/powerpoint/2010/main" val="153128034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7903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a:t>
            </a:r>
            <a:endParaRPr lang="fr-FR" altLang="fr-FR" sz="2600" dirty="0">
              <a:solidFill>
                <a:srgbClr val="000000"/>
              </a:solidFill>
              <a:latin typeface="Microsoft YaHei" charset="-122"/>
            </a:endParaRPr>
          </a:p>
        </p:txBody>
      </p:sp>
      <p:sp>
        <p:nvSpPr>
          <p:cNvPr id="8" name="ZoneTexte 7"/>
          <p:cNvSpPr txBox="1"/>
          <p:nvPr/>
        </p:nvSpPr>
        <p:spPr>
          <a:xfrm>
            <a:off x="4887960" y="1619597"/>
            <a:ext cx="4986441" cy="2585323"/>
          </a:xfrm>
          <a:prstGeom prst="rect">
            <a:avLst/>
          </a:prstGeom>
          <a:noFill/>
        </p:spPr>
        <p:txBody>
          <a:bodyPr wrap="square" rtlCol="0">
            <a:spAutoFit/>
          </a:bodyPr>
          <a:lstStyle/>
          <a:p>
            <a:pPr algn="ctr"/>
            <a:endParaRPr lang="fr-FR" dirty="0"/>
          </a:p>
          <a:p>
            <a:pPr marL="342900" indent="-342900" algn="ctr">
              <a:buAutoNum type="arabicParenR"/>
            </a:pPr>
            <a:endParaRPr lang="fr-FR" dirty="0"/>
          </a:p>
          <a:p>
            <a:pPr marL="342900" indent="-342900" algn="ctr">
              <a:buFont typeface="+mj-lt"/>
              <a:buAutoNum type="arabicParenR"/>
            </a:pPr>
            <a:r>
              <a:rPr lang="fr-FR" dirty="0"/>
              <a:t>Identification d’un responsable</a:t>
            </a:r>
          </a:p>
          <a:p>
            <a:pPr marL="342900" indent="-342900" algn="ctr">
              <a:buFont typeface="+mj-lt"/>
              <a:buAutoNum type="arabicParenR"/>
            </a:pPr>
            <a:endParaRPr lang="fr-FR" dirty="0"/>
          </a:p>
          <a:p>
            <a:pPr marL="342900" indent="-342900" algn="ctr">
              <a:buFont typeface="+mj-lt"/>
              <a:buAutoNum type="arabicParenR"/>
            </a:pPr>
            <a:r>
              <a:rPr lang="fr-FR" dirty="0"/>
              <a:t>Sensibilisation Elus/Services municipaux</a:t>
            </a:r>
          </a:p>
          <a:p>
            <a:pPr marL="342900" indent="-342900" algn="ctr">
              <a:buFont typeface="+mj-lt"/>
              <a:buAutoNum type="arabicParenR"/>
            </a:pPr>
            <a:endParaRPr lang="fr-FR" dirty="0"/>
          </a:p>
          <a:p>
            <a:pPr marL="342900" indent="-342900" algn="ctr">
              <a:buFont typeface="+mj-lt"/>
              <a:buAutoNum type="arabicParenR"/>
            </a:pPr>
            <a:r>
              <a:rPr lang="fr-FR" dirty="0"/>
              <a:t>Identification des points à risque</a:t>
            </a:r>
          </a:p>
          <a:p>
            <a:pPr marL="342900" indent="-342900" algn="ctr">
              <a:buFont typeface="+mj-lt"/>
              <a:buAutoNum type="arabicParenR"/>
            </a:pPr>
            <a:endParaRPr lang="fr-FR" dirty="0"/>
          </a:p>
          <a:p>
            <a:pPr marL="342900" indent="-342900" algn="ctr">
              <a:buFont typeface="+mj-lt"/>
              <a:buAutoNum type="arabicParenR"/>
            </a:pPr>
            <a:r>
              <a:rPr lang="fr-FR" dirty="0"/>
              <a:t>Définition de la stratégie de lutte</a:t>
            </a:r>
          </a:p>
        </p:txBody>
      </p:sp>
      <p:cxnSp>
        <p:nvCxnSpPr>
          <p:cNvPr id="9" name="Connecteur droit 8"/>
          <p:cNvCxnSpPr/>
          <p:nvPr/>
        </p:nvCxnSpPr>
        <p:spPr bwMode="auto">
          <a:xfrm flipH="1">
            <a:off x="4732535" y="1691605"/>
            <a:ext cx="19745" cy="5184576"/>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1597456" y="1165423"/>
            <a:ext cx="6597678" cy="923330"/>
          </a:xfrm>
          <a:prstGeom prst="rect">
            <a:avLst/>
          </a:prstGeom>
          <a:noFill/>
        </p:spPr>
        <p:txBody>
          <a:bodyPr wrap="square" rtlCol="0">
            <a:spAutoFit/>
          </a:bodyPr>
          <a:lstStyle/>
          <a:p>
            <a:pPr algn="ctr"/>
            <a:r>
              <a:rPr lang="fr-FR" dirty="0"/>
              <a:t>Diagnostic du territoire : le moustique tigre est-il installé ?</a:t>
            </a:r>
          </a:p>
          <a:p>
            <a:endParaRPr lang="fr-FR" dirty="0"/>
          </a:p>
          <a:p>
            <a:r>
              <a:rPr lang="fr-FR" b="1" dirty="0">
                <a:solidFill>
                  <a:srgbClr val="0070C0"/>
                </a:solidFill>
              </a:rPr>
              <a:t>Non	</a:t>
            </a:r>
            <a:r>
              <a:rPr lang="fr-FR" dirty="0"/>
              <a:t>												</a:t>
            </a:r>
            <a:r>
              <a:rPr lang="fr-FR" b="1" dirty="0">
                <a:solidFill>
                  <a:srgbClr val="FF0000"/>
                </a:solidFill>
              </a:rPr>
              <a:t>Oui</a:t>
            </a:r>
          </a:p>
        </p:txBody>
      </p:sp>
      <p:sp>
        <p:nvSpPr>
          <p:cNvPr id="3" name="Rectangle 2"/>
          <p:cNvSpPr/>
          <p:nvPr/>
        </p:nvSpPr>
        <p:spPr>
          <a:xfrm>
            <a:off x="4760592" y="4321522"/>
            <a:ext cx="5256336" cy="646331"/>
          </a:xfrm>
          <a:prstGeom prst="rect">
            <a:avLst/>
          </a:prstGeom>
        </p:spPr>
        <p:txBody>
          <a:bodyPr wrap="square">
            <a:spAutoFit/>
          </a:bodyPr>
          <a:lstStyle/>
          <a:p>
            <a:pPr algn="ctr"/>
            <a:r>
              <a:rPr lang="fr-FR" b="1" dirty="0">
                <a:solidFill>
                  <a:srgbClr val="FF0000"/>
                </a:solidFill>
              </a:rPr>
              <a:t>QQOQCCP, pour « Qui ? Quoi ? Où ? Quand ? Comment ? Combien ? Pourquoi ? »</a:t>
            </a:r>
          </a:p>
        </p:txBody>
      </p:sp>
      <p:sp>
        <p:nvSpPr>
          <p:cNvPr id="12" name="ZoneTexte 11"/>
          <p:cNvSpPr txBox="1"/>
          <p:nvPr/>
        </p:nvSpPr>
        <p:spPr>
          <a:xfrm>
            <a:off x="4732535" y="5147989"/>
            <a:ext cx="5408664" cy="1477328"/>
          </a:xfrm>
          <a:prstGeom prst="rect">
            <a:avLst/>
          </a:prstGeom>
          <a:noFill/>
        </p:spPr>
        <p:txBody>
          <a:bodyPr wrap="square" rtlCol="0">
            <a:spAutoFit/>
          </a:bodyPr>
          <a:lstStyle/>
          <a:p>
            <a:pPr marL="342900" indent="-342900" algn="ctr">
              <a:buFont typeface="+mj-lt"/>
              <a:buAutoNum type="alphaLcParenR"/>
            </a:pPr>
            <a:r>
              <a:rPr lang="fr-FR" dirty="0"/>
              <a:t> Qui : Quels partenaires ?</a:t>
            </a:r>
          </a:p>
          <a:p>
            <a:pPr marL="342900" indent="-342900" algn="ctr">
              <a:buFont typeface="+mj-lt"/>
              <a:buAutoNum type="alphaLcParenR"/>
            </a:pPr>
            <a:r>
              <a:rPr lang="fr-FR" dirty="0"/>
              <a:t>Quoi : Quelles actions ?</a:t>
            </a:r>
          </a:p>
          <a:p>
            <a:pPr marL="342900" indent="-342900" algn="ctr">
              <a:buFont typeface="+mj-lt"/>
              <a:buAutoNum type="alphaLcParenR"/>
            </a:pPr>
            <a:r>
              <a:rPr lang="fr-FR" dirty="0"/>
              <a:t>Où : domaine public / privé / sites particuliers ?</a:t>
            </a:r>
          </a:p>
          <a:p>
            <a:pPr marL="342900" indent="-342900" algn="ctr">
              <a:buFont typeface="+mj-lt"/>
              <a:buAutoNum type="alphaLcParenR"/>
            </a:pPr>
            <a:r>
              <a:rPr lang="fr-FR" dirty="0"/>
              <a:t>Quand : quelle planification ?</a:t>
            </a:r>
          </a:p>
          <a:p>
            <a:pPr marL="342900" indent="-342900" algn="ctr">
              <a:buFont typeface="+mj-lt"/>
              <a:buAutoNum type="alphaLcParenR"/>
            </a:pPr>
            <a:r>
              <a:rPr lang="fr-FR" dirty="0"/>
              <a:t>Comment </a:t>
            </a:r>
          </a:p>
        </p:txBody>
      </p:sp>
      <p:sp>
        <p:nvSpPr>
          <p:cNvPr id="13" name="ZoneTexte 12"/>
          <p:cNvSpPr txBox="1"/>
          <p:nvPr/>
        </p:nvSpPr>
        <p:spPr>
          <a:xfrm>
            <a:off x="-63526" y="1724620"/>
            <a:ext cx="4796061" cy="3139321"/>
          </a:xfrm>
          <a:prstGeom prst="rect">
            <a:avLst/>
          </a:prstGeom>
          <a:noFill/>
        </p:spPr>
        <p:txBody>
          <a:bodyPr wrap="square" rtlCol="0">
            <a:spAutoFit/>
          </a:bodyPr>
          <a:lstStyle/>
          <a:p>
            <a:pPr lvl="1" algn="ctr"/>
            <a:endParaRPr lang="fr-FR" dirty="0"/>
          </a:p>
          <a:p>
            <a:pPr marL="342900" indent="-342900" algn="ctr">
              <a:buAutoNum type="arabicParenR"/>
            </a:pPr>
            <a:endParaRPr lang="fr-FR" dirty="0"/>
          </a:p>
          <a:p>
            <a:pPr marL="342900" indent="-342900" algn="ctr">
              <a:buAutoNum type="arabicParenR"/>
            </a:pPr>
            <a:r>
              <a:rPr lang="fr-FR" dirty="0"/>
              <a:t>Identification d’un responsable </a:t>
            </a:r>
          </a:p>
          <a:p>
            <a:pPr marL="342900" indent="-342900" algn="ctr">
              <a:buAutoNum type="arabicParenR"/>
            </a:pPr>
            <a:endParaRPr lang="fr-FR" dirty="0"/>
          </a:p>
          <a:p>
            <a:pPr marL="342900" indent="-342900" algn="ctr">
              <a:buAutoNum type="arabicParenR"/>
            </a:pPr>
            <a:r>
              <a:rPr lang="fr-FR" dirty="0"/>
              <a:t>Sensibilisation Elus/Services municipaux</a:t>
            </a:r>
          </a:p>
          <a:p>
            <a:pPr marL="342900" indent="-342900" algn="ctr">
              <a:buAutoNum type="arabicParenR"/>
            </a:pPr>
            <a:endParaRPr lang="fr-FR" dirty="0"/>
          </a:p>
          <a:p>
            <a:pPr marL="342900" indent="-342900" algn="ctr">
              <a:buAutoNum type="arabicParenR"/>
            </a:pPr>
            <a:r>
              <a:rPr lang="fr-FR" dirty="0"/>
              <a:t>Identification de partenaires</a:t>
            </a:r>
          </a:p>
          <a:p>
            <a:pPr marL="342900" indent="-342900" algn="ctr">
              <a:buAutoNum type="arabicParenR"/>
            </a:pPr>
            <a:endParaRPr lang="fr-FR" dirty="0"/>
          </a:p>
          <a:p>
            <a:pPr marL="342900" indent="-342900" algn="ctr">
              <a:buAutoNum type="arabicParenR"/>
            </a:pPr>
            <a:r>
              <a:rPr lang="fr-FR" dirty="0"/>
              <a:t>Mise en place d’actions ciblées</a:t>
            </a:r>
          </a:p>
          <a:p>
            <a:pPr algn="ctr"/>
            <a:endParaRPr lang="fr-FR" dirty="0"/>
          </a:p>
          <a:p>
            <a:endParaRPr lang="fr-FR" dirty="0"/>
          </a:p>
        </p:txBody>
      </p:sp>
    </p:spTree>
    <p:extLst>
      <p:ext uri="{BB962C8B-B14F-4D97-AF65-F5344CB8AC3E}">
        <p14:creationId xmlns:p14="http://schemas.microsoft.com/office/powerpoint/2010/main" val="15103619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9763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 :</a:t>
            </a:r>
            <a:endParaRPr lang="fr-FR" altLang="fr-FR" sz="2600" dirty="0">
              <a:solidFill>
                <a:srgbClr val="000000"/>
              </a:solidFill>
              <a:latin typeface="Microsoft YaHei" charset="-122"/>
            </a:endParaRPr>
          </a:p>
        </p:txBody>
      </p:sp>
      <p:cxnSp>
        <p:nvCxnSpPr>
          <p:cNvPr id="9" name="Connecteur droit 8"/>
          <p:cNvCxnSpPr/>
          <p:nvPr/>
        </p:nvCxnSpPr>
        <p:spPr bwMode="auto">
          <a:xfrm>
            <a:off x="4693800" y="1221703"/>
            <a:ext cx="0" cy="612068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1859294" y="1151295"/>
            <a:ext cx="2578760" cy="369332"/>
          </a:xfrm>
          <a:prstGeom prst="rect">
            <a:avLst/>
          </a:prstGeom>
          <a:noFill/>
        </p:spPr>
        <p:txBody>
          <a:bodyPr wrap="square" rtlCol="0">
            <a:spAutoFit/>
          </a:bodyPr>
          <a:lstStyle/>
          <a:p>
            <a:pPr algn="ctr"/>
            <a:r>
              <a:rPr lang="fr-FR" dirty="0"/>
              <a:t>Commune</a:t>
            </a:r>
          </a:p>
        </p:txBody>
      </p:sp>
      <p:sp>
        <p:nvSpPr>
          <p:cNvPr id="13" name="ZoneTexte 12"/>
          <p:cNvSpPr txBox="1"/>
          <p:nvPr/>
        </p:nvSpPr>
        <p:spPr>
          <a:xfrm>
            <a:off x="7272560" y="1151295"/>
            <a:ext cx="2578760" cy="369332"/>
          </a:xfrm>
          <a:prstGeom prst="rect">
            <a:avLst/>
          </a:prstGeom>
          <a:noFill/>
        </p:spPr>
        <p:txBody>
          <a:bodyPr wrap="square" rtlCol="0">
            <a:spAutoFit/>
          </a:bodyPr>
          <a:lstStyle/>
          <a:p>
            <a:pPr algn="ctr"/>
            <a:r>
              <a:rPr lang="fr-FR" dirty="0"/>
              <a:t>Entreprises</a:t>
            </a:r>
          </a:p>
        </p:txBody>
      </p:sp>
      <p:cxnSp>
        <p:nvCxnSpPr>
          <p:cNvPr id="14" name="Connecteur droit 13"/>
          <p:cNvCxnSpPr/>
          <p:nvPr/>
        </p:nvCxnSpPr>
        <p:spPr bwMode="auto">
          <a:xfrm flipH="1">
            <a:off x="7560592" y="1222981"/>
            <a:ext cx="1" cy="612068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ZoneTexte 14"/>
          <p:cNvSpPr txBox="1"/>
          <p:nvPr/>
        </p:nvSpPr>
        <p:spPr>
          <a:xfrm>
            <a:off x="4693800" y="1149360"/>
            <a:ext cx="2578760" cy="369332"/>
          </a:xfrm>
          <a:prstGeom prst="rect">
            <a:avLst/>
          </a:prstGeom>
          <a:noFill/>
        </p:spPr>
        <p:txBody>
          <a:bodyPr wrap="square" rtlCol="0">
            <a:spAutoFit/>
          </a:bodyPr>
          <a:lstStyle/>
          <a:p>
            <a:pPr algn="ctr"/>
            <a:r>
              <a:rPr lang="fr-FR" dirty="0"/>
              <a:t>Associations</a:t>
            </a:r>
          </a:p>
        </p:txBody>
      </p:sp>
      <p:cxnSp>
        <p:nvCxnSpPr>
          <p:cNvPr id="16" name="Connecteur droit 15"/>
          <p:cNvCxnSpPr/>
          <p:nvPr/>
        </p:nvCxnSpPr>
        <p:spPr bwMode="auto">
          <a:xfrm flipH="1">
            <a:off x="1079276" y="1221703"/>
            <a:ext cx="596" cy="6121958"/>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ZoneTexte 16"/>
          <p:cNvSpPr txBox="1"/>
          <p:nvPr/>
        </p:nvSpPr>
        <p:spPr>
          <a:xfrm>
            <a:off x="-39634" y="2349151"/>
            <a:ext cx="1335393" cy="369332"/>
          </a:xfrm>
          <a:prstGeom prst="rect">
            <a:avLst/>
          </a:prstGeom>
          <a:noFill/>
        </p:spPr>
        <p:txBody>
          <a:bodyPr wrap="square" rtlCol="0">
            <a:spAutoFit/>
          </a:bodyPr>
          <a:lstStyle/>
          <a:p>
            <a:pPr algn="ctr"/>
            <a:r>
              <a:rPr lang="fr-FR" dirty="0"/>
              <a:t>Quoi</a:t>
            </a:r>
          </a:p>
        </p:txBody>
      </p:sp>
      <p:sp>
        <p:nvSpPr>
          <p:cNvPr id="20" name="ZoneTexte 19"/>
          <p:cNvSpPr txBox="1"/>
          <p:nvPr/>
        </p:nvSpPr>
        <p:spPr>
          <a:xfrm>
            <a:off x="-23685" y="1149360"/>
            <a:ext cx="1335393" cy="369332"/>
          </a:xfrm>
          <a:prstGeom prst="rect">
            <a:avLst/>
          </a:prstGeom>
          <a:noFill/>
        </p:spPr>
        <p:txBody>
          <a:bodyPr wrap="square" rtlCol="0">
            <a:spAutoFit/>
          </a:bodyPr>
          <a:lstStyle/>
          <a:p>
            <a:pPr algn="ctr"/>
            <a:r>
              <a:rPr lang="fr-FR" dirty="0"/>
              <a:t>Qui</a:t>
            </a:r>
          </a:p>
        </p:txBody>
      </p:sp>
      <p:sp>
        <p:nvSpPr>
          <p:cNvPr id="21" name="ZoneTexte 20"/>
          <p:cNvSpPr txBox="1"/>
          <p:nvPr/>
        </p:nvSpPr>
        <p:spPr>
          <a:xfrm>
            <a:off x="-9997" y="3707829"/>
            <a:ext cx="1335393" cy="369332"/>
          </a:xfrm>
          <a:prstGeom prst="rect">
            <a:avLst/>
          </a:prstGeom>
          <a:noFill/>
        </p:spPr>
        <p:txBody>
          <a:bodyPr wrap="square" rtlCol="0">
            <a:spAutoFit/>
          </a:bodyPr>
          <a:lstStyle/>
          <a:p>
            <a:pPr algn="ctr"/>
            <a:r>
              <a:rPr lang="fr-FR" dirty="0"/>
              <a:t>Où</a:t>
            </a:r>
          </a:p>
        </p:txBody>
      </p:sp>
      <p:sp>
        <p:nvSpPr>
          <p:cNvPr id="25" name="ZoneTexte 24"/>
          <p:cNvSpPr txBox="1"/>
          <p:nvPr/>
        </p:nvSpPr>
        <p:spPr>
          <a:xfrm>
            <a:off x="1096170" y="1470904"/>
            <a:ext cx="3298456" cy="954107"/>
          </a:xfrm>
          <a:prstGeom prst="rect">
            <a:avLst/>
          </a:prstGeom>
          <a:noFill/>
        </p:spPr>
        <p:txBody>
          <a:bodyPr wrap="square" rtlCol="0">
            <a:spAutoFit/>
          </a:bodyPr>
          <a:lstStyle/>
          <a:p>
            <a:r>
              <a:rPr lang="fr-FR" sz="1400" dirty="0"/>
              <a:t>Adapter les pratiques</a:t>
            </a:r>
          </a:p>
          <a:p>
            <a:r>
              <a:rPr lang="fr-FR" sz="1400" dirty="0"/>
              <a:t>Faire respecter les pratiques</a:t>
            </a:r>
          </a:p>
          <a:p>
            <a:r>
              <a:rPr lang="fr-FR" sz="1400" dirty="0"/>
              <a:t>(</a:t>
            </a:r>
            <a:r>
              <a:rPr lang="fr-FR" sz="1400" dirty="0" smtClean="0"/>
              <a:t>cimetières/terrains/bâti</a:t>
            </a:r>
          </a:p>
          <a:p>
            <a:r>
              <a:rPr lang="fr-FR" sz="1400" dirty="0" smtClean="0"/>
              <a:t>Jardins familiaux, voirie)</a:t>
            </a:r>
            <a:endParaRPr lang="fr-FR" sz="1400" dirty="0"/>
          </a:p>
        </p:txBody>
      </p:sp>
      <p:sp>
        <p:nvSpPr>
          <p:cNvPr id="26" name="Accolade fermante 25"/>
          <p:cNvSpPr/>
          <p:nvPr/>
        </p:nvSpPr>
        <p:spPr bwMode="auto">
          <a:xfrm>
            <a:off x="3320735" y="1564438"/>
            <a:ext cx="207409" cy="848293"/>
          </a:xfrm>
          <a:prstGeom prst="rightBrac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7" name="ZoneTexte 26"/>
          <p:cNvSpPr txBox="1"/>
          <p:nvPr/>
        </p:nvSpPr>
        <p:spPr>
          <a:xfrm>
            <a:off x="3465294" y="1819409"/>
            <a:ext cx="1142970" cy="307777"/>
          </a:xfrm>
          <a:prstGeom prst="rect">
            <a:avLst/>
          </a:prstGeom>
          <a:noFill/>
        </p:spPr>
        <p:txBody>
          <a:bodyPr wrap="square" rtlCol="0">
            <a:spAutoFit/>
          </a:bodyPr>
          <a:lstStyle/>
          <a:p>
            <a:r>
              <a:rPr lang="fr-FR" sz="1400" dirty="0">
                <a:solidFill>
                  <a:srgbClr val="FF0000"/>
                </a:solidFill>
              </a:rPr>
              <a:t>Exemplarité</a:t>
            </a:r>
          </a:p>
        </p:txBody>
      </p:sp>
      <p:cxnSp>
        <p:nvCxnSpPr>
          <p:cNvPr id="29" name="Connecteur droit 28"/>
          <p:cNvCxnSpPr/>
          <p:nvPr/>
        </p:nvCxnSpPr>
        <p:spPr bwMode="auto">
          <a:xfrm>
            <a:off x="503808" y="1518692"/>
            <a:ext cx="9217024" cy="193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ZoneTexte 29"/>
          <p:cNvSpPr txBox="1"/>
          <p:nvPr/>
        </p:nvSpPr>
        <p:spPr>
          <a:xfrm>
            <a:off x="1096170" y="2859420"/>
            <a:ext cx="3286174" cy="307777"/>
          </a:xfrm>
          <a:prstGeom prst="rect">
            <a:avLst/>
          </a:prstGeom>
          <a:noFill/>
        </p:spPr>
        <p:txBody>
          <a:bodyPr wrap="square" rtlCol="0">
            <a:spAutoFit/>
          </a:bodyPr>
          <a:lstStyle/>
          <a:p>
            <a:r>
              <a:rPr lang="fr-FR" sz="1400" dirty="0"/>
              <a:t>Identifier les relais/informer les relais</a:t>
            </a:r>
          </a:p>
        </p:txBody>
      </p:sp>
      <p:sp>
        <p:nvSpPr>
          <p:cNvPr id="31" name="ZoneTexte 30"/>
          <p:cNvSpPr txBox="1"/>
          <p:nvPr/>
        </p:nvSpPr>
        <p:spPr>
          <a:xfrm>
            <a:off x="7560591" y="1764376"/>
            <a:ext cx="2664297" cy="2031325"/>
          </a:xfrm>
          <a:prstGeom prst="rect">
            <a:avLst/>
          </a:prstGeom>
          <a:noFill/>
        </p:spPr>
        <p:txBody>
          <a:bodyPr wrap="square" rtlCol="0">
            <a:spAutoFit/>
          </a:bodyPr>
          <a:lstStyle/>
          <a:p>
            <a:r>
              <a:rPr lang="fr-FR" sz="1400" dirty="0"/>
              <a:t>Adapter les pratiques / adapter la fourniture de biens</a:t>
            </a:r>
          </a:p>
          <a:p>
            <a:r>
              <a:rPr lang="fr-FR" sz="1400" dirty="0"/>
              <a:t>	jardineries</a:t>
            </a:r>
          </a:p>
          <a:p>
            <a:r>
              <a:rPr lang="fr-FR" sz="1400" dirty="0"/>
              <a:t>	paysagistes</a:t>
            </a:r>
          </a:p>
          <a:p>
            <a:r>
              <a:rPr lang="fr-FR" sz="1400" dirty="0"/>
              <a:t>	pompe funèbre	</a:t>
            </a:r>
          </a:p>
          <a:p>
            <a:r>
              <a:rPr lang="fr-FR" sz="1400" dirty="0"/>
              <a:t>	</a:t>
            </a:r>
            <a:r>
              <a:rPr lang="fr-FR" sz="1400" dirty="0" smtClean="0"/>
              <a:t>BTP</a:t>
            </a:r>
          </a:p>
          <a:p>
            <a:r>
              <a:rPr lang="fr-FR" sz="1400" dirty="0" smtClean="0"/>
              <a:t>Informer, réaliser des travaux</a:t>
            </a:r>
          </a:p>
          <a:p>
            <a:r>
              <a:rPr lang="fr-FR" sz="1400" dirty="0"/>
              <a:t>	</a:t>
            </a:r>
            <a:r>
              <a:rPr lang="fr-FR" sz="1400" dirty="0" smtClean="0"/>
              <a:t>Syndic, </a:t>
            </a:r>
            <a:r>
              <a:rPr lang="fr-FR" sz="1400" dirty="0"/>
              <a:t>bailleurs sociaux	</a:t>
            </a:r>
          </a:p>
        </p:txBody>
      </p:sp>
      <p:sp>
        <p:nvSpPr>
          <p:cNvPr id="32" name="ZoneTexte 31"/>
          <p:cNvSpPr txBox="1"/>
          <p:nvPr/>
        </p:nvSpPr>
        <p:spPr>
          <a:xfrm>
            <a:off x="5019162" y="1780722"/>
            <a:ext cx="2074704" cy="307777"/>
          </a:xfrm>
          <a:prstGeom prst="rect">
            <a:avLst/>
          </a:prstGeom>
          <a:noFill/>
        </p:spPr>
        <p:txBody>
          <a:bodyPr wrap="square" rtlCol="0">
            <a:spAutoFit/>
          </a:bodyPr>
          <a:lstStyle/>
          <a:p>
            <a:r>
              <a:rPr lang="fr-FR" sz="1400" dirty="0"/>
              <a:t>Relais d’information</a:t>
            </a:r>
          </a:p>
        </p:txBody>
      </p:sp>
      <p:sp>
        <p:nvSpPr>
          <p:cNvPr id="34" name="ZoneTexte 33"/>
          <p:cNvSpPr txBox="1"/>
          <p:nvPr/>
        </p:nvSpPr>
        <p:spPr>
          <a:xfrm>
            <a:off x="1096170" y="3147452"/>
            <a:ext cx="3665136" cy="523220"/>
          </a:xfrm>
          <a:prstGeom prst="rect">
            <a:avLst/>
          </a:prstGeom>
          <a:noFill/>
        </p:spPr>
        <p:txBody>
          <a:bodyPr wrap="square" rtlCol="0">
            <a:spAutoFit/>
          </a:bodyPr>
          <a:lstStyle/>
          <a:p>
            <a:r>
              <a:rPr lang="fr-FR" sz="1400" dirty="0"/>
              <a:t>Créer / aider à créer  / diffuser </a:t>
            </a:r>
            <a:r>
              <a:rPr lang="fr-FR" sz="1400" dirty="0" smtClean="0"/>
              <a:t>information</a:t>
            </a:r>
          </a:p>
          <a:p>
            <a:r>
              <a:rPr lang="fr-FR" sz="1400" dirty="0" smtClean="0"/>
              <a:t>Flyer, site internet, réseaux sociaux, medias</a:t>
            </a:r>
            <a:endParaRPr lang="fr-FR" sz="1400" dirty="0"/>
          </a:p>
        </p:txBody>
      </p:sp>
      <p:sp>
        <p:nvSpPr>
          <p:cNvPr id="35" name="ZoneTexte 34"/>
          <p:cNvSpPr txBox="1"/>
          <p:nvPr/>
        </p:nvSpPr>
        <p:spPr>
          <a:xfrm>
            <a:off x="1096170" y="2355945"/>
            <a:ext cx="3286174" cy="523220"/>
          </a:xfrm>
          <a:prstGeom prst="rect">
            <a:avLst/>
          </a:prstGeom>
          <a:noFill/>
        </p:spPr>
        <p:txBody>
          <a:bodyPr wrap="square" rtlCol="0">
            <a:spAutoFit/>
          </a:bodyPr>
          <a:lstStyle/>
          <a:p>
            <a:r>
              <a:rPr lang="fr-FR" sz="1400" dirty="0"/>
              <a:t>Identifier les points à </a:t>
            </a:r>
            <a:r>
              <a:rPr lang="fr-FR" sz="1400" dirty="0" smtClean="0"/>
              <a:t>risques (regard domaine public, coffret technique)</a:t>
            </a:r>
            <a:endParaRPr lang="fr-FR" sz="1400" dirty="0"/>
          </a:p>
        </p:txBody>
      </p:sp>
      <p:cxnSp>
        <p:nvCxnSpPr>
          <p:cNvPr id="36" name="Connecteur droit 35"/>
          <p:cNvCxnSpPr/>
          <p:nvPr/>
        </p:nvCxnSpPr>
        <p:spPr bwMode="auto">
          <a:xfrm>
            <a:off x="503808" y="3628032"/>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ZoneTexte 41"/>
          <p:cNvSpPr txBox="1"/>
          <p:nvPr/>
        </p:nvSpPr>
        <p:spPr>
          <a:xfrm>
            <a:off x="1110060" y="3626677"/>
            <a:ext cx="3567441" cy="523220"/>
          </a:xfrm>
          <a:prstGeom prst="rect">
            <a:avLst/>
          </a:prstGeom>
          <a:noFill/>
        </p:spPr>
        <p:txBody>
          <a:bodyPr wrap="square" rtlCol="0">
            <a:spAutoFit/>
          </a:bodyPr>
          <a:lstStyle/>
          <a:p>
            <a:r>
              <a:rPr lang="fr-FR" sz="1400" dirty="0"/>
              <a:t>Domaine public et privé / points à </a:t>
            </a:r>
            <a:r>
              <a:rPr lang="fr-FR" sz="1400" dirty="0" smtClean="0"/>
              <a:t>risque</a:t>
            </a:r>
          </a:p>
          <a:p>
            <a:r>
              <a:rPr lang="fr-FR" sz="1400" dirty="0" smtClean="0"/>
              <a:t>Lieux accueillant public : crèches, écoles…</a:t>
            </a:r>
            <a:endParaRPr lang="fr-FR" sz="1400" dirty="0"/>
          </a:p>
        </p:txBody>
      </p:sp>
      <p:sp>
        <p:nvSpPr>
          <p:cNvPr id="43" name="ZoneTexte 42"/>
          <p:cNvSpPr txBox="1"/>
          <p:nvPr/>
        </p:nvSpPr>
        <p:spPr>
          <a:xfrm>
            <a:off x="5229737" y="3707829"/>
            <a:ext cx="1722909" cy="307777"/>
          </a:xfrm>
          <a:prstGeom prst="rect">
            <a:avLst/>
          </a:prstGeom>
          <a:noFill/>
        </p:spPr>
        <p:txBody>
          <a:bodyPr wrap="square" rtlCol="0">
            <a:spAutoFit/>
          </a:bodyPr>
          <a:lstStyle/>
          <a:p>
            <a:r>
              <a:rPr lang="fr-FR" sz="1400" dirty="0"/>
              <a:t>Domaine privé</a:t>
            </a:r>
          </a:p>
        </p:txBody>
      </p:sp>
      <p:sp>
        <p:nvSpPr>
          <p:cNvPr id="44" name="ZoneTexte 43"/>
          <p:cNvSpPr txBox="1"/>
          <p:nvPr/>
        </p:nvSpPr>
        <p:spPr>
          <a:xfrm>
            <a:off x="7795062" y="3722751"/>
            <a:ext cx="1812080" cy="307777"/>
          </a:xfrm>
          <a:prstGeom prst="rect">
            <a:avLst/>
          </a:prstGeom>
          <a:noFill/>
        </p:spPr>
        <p:txBody>
          <a:bodyPr wrap="square" rtlCol="0">
            <a:spAutoFit/>
          </a:bodyPr>
          <a:lstStyle/>
          <a:p>
            <a:r>
              <a:rPr lang="fr-FR" sz="1400" dirty="0"/>
              <a:t>Domaine privé</a:t>
            </a:r>
          </a:p>
        </p:txBody>
      </p:sp>
      <p:cxnSp>
        <p:nvCxnSpPr>
          <p:cNvPr id="47" name="Connecteur droit 46"/>
          <p:cNvCxnSpPr/>
          <p:nvPr/>
        </p:nvCxnSpPr>
        <p:spPr bwMode="auto">
          <a:xfrm>
            <a:off x="485525" y="4132088"/>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ZoneTexte 47"/>
          <p:cNvSpPr txBox="1"/>
          <p:nvPr/>
        </p:nvSpPr>
        <p:spPr>
          <a:xfrm>
            <a:off x="-70223" y="4387179"/>
            <a:ext cx="1335393" cy="369332"/>
          </a:xfrm>
          <a:prstGeom prst="rect">
            <a:avLst/>
          </a:prstGeom>
          <a:noFill/>
        </p:spPr>
        <p:txBody>
          <a:bodyPr wrap="square" rtlCol="0">
            <a:spAutoFit/>
          </a:bodyPr>
          <a:lstStyle/>
          <a:p>
            <a:pPr algn="ctr"/>
            <a:r>
              <a:rPr lang="fr-FR" dirty="0"/>
              <a:t>Quand</a:t>
            </a:r>
          </a:p>
        </p:txBody>
      </p:sp>
      <p:sp>
        <p:nvSpPr>
          <p:cNvPr id="49" name="ZoneTexte 48"/>
          <p:cNvSpPr txBox="1"/>
          <p:nvPr/>
        </p:nvSpPr>
        <p:spPr>
          <a:xfrm>
            <a:off x="1842201" y="4172976"/>
            <a:ext cx="1885537" cy="307777"/>
          </a:xfrm>
          <a:prstGeom prst="rect">
            <a:avLst/>
          </a:prstGeom>
          <a:noFill/>
        </p:spPr>
        <p:txBody>
          <a:bodyPr wrap="square" rtlCol="0">
            <a:spAutoFit/>
          </a:bodyPr>
          <a:lstStyle/>
          <a:p>
            <a:r>
              <a:rPr lang="fr-FR" sz="1400" dirty="0"/>
              <a:t>Toute l’année</a:t>
            </a:r>
          </a:p>
        </p:txBody>
      </p:sp>
      <p:sp>
        <p:nvSpPr>
          <p:cNvPr id="50" name="ZoneTexte 49"/>
          <p:cNvSpPr txBox="1"/>
          <p:nvPr/>
        </p:nvSpPr>
        <p:spPr>
          <a:xfrm>
            <a:off x="1096170" y="4480753"/>
            <a:ext cx="3453614" cy="523220"/>
          </a:xfrm>
          <a:prstGeom prst="rect">
            <a:avLst/>
          </a:prstGeom>
          <a:noFill/>
        </p:spPr>
        <p:txBody>
          <a:bodyPr wrap="square" rtlCol="0">
            <a:spAutoFit/>
          </a:bodyPr>
          <a:lstStyle/>
          <a:p>
            <a:r>
              <a:rPr lang="fr-FR" sz="1400" dirty="0"/>
              <a:t>De mai à octobre pour les actions en direction du gd public</a:t>
            </a:r>
          </a:p>
        </p:txBody>
      </p:sp>
      <p:sp>
        <p:nvSpPr>
          <p:cNvPr id="51" name="ZoneTexte 50"/>
          <p:cNvSpPr txBox="1"/>
          <p:nvPr/>
        </p:nvSpPr>
        <p:spPr>
          <a:xfrm>
            <a:off x="5145726" y="4233290"/>
            <a:ext cx="1854367" cy="307777"/>
          </a:xfrm>
          <a:prstGeom prst="rect">
            <a:avLst/>
          </a:prstGeom>
          <a:noFill/>
        </p:spPr>
        <p:txBody>
          <a:bodyPr wrap="square" rtlCol="0">
            <a:spAutoFit/>
          </a:bodyPr>
          <a:lstStyle/>
          <a:p>
            <a:r>
              <a:rPr lang="fr-FR" sz="1400" dirty="0"/>
              <a:t>De mai à octobre</a:t>
            </a:r>
          </a:p>
        </p:txBody>
      </p:sp>
      <p:sp>
        <p:nvSpPr>
          <p:cNvPr id="52" name="ZoneTexte 51"/>
          <p:cNvSpPr txBox="1"/>
          <p:nvPr/>
        </p:nvSpPr>
        <p:spPr>
          <a:xfrm>
            <a:off x="7758334" y="4191470"/>
            <a:ext cx="1885537" cy="307777"/>
          </a:xfrm>
          <a:prstGeom prst="rect">
            <a:avLst/>
          </a:prstGeom>
          <a:noFill/>
        </p:spPr>
        <p:txBody>
          <a:bodyPr wrap="square" rtlCol="0">
            <a:spAutoFit/>
          </a:bodyPr>
          <a:lstStyle/>
          <a:p>
            <a:r>
              <a:rPr lang="fr-FR" sz="1400" dirty="0"/>
              <a:t>Toute l’année</a:t>
            </a:r>
          </a:p>
        </p:txBody>
      </p:sp>
      <p:cxnSp>
        <p:nvCxnSpPr>
          <p:cNvPr id="33" name="Connecteur droit 32"/>
          <p:cNvCxnSpPr/>
          <p:nvPr/>
        </p:nvCxnSpPr>
        <p:spPr bwMode="auto">
          <a:xfrm>
            <a:off x="465830" y="5075981"/>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ZoneTexte 37"/>
          <p:cNvSpPr txBox="1"/>
          <p:nvPr/>
        </p:nvSpPr>
        <p:spPr>
          <a:xfrm>
            <a:off x="-48778" y="5819110"/>
            <a:ext cx="1265171" cy="369332"/>
          </a:xfrm>
          <a:prstGeom prst="rect">
            <a:avLst/>
          </a:prstGeom>
          <a:noFill/>
        </p:spPr>
        <p:txBody>
          <a:bodyPr wrap="square" rtlCol="0">
            <a:spAutoFit/>
          </a:bodyPr>
          <a:lstStyle/>
          <a:p>
            <a:pPr algn="ctr"/>
            <a:r>
              <a:rPr lang="fr-FR" spc="-90" dirty="0"/>
              <a:t>Comment</a:t>
            </a:r>
          </a:p>
        </p:txBody>
      </p:sp>
      <p:sp>
        <p:nvSpPr>
          <p:cNvPr id="39" name="ZoneTexte 38"/>
          <p:cNvSpPr txBox="1"/>
          <p:nvPr/>
        </p:nvSpPr>
        <p:spPr>
          <a:xfrm>
            <a:off x="1079276" y="5018891"/>
            <a:ext cx="3298456" cy="1600438"/>
          </a:xfrm>
          <a:prstGeom prst="rect">
            <a:avLst/>
          </a:prstGeom>
          <a:noFill/>
        </p:spPr>
        <p:txBody>
          <a:bodyPr wrap="square" rtlCol="0">
            <a:spAutoFit/>
          </a:bodyPr>
          <a:lstStyle/>
          <a:p>
            <a:r>
              <a:rPr lang="fr-FR" sz="1400" dirty="0"/>
              <a:t>Former les </a:t>
            </a:r>
            <a:r>
              <a:rPr lang="fr-FR" sz="1400" dirty="0" smtClean="0"/>
              <a:t>agents</a:t>
            </a:r>
            <a:endParaRPr lang="fr-FR" sz="1400" dirty="0"/>
          </a:p>
          <a:p>
            <a:r>
              <a:rPr lang="fr-FR" sz="1400" dirty="0"/>
              <a:t>Intégrer la problématique dans les documents de planification (PLU, ..)</a:t>
            </a:r>
          </a:p>
          <a:p>
            <a:r>
              <a:rPr lang="fr-FR" sz="1400" dirty="0" smtClean="0"/>
              <a:t>Changer les règlements (cimetières, jardins, voirie)</a:t>
            </a:r>
            <a:endParaRPr lang="fr-FR" sz="1400" dirty="0"/>
          </a:p>
          <a:p>
            <a:r>
              <a:rPr lang="fr-FR" sz="1400" dirty="0"/>
              <a:t>Adapter la commande publique</a:t>
            </a:r>
          </a:p>
          <a:p>
            <a:endParaRPr lang="fr-FR" sz="1400" dirty="0"/>
          </a:p>
        </p:txBody>
      </p:sp>
      <p:sp>
        <p:nvSpPr>
          <p:cNvPr id="40" name="Accolade fermante 39"/>
          <p:cNvSpPr/>
          <p:nvPr/>
        </p:nvSpPr>
        <p:spPr bwMode="auto">
          <a:xfrm>
            <a:off x="3909346" y="5115555"/>
            <a:ext cx="181830" cy="1328578"/>
          </a:xfrm>
          <a:prstGeom prst="rightBrac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1" name="ZoneTexte 40"/>
          <p:cNvSpPr txBox="1"/>
          <p:nvPr/>
        </p:nvSpPr>
        <p:spPr>
          <a:xfrm>
            <a:off x="3996022" y="5497407"/>
            <a:ext cx="684250" cy="523220"/>
          </a:xfrm>
          <a:prstGeom prst="rect">
            <a:avLst/>
          </a:prstGeom>
          <a:noFill/>
        </p:spPr>
        <p:txBody>
          <a:bodyPr wrap="square" rtlCol="0">
            <a:spAutoFit/>
          </a:bodyPr>
          <a:lstStyle/>
          <a:p>
            <a:r>
              <a:rPr lang="fr-FR" sz="1400" dirty="0">
                <a:solidFill>
                  <a:srgbClr val="FF0000"/>
                </a:solidFill>
              </a:rPr>
              <a:t>Exemplarité</a:t>
            </a:r>
          </a:p>
        </p:txBody>
      </p:sp>
      <p:sp>
        <p:nvSpPr>
          <p:cNvPr id="45" name="ZoneTexte 44"/>
          <p:cNvSpPr txBox="1"/>
          <p:nvPr/>
        </p:nvSpPr>
        <p:spPr>
          <a:xfrm>
            <a:off x="1079276" y="6568093"/>
            <a:ext cx="3695921" cy="954107"/>
          </a:xfrm>
          <a:prstGeom prst="rect">
            <a:avLst/>
          </a:prstGeom>
          <a:noFill/>
        </p:spPr>
        <p:txBody>
          <a:bodyPr wrap="square" rtlCol="0">
            <a:spAutoFit/>
          </a:bodyPr>
          <a:lstStyle/>
          <a:p>
            <a:r>
              <a:rPr lang="fr-FR" sz="1400" dirty="0"/>
              <a:t>Organiser / promouvoir des actions</a:t>
            </a:r>
          </a:p>
          <a:p>
            <a:r>
              <a:rPr lang="fr-FR" sz="1400" dirty="0"/>
              <a:t>	- évènementiel (marché)</a:t>
            </a:r>
          </a:p>
          <a:p>
            <a:r>
              <a:rPr lang="fr-FR" sz="1400" dirty="0"/>
              <a:t>	- T.A.P.</a:t>
            </a:r>
          </a:p>
          <a:p>
            <a:r>
              <a:rPr lang="fr-FR" sz="1400" dirty="0"/>
              <a:t>	- Porte-à-porte</a:t>
            </a:r>
          </a:p>
        </p:txBody>
      </p:sp>
      <p:sp>
        <p:nvSpPr>
          <p:cNvPr id="46" name="ZoneTexte 45"/>
          <p:cNvSpPr txBox="1"/>
          <p:nvPr/>
        </p:nvSpPr>
        <p:spPr>
          <a:xfrm>
            <a:off x="4738376" y="5077577"/>
            <a:ext cx="3082816" cy="1600438"/>
          </a:xfrm>
          <a:prstGeom prst="rect">
            <a:avLst/>
          </a:prstGeom>
          <a:noFill/>
        </p:spPr>
        <p:txBody>
          <a:bodyPr wrap="square" rtlCol="0">
            <a:spAutoFit/>
          </a:bodyPr>
          <a:lstStyle/>
          <a:p>
            <a:r>
              <a:rPr lang="fr-FR" sz="1400" dirty="0"/>
              <a:t>Développer des actions sur des publics cibles :</a:t>
            </a:r>
          </a:p>
          <a:p>
            <a:r>
              <a:rPr lang="fr-FR" sz="1400" dirty="0"/>
              <a:t>	- jardins partagés</a:t>
            </a:r>
          </a:p>
          <a:p>
            <a:r>
              <a:rPr lang="fr-FR" sz="1400" dirty="0"/>
              <a:t>	- Émissions radio </a:t>
            </a:r>
            <a:endParaRPr lang="fr-FR" sz="1400" dirty="0" smtClean="0"/>
          </a:p>
          <a:p>
            <a:r>
              <a:rPr lang="fr-FR" sz="1400" dirty="0"/>
              <a:t>	</a:t>
            </a:r>
            <a:r>
              <a:rPr lang="fr-FR" sz="1400" dirty="0" smtClean="0"/>
              <a:t>	thématiques</a:t>
            </a:r>
            <a:endParaRPr lang="fr-FR" sz="1400" dirty="0"/>
          </a:p>
          <a:p>
            <a:r>
              <a:rPr lang="fr-FR" sz="1400" dirty="0"/>
              <a:t>	- Quartier/lotissement</a:t>
            </a:r>
          </a:p>
          <a:p>
            <a:r>
              <a:rPr lang="fr-FR" sz="1400" dirty="0"/>
              <a:t>	- …</a:t>
            </a:r>
          </a:p>
        </p:txBody>
      </p:sp>
      <p:sp>
        <p:nvSpPr>
          <p:cNvPr id="53" name="ZoneTexte 52"/>
          <p:cNvSpPr txBox="1"/>
          <p:nvPr/>
        </p:nvSpPr>
        <p:spPr>
          <a:xfrm>
            <a:off x="4579973" y="2114218"/>
            <a:ext cx="2980618" cy="307777"/>
          </a:xfrm>
          <a:prstGeom prst="rect">
            <a:avLst/>
          </a:prstGeom>
          <a:noFill/>
        </p:spPr>
        <p:txBody>
          <a:bodyPr wrap="square" rtlCol="0">
            <a:spAutoFit/>
          </a:bodyPr>
          <a:lstStyle/>
          <a:p>
            <a:pPr algn="ctr"/>
            <a:r>
              <a:rPr lang="fr-FR" sz="1400" dirty="0"/>
              <a:t>Promouvoir / valoriser/ amplifier </a:t>
            </a:r>
          </a:p>
        </p:txBody>
      </p:sp>
      <p:sp>
        <p:nvSpPr>
          <p:cNvPr id="54" name="ZoneTexte 53"/>
          <p:cNvSpPr txBox="1"/>
          <p:nvPr/>
        </p:nvSpPr>
        <p:spPr>
          <a:xfrm>
            <a:off x="7592439" y="5266953"/>
            <a:ext cx="2456335" cy="954107"/>
          </a:xfrm>
          <a:prstGeom prst="rect">
            <a:avLst/>
          </a:prstGeom>
          <a:noFill/>
        </p:spPr>
        <p:txBody>
          <a:bodyPr wrap="square" rtlCol="0">
            <a:spAutoFit/>
          </a:bodyPr>
          <a:lstStyle/>
          <a:p>
            <a:r>
              <a:rPr lang="fr-FR" sz="1400" dirty="0"/>
              <a:t>Information / formation par l’intermédiaire des chambres syndicales ou des unions locales</a:t>
            </a:r>
          </a:p>
        </p:txBody>
      </p:sp>
      <p:cxnSp>
        <p:nvCxnSpPr>
          <p:cNvPr id="8" name="Connecteur droit avec flèche 7"/>
          <p:cNvCxnSpPr/>
          <p:nvPr/>
        </p:nvCxnSpPr>
        <p:spPr bwMode="auto">
          <a:xfrm>
            <a:off x="2728504" y="1187549"/>
            <a:ext cx="5696184" cy="0"/>
          </a:xfrm>
          <a:prstGeom prst="straightConnector1">
            <a:avLst/>
          </a:prstGeom>
          <a:solidFill>
            <a:srgbClr val="00B8FF"/>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avec flèche 54"/>
          <p:cNvCxnSpPr/>
          <p:nvPr/>
        </p:nvCxnSpPr>
        <p:spPr bwMode="auto">
          <a:xfrm>
            <a:off x="79144" y="1335961"/>
            <a:ext cx="0" cy="5126611"/>
          </a:xfrm>
          <a:prstGeom prst="straightConnector1">
            <a:avLst/>
          </a:prstGeom>
          <a:solidFill>
            <a:srgbClr val="00B8FF"/>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798241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9763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 :</a:t>
            </a:r>
            <a:endParaRPr lang="fr-FR" altLang="fr-FR" sz="2600" dirty="0">
              <a:solidFill>
                <a:srgbClr val="000000"/>
              </a:solidFill>
              <a:latin typeface="Microsoft YaHei" charset="-122"/>
            </a:endParaRPr>
          </a:p>
        </p:txBody>
      </p:sp>
      <p:sp>
        <p:nvSpPr>
          <p:cNvPr id="2" name="ZoneTexte 1"/>
          <p:cNvSpPr txBox="1"/>
          <p:nvPr/>
        </p:nvSpPr>
        <p:spPr>
          <a:xfrm>
            <a:off x="431800" y="2027089"/>
            <a:ext cx="4824536" cy="2031325"/>
          </a:xfrm>
          <a:prstGeom prst="rect">
            <a:avLst/>
          </a:prstGeom>
          <a:solidFill>
            <a:schemeClr val="accent5">
              <a:lumMod val="40000"/>
              <a:lumOff val="60000"/>
            </a:schemeClr>
          </a:solidFill>
        </p:spPr>
        <p:txBody>
          <a:bodyPr wrap="square" rtlCol="0">
            <a:spAutoFit/>
          </a:bodyPr>
          <a:lstStyle/>
          <a:p>
            <a:r>
              <a:rPr lang="fr-FR" b="1" dirty="0" smtClean="0"/>
              <a:t>Identification des points à risque :</a:t>
            </a:r>
          </a:p>
          <a:p>
            <a:pPr marL="285750" indent="-285750">
              <a:buFont typeface="Arial" panose="020B0604020202020204" pitchFamily="34" charset="0"/>
              <a:buChar char="•"/>
            </a:pPr>
            <a:r>
              <a:rPr lang="fr-FR" dirty="0"/>
              <a:t>Réseau </a:t>
            </a:r>
            <a:r>
              <a:rPr lang="fr-FR" dirty="0" smtClean="0"/>
              <a:t>pluvial</a:t>
            </a:r>
          </a:p>
          <a:p>
            <a:pPr marL="285750" indent="-285750">
              <a:buFont typeface="Arial" panose="020B0604020202020204" pitchFamily="34" charset="0"/>
              <a:buChar char="•"/>
            </a:pPr>
            <a:r>
              <a:rPr lang="fr-FR" dirty="0" smtClean="0"/>
              <a:t>Coffrets </a:t>
            </a:r>
            <a:r>
              <a:rPr lang="fr-FR" dirty="0"/>
              <a:t>techniques placés sur la voierie</a:t>
            </a:r>
          </a:p>
          <a:p>
            <a:pPr marL="285750" indent="-285750">
              <a:buFont typeface="Arial" panose="020B0604020202020204" pitchFamily="34" charset="0"/>
              <a:buChar char="•"/>
            </a:pPr>
            <a:r>
              <a:rPr lang="fr-FR" dirty="0" smtClean="0"/>
              <a:t>Les déchets et dépôts d’ordures sauvages</a:t>
            </a:r>
          </a:p>
          <a:p>
            <a:pPr marL="285750" indent="-285750">
              <a:buFont typeface="Arial" panose="020B0604020202020204" pitchFamily="34" charset="0"/>
              <a:buChar char="•"/>
            </a:pPr>
            <a:r>
              <a:rPr lang="fr-FR" dirty="0" smtClean="0"/>
              <a:t>Véhicules hors d’usage</a:t>
            </a:r>
          </a:p>
          <a:p>
            <a:pPr marL="285750" indent="-285750">
              <a:buFont typeface="Arial" panose="020B0604020202020204" pitchFamily="34" charset="0"/>
              <a:buChar char="•"/>
            </a:pPr>
            <a:r>
              <a:rPr lang="fr-FR" dirty="0" smtClean="0"/>
              <a:t>Cimetières</a:t>
            </a:r>
          </a:p>
          <a:p>
            <a:pPr marL="285750" indent="-285750">
              <a:buFont typeface="Arial" panose="020B0604020202020204" pitchFamily="34" charset="0"/>
              <a:buChar char="•"/>
            </a:pPr>
            <a:r>
              <a:rPr lang="fr-FR" dirty="0" smtClean="0"/>
              <a:t>Jardins</a:t>
            </a:r>
            <a:endParaRPr lang="fr-FR" dirty="0"/>
          </a:p>
        </p:txBody>
      </p:sp>
      <p:sp>
        <p:nvSpPr>
          <p:cNvPr id="3" name="ZoneTexte 2"/>
          <p:cNvSpPr txBox="1"/>
          <p:nvPr/>
        </p:nvSpPr>
        <p:spPr>
          <a:xfrm>
            <a:off x="5760392" y="2987749"/>
            <a:ext cx="4032448" cy="2031325"/>
          </a:xfrm>
          <a:prstGeom prst="rect">
            <a:avLst/>
          </a:prstGeom>
          <a:solidFill>
            <a:schemeClr val="accent6">
              <a:lumMod val="20000"/>
              <a:lumOff val="80000"/>
            </a:schemeClr>
          </a:solidFill>
        </p:spPr>
        <p:txBody>
          <a:bodyPr wrap="square" rtlCol="0">
            <a:spAutoFit/>
          </a:bodyPr>
          <a:lstStyle/>
          <a:p>
            <a:r>
              <a:rPr lang="fr-FR" b="1" dirty="0"/>
              <a:t>De manière </a:t>
            </a:r>
            <a:r>
              <a:rPr lang="fr-FR" b="1" dirty="0" smtClean="0"/>
              <a:t>générale :</a:t>
            </a:r>
            <a:endParaRPr lang="fr-FR" b="1" dirty="0"/>
          </a:p>
          <a:p>
            <a:pPr marL="285750" indent="-285750">
              <a:buFont typeface="Arial" panose="020B0604020202020204" pitchFamily="34" charset="0"/>
              <a:buChar char="•"/>
            </a:pPr>
            <a:r>
              <a:rPr lang="fr-FR" dirty="0" smtClean="0"/>
              <a:t>tout </a:t>
            </a:r>
            <a:r>
              <a:rPr lang="fr-FR" dirty="0"/>
              <a:t>gîte pérenne doit être identifié, inventorié et cartographié,</a:t>
            </a:r>
          </a:p>
          <a:p>
            <a:pPr marL="285750" indent="-285750">
              <a:buFont typeface="Arial" panose="020B0604020202020204" pitchFamily="34" charset="0"/>
              <a:buChar char="•"/>
            </a:pPr>
            <a:r>
              <a:rPr lang="fr-FR" dirty="0" smtClean="0"/>
              <a:t>tout </a:t>
            </a:r>
            <a:r>
              <a:rPr lang="fr-FR" dirty="0"/>
              <a:t>gîte suppressible doit être supprimé</a:t>
            </a:r>
            <a:r>
              <a:rPr lang="fr-FR" dirty="0" smtClean="0"/>
              <a:t>.</a:t>
            </a:r>
          </a:p>
          <a:p>
            <a:pPr marL="285750" indent="-285750">
              <a:buFont typeface="Arial" panose="020B0604020202020204" pitchFamily="34" charset="0"/>
              <a:buChar char="•"/>
            </a:pPr>
            <a:r>
              <a:rPr lang="fr-FR" dirty="0"/>
              <a:t>t</a:t>
            </a:r>
            <a:r>
              <a:rPr lang="fr-FR" dirty="0" smtClean="0"/>
              <a:t>raitement </a:t>
            </a:r>
            <a:r>
              <a:rPr lang="fr-FR" dirty="0"/>
              <a:t>systématique des gîtes </a:t>
            </a:r>
            <a:r>
              <a:rPr lang="fr-FR" dirty="0" smtClean="0"/>
              <a:t>productifs non </a:t>
            </a:r>
            <a:r>
              <a:rPr lang="fr-FR" dirty="0"/>
              <a:t>suppressible </a:t>
            </a:r>
          </a:p>
        </p:txBody>
      </p:sp>
      <p:sp>
        <p:nvSpPr>
          <p:cNvPr id="6" name="ZoneTexte 5"/>
          <p:cNvSpPr txBox="1"/>
          <p:nvPr/>
        </p:nvSpPr>
        <p:spPr>
          <a:xfrm>
            <a:off x="575816" y="4715941"/>
            <a:ext cx="4176464" cy="1200329"/>
          </a:xfrm>
          <a:prstGeom prst="rect">
            <a:avLst/>
          </a:prstGeom>
          <a:solidFill>
            <a:schemeClr val="bg2">
              <a:lumMod val="20000"/>
              <a:lumOff val="80000"/>
            </a:schemeClr>
          </a:solidFill>
        </p:spPr>
        <p:txBody>
          <a:bodyPr wrap="square" rtlCol="0">
            <a:spAutoFit/>
          </a:bodyPr>
          <a:lstStyle/>
          <a:p>
            <a:r>
              <a:rPr lang="fr-FR" b="1" dirty="0" smtClean="0"/>
              <a:t>Intégrer aux actions, former :</a:t>
            </a:r>
          </a:p>
          <a:p>
            <a:r>
              <a:rPr lang="fr-FR" dirty="0" smtClean="0"/>
              <a:t>Facilitateurs de la lutte contre les moustiques (associations, personnes motivés)</a:t>
            </a:r>
          </a:p>
        </p:txBody>
      </p:sp>
      <p:sp>
        <p:nvSpPr>
          <p:cNvPr id="7" name="ZoneTexte 6"/>
          <p:cNvSpPr txBox="1"/>
          <p:nvPr/>
        </p:nvSpPr>
        <p:spPr>
          <a:xfrm>
            <a:off x="3852006" y="1305492"/>
            <a:ext cx="3848396" cy="400110"/>
          </a:xfrm>
          <a:prstGeom prst="rect">
            <a:avLst/>
          </a:prstGeom>
          <a:noFill/>
        </p:spPr>
        <p:txBody>
          <a:bodyPr wrap="square" rtlCol="0">
            <a:spAutoFit/>
          </a:bodyPr>
          <a:lstStyle/>
          <a:p>
            <a:r>
              <a:rPr lang="fr-FR" sz="2000" b="1" dirty="0"/>
              <a:t>Quelques exemples </a:t>
            </a:r>
            <a:r>
              <a:rPr lang="fr-FR" sz="2000" b="1" dirty="0" smtClean="0"/>
              <a:t>:</a:t>
            </a:r>
            <a:endParaRPr lang="fr-FR" sz="2000" b="1" dirty="0"/>
          </a:p>
        </p:txBody>
      </p:sp>
      <p:sp>
        <p:nvSpPr>
          <p:cNvPr id="11" name="ZoneTexte 10"/>
          <p:cNvSpPr txBox="1"/>
          <p:nvPr/>
        </p:nvSpPr>
        <p:spPr>
          <a:xfrm>
            <a:off x="5256336" y="5508029"/>
            <a:ext cx="4104456" cy="1754326"/>
          </a:xfrm>
          <a:prstGeom prst="rect">
            <a:avLst/>
          </a:prstGeom>
          <a:solidFill>
            <a:srgbClr val="CCFFCC"/>
          </a:solidFill>
        </p:spPr>
        <p:txBody>
          <a:bodyPr wrap="square" rtlCol="0">
            <a:spAutoFit/>
          </a:bodyPr>
          <a:lstStyle/>
          <a:p>
            <a:r>
              <a:rPr lang="fr-FR" b="1" dirty="0" smtClean="0"/>
              <a:t>Prise en compte des moustiques :</a:t>
            </a:r>
          </a:p>
          <a:p>
            <a:pPr marL="285750" indent="-285750">
              <a:buFont typeface="Arial" panose="020B0604020202020204" pitchFamily="34" charset="0"/>
              <a:buChar char="•"/>
            </a:pPr>
            <a:r>
              <a:rPr lang="fr-FR" dirty="0"/>
              <a:t>d</a:t>
            </a:r>
            <a:r>
              <a:rPr lang="fr-FR" dirty="0" smtClean="0"/>
              <a:t>ans les projets d’aménagements (réseaux pluvial, mobilier urbain, chantiers)</a:t>
            </a:r>
          </a:p>
          <a:p>
            <a:pPr marL="285750" indent="-285750">
              <a:buFont typeface="Arial" panose="020B0604020202020204" pitchFamily="34" charset="0"/>
              <a:buChar char="•"/>
            </a:pPr>
            <a:r>
              <a:rPr lang="fr-FR" dirty="0" smtClean="0"/>
              <a:t>pour les documents d’urbanismes (PLU)</a:t>
            </a:r>
            <a:endParaRPr lang="fr-FR" dirty="0"/>
          </a:p>
        </p:txBody>
      </p:sp>
    </p:spTree>
    <p:extLst>
      <p:ext uri="{BB962C8B-B14F-4D97-AF65-F5344CB8AC3E}">
        <p14:creationId xmlns:p14="http://schemas.microsoft.com/office/powerpoint/2010/main" val="21991947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 name="ZoneTexte 1"/>
          <p:cNvSpPr txBox="1"/>
          <p:nvPr/>
        </p:nvSpPr>
        <p:spPr>
          <a:xfrm>
            <a:off x="1691940" y="3059757"/>
            <a:ext cx="6696744" cy="4401205"/>
          </a:xfrm>
          <a:prstGeom prst="rect">
            <a:avLst/>
          </a:prstGeom>
          <a:noFill/>
        </p:spPr>
        <p:txBody>
          <a:bodyPr wrap="square" rtlCol="0">
            <a:spAutoFit/>
          </a:bodyPr>
          <a:lstStyle/>
          <a:p>
            <a:r>
              <a:rPr lang="fr-FR" sz="2000" b="1" dirty="0"/>
              <a:t>Meilleure stratégie</a:t>
            </a:r>
          </a:p>
          <a:p>
            <a:endParaRPr lang="fr-FR" sz="2000" b="1" dirty="0"/>
          </a:p>
          <a:p>
            <a:r>
              <a:rPr lang="fr-FR" sz="2000" b="1" dirty="0"/>
              <a:t>Mobilisation sociale :</a:t>
            </a:r>
          </a:p>
          <a:p>
            <a:pPr marL="285750" indent="-285750">
              <a:buFont typeface="Arial" panose="020B0604020202020204" pitchFamily="34" charset="0"/>
              <a:buChar char="•"/>
            </a:pPr>
            <a:r>
              <a:rPr lang="fr-FR" sz="2000" b="1" dirty="0"/>
              <a:t>Rendre l’eau inaccessible</a:t>
            </a:r>
          </a:p>
          <a:p>
            <a:pPr marL="285750" indent="-285750">
              <a:buFont typeface="Arial" panose="020B0604020202020204" pitchFamily="34" charset="0"/>
              <a:buChar char="•"/>
            </a:pPr>
            <a:r>
              <a:rPr lang="fr-FR" sz="2000" b="1" dirty="0"/>
              <a:t>Privilégier le contact direct et la démonstration</a:t>
            </a:r>
          </a:p>
          <a:p>
            <a:pPr marL="285750" indent="-285750">
              <a:buFont typeface="Arial" panose="020B0604020202020204" pitchFamily="34" charset="0"/>
              <a:buChar char="•"/>
            </a:pPr>
            <a:endParaRPr lang="fr-FR" sz="2000" b="1" dirty="0"/>
          </a:p>
          <a:p>
            <a:r>
              <a:rPr lang="fr-FR" altLang="fr-FR" sz="2000" b="1" dirty="0"/>
              <a:t>Le piégeage</a:t>
            </a:r>
            <a:r>
              <a:rPr lang="fr-FR" sz="2000" b="1" dirty="0"/>
              <a:t> : une méthode complémentaire efficace seulement si beaucoup de gîtes ont été éliminés</a:t>
            </a:r>
          </a:p>
          <a:p>
            <a:endParaRPr lang="fr-FR" sz="2000" b="1" dirty="0"/>
          </a:p>
          <a:p>
            <a:r>
              <a:rPr lang="fr-FR" sz="2000" b="1" dirty="0"/>
              <a:t>Traitement insecticide anti-larvaire : pour les gîtes sur le domaine public qui ne peuvent pas être éliminés</a:t>
            </a:r>
          </a:p>
          <a:p>
            <a:endParaRPr lang="fr-FR" sz="2000" b="1" dirty="0"/>
          </a:p>
          <a:p>
            <a:r>
              <a:rPr lang="fr-FR" sz="2000" b="1" dirty="0"/>
              <a:t>Traitement insecticide anti-adulte : réserver au cas de transmission de maladie </a:t>
            </a:r>
          </a:p>
        </p:txBody>
      </p:sp>
      <p:sp>
        <p:nvSpPr>
          <p:cNvPr id="3" name="Rectangle 2"/>
          <p:cNvSpPr/>
          <p:nvPr/>
        </p:nvSpPr>
        <p:spPr>
          <a:xfrm>
            <a:off x="3816176" y="1372134"/>
            <a:ext cx="5038725" cy="1380506"/>
          </a:xfrm>
          <a:prstGeom prst="rect">
            <a:avLst/>
          </a:prstGeom>
        </p:spPr>
        <p:txBody>
          <a:bodyPr>
            <a:spAutoFit/>
          </a:bodyPr>
          <a:lstStyle/>
          <a:p>
            <a:r>
              <a:rPr lang="fr-FR" dirty="0"/>
              <a:t>Aucune action seule n’est efficace.</a:t>
            </a:r>
          </a:p>
          <a:p>
            <a:r>
              <a:rPr lang="fr-FR" dirty="0"/>
              <a:t>Les traitements insecticides anti-adultes n’éliminent pas les larves et les œufs et il existe un risque important de résistance.</a:t>
            </a:r>
          </a:p>
          <a:p>
            <a:r>
              <a:rPr lang="fr-FR" dirty="0"/>
              <a:t>La majorité des gîtes sont chez les particuliers.</a:t>
            </a:r>
          </a:p>
        </p:txBody>
      </p:sp>
      <p:pic>
        <p:nvPicPr>
          <p:cNvPr id="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863848" y="544513"/>
            <a:ext cx="57903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186396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800" y="2843733"/>
            <a:ext cx="9179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smtClean="0">
                <a:solidFill>
                  <a:srgbClr val="000000"/>
                </a:solidFill>
              </a:rPr>
              <a:t>Une valise pédagogique contre le moustique tigre</a:t>
            </a:r>
            <a:endParaRPr lang="fr-FR" altLang="fr-FR" sz="3200" dirty="0">
              <a:solidFill>
                <a:srgbClr val="00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65184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216272" y="-252611"/>
            <a:ext cx="10513168" cy="7992887"/>
            <a:chOff x="-314325" y="-1084263"/>
            <a:chExt cx="9799638" cy="7385051"/>
          </a:xfrm>
        </p:grpSpPr>
        <p:pic>
          <p:nvPicPr>
            <p:cNvPr id="3" name="Image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325" y="-784225"/>
              <a:ext cx="9799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a:extLst>
                <a:ext uri="{FF2B5EF4-FFF2-40B4-BE49-F238E27FC236}">
                  <a16:creationId xmlns:a16="http://schemas.microsoft.com/office/drawing/2014/main" xmlns="" id="{75B6F28F-6CB4-415B-A888-D970BE688B43}"/>
                </a:ext>
              </a:extLst>
            </p:cNvPr>
            <p:cNvSpPr/>
            <p:nvPr/>
          </p:nvSpPr>
          <p:spPr>
            <a:xfrm>
              <a:off x="1881188" y="-90488"/>
              <a:ext cx="5268912" cy="52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5" name="WordArt 5"/>
            <p:cNvSpPr>
              <a:spLocks noChangeArrowheads="1" noChangeShapeType="1" noTextEdit="1"/>
            </p:cNvSpPr>
            <p:nvPr/>
          </p:nvSpPr>
          <p:spPr bwMode="auto">
            <a:xfrm rot="398242">
              <a:off x="4702175" y="2652713"/>
              <a:ext cx="1628775" cy="65087"/>
            </a:xfrm>
            <a:prstGeom prst="rect">
              <a:avLst/>
            </a:prstGeom>
          </p:spPr>
          <p:txBody>
            <a:bodyPr spcFirstLastPara="1" wrap="none" fromWordArt="1">
              <a:prstTxWarp prst="textArchUp">
                <a:avLst>
                  <a:gd name="adj" fmla="val 10800000"/>
                </a:avLst>
              </a:prstTxWarp>
              <a:scene3d>
                <a:camera prst="legacyObliqueFront"/>
                <a:lightRig rig="legacyFlat3" dir="b"/>
              </a:scene3d>
              <a:sp3d extrusionH="430200" prstMaterial="legacyMatte">
                <a:extrusionClr>
                  <a:srgbClr val="09001F"/>
                </a:extrusionClr>
                <a:contourClr>
                  <a:srgbClr val="09001F"/>
                </a:contourClr>
              </a:sp3d>
            </a:bodyPr>
            <a:lstStyle/>
            <a:p>
              <a:pPr algn="ctr"/>
              <a:r>
                <a:rPr lang="fr-FR" sz="3600" b="1" kern="10">
                  <a:ln w="9525">
                    <a:round/>
                    <a:headEnd/>
                    <a:tailEnd/>
                  </a:ln>
                  <a:solidFill>
                    <a:srgbClr val="09001F"/>
                  </a:solidFill>
                  <a:latin typeface="Futura Md" panose="020B0602020204020303"/>
                </a:rPr>
                <a:t>sur le</a:t>
              </a:r>
            </a:p>
          </p:txBody>
        </p:sp>
        <p:sp>
          <p:nvSpPr>
            <p:cNvPr id="6" name="WordArt 5"/>
            <p:cNvSpPr>
              <a:spLocks noChangeArrowheads="1" noChangeShapeType="1" noTextEdit="1"/>
            </p:cNvSpPr>
            <p:nvPr/>
          </p:nvSpPr>
          <p:spPr bwMode="auto">
            <a:xfrm rot="398242">
              <a:off x="4668838" y="3122613"/>
              <a:ext cx="2055812" cy="80962"/>
            </a:xfrm>
            <a:prstGeom prst="rect">
              <a:avLst/>
            </a:prstGeom>
          </p:spPr>
          <p:txBody>
            <a:bodyPr spcFirstLastPara="1" wrap="none" fromWordArt="1">
              <a:prstTxWarp prst="textArchUp">
                <a:avLst>
                  <a:gd name="adj" fmla="val 10800000"/>
                </a:avLst>
              </a:prstTxWarp>
              <a:scene3d>
                <a:camera prst="legacyObliqueFront"/>
                <a:lightRig rig="legacyFlat3" dir="b"/>
              </a:scene3d>
              <a:sp3d extrusionH="430200" prstMaterial="legacyMatte">
                <a:extrusionClr>
                  <a:srgbClr val="09001F"/>
                </a:extrusionClr>
                <a:contourClr>
                  <a:srgbClr val="09001F"/>
                </a:contourClr>
              </a:sp3d>
            </a:bodyPr>
            <a:lstStyle/>
            <a:p>
              <a:pPr algn="ctr"/>
              <a:r>
                <a:rPr lang="fr-FR" sz="3600" b="1" kern="10">
                  <a:ln w="9525">
                    <a:round/>
                    <a:headEnd/>
                    <a:tailEnd/>
                  </a:ln>
                  <a:solidFill>
                    <a:srgbClr val="09001F"/>
                  </a:solidFill>
                  <a:latin typeface="Futura Md" panose="020B0602020204020303"/>
                </a:rPr>
                <a:t>Moustique</a:t>
              </a:r>
            </a:p>
          </p:txBody>
        </p:sp>
        <p:pic>
          <p:nvPicPr>
            <p:cNvPr id="7" name="Picture 3" descr="Femelle1"/>
            <p:cNvPicPr>
              <a:picLocks noChangeAspect="1" noChangeArrowheads="1"/>
            </p:cNvPicPr>
            <p:nvPr/>
          </p:nvPicPr>
          <p:blipFill>
            <a:blip r:embed="rId4" cstate="screen">
              <a:lum bright="-20000" contrast="20000"/>
              <a:extLst>
                <a:ext uri="{28A0092B-C50C-407E-A947-70E740481C1C}">
                  <a14:useLocalDpi xmlns:a14="http://schemas.microsoft.com/office/drawing/2010/main" val="0"/>
                </a:ext>
              </a:extLst>
            </a:blip>
            <a:srcRect t="-3"/>
            <a:stretch>
              <a:fillRect/>
            </a:stretch>
          </p:blipFill>
          <p:spPr bwMode="auto">
            <a:xfrm rot="19452330">
              <a:off x="1949450" y="-1084263"/>
              <a:ext cx="5605463" cy="73850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7">
              <a:extLst>
                <a:ext uri="{FF2B5EF4-FFF2-40B4-BE49-F238E27FC236}">
                  <a16:creationId xmlns:a16="http://schemas.microsoft.com/office/drawing/2014/main" xmlns="" id="{EFA8ACEF-E3B4-40D4-B241-59D53D68ECD8}"/>
                </a:ext>
              </a:extLst>
            </p:cNvPr>
            <p:cNvSpPr/>
            <p:nvPr/>
          </p:nvSpPr>
          <p:spPr>
            <a:xfrm>
              <a:off x="1995488" y="755650"/>
              <a:ext cx="4946650" cy="1016000"/>
            </a:xfrm>
            <a:prstGeom prst="rect">
              <a:avLst/>
            </a:prstGeom>
            <a:solidFill>
              <a:srgbClr val="01FFAE"/>
            </a:solidFill>
          </p:spPr>
          <p:txBody>
            <a:bodyPr>
              <a:spAutoFit/>
            </a:bodyPr>
            <a:lstStyle/>
            <a:p>
              <a:pPr algn="ctr">
                <a:defRPr/>
              </a:pPr>
              <a:r>
                <a:rPr lang="fr-FR" sz="6000" dirty="0">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rPr>
                <a:t>La </a:t>
              </a:r>
              <a:r>
                <a:rPr lang="fr-FR" sz="6000" dirty="0" err="1">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rPr>
                <a:t>ValiZzz</a:t>
              </a:r>
              <a:endParaRPr lang="fr-FR" sz="6000" dirty="0">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endParaRPr>
            </a:p>
          </p:txBody>
        </p:sp>
      </p:grpSp>
    </p:spTree>
    <p:extLst>
      <p:ext uri="{BB962C8B-B14F-4D97-AF65-F5344CB8AC3E}">
        <p14:creationId xmlns:p14="http://schemas.microsoft.com/office/powerpoint/2010/main" val="9008142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3">
            <a:extLst>
              <a:ext uri="{FF2B5EF4-FFF2-40B4-BE49-F238E27FC236}">
                <a16:creationId xmlns:a16="http://schemas.microsoft.com/office/drawing/2014/main" xmlns="" id="{931CC27F-0CCD-4F4F-AE1B-DDD007D35353}"/>
              </a:ext>
            </a:extLst>
          </p:cNvPr>
          <p:cNvSpPr/>
          <p:nvPr/>
        </p:nvSpPr>
        <p:spPr>
          <a:xfrm>
            <a:off x="544513" y="352425"/>
            <a:ext cx="4245618" cy="248640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Comprendre</a:t>
            </a:r>
            <a:endParaRPr lang="fr-FR" sz="4400" dirty="0"/>
          </a:p>
        </p:txBody>
      </p:sp>
      <p:sp>
        <p:nvSpPr>
          <p:cNvPr id="3" name="Rectangle : coins arrondis 4">
            <a:extLst>
              <a:ext uri="{FF2B5EF4-FFF2-40B4-BE49-F238E27FC236}">
                <a16:creationId xmlns:a16="http://schemas.microsoft.com/office/drawing/2014/main" xmlns="" id="{2016E927-67C0-4DD3-BAB4-B71C8C22FBC8}"/>
              </a:ext>
            </a:extLst>
          </p:cNvPr>
          <p:cNvSpPr/>
          <p:nvPr/>
        </p:nvSpPr>
        <p:spPr>
          <a:xfrm>
            <a:off x="5187181" y="352425"/>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Jouer</a:t>
            </a:r>
            <a:endParaRPr lang="fr-FR" sz="4400" dirty="0"/>
          </a:p>
        </p:txBody>
      </p:sp>
      <p:sp>
        <p:nvSpPr>
          <p:cNvPr id="4" name="Rectangle : coins arrondis 5">
            <a:extLst>
              <a:ext uri="{FF2B5EF4-FFF2-40B4-BE49-F238E27FC236}">
                <a16:creationId xmlns:a16="http://schemas.microsoft.com/office/drawing/2014/main" xmlns="" id="{63FE876C-87DB-4F07-8FC2-EA1EC33A5BDE}"/>
              </a:ext>
            </a:extLst>
          </p:cNvPr>
          <p:cNvSpPr/>
          <p:nvPr/>
        </p:nvSpPr>
        <p:spPr>
          <a:xfrm>
            <a:off x="544513" y="3163888"/>
            <a:ext cx="4245618" cy="24881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Observer</a:t>
            </a:r>
            <a:endParaRPr lang="fr-FR" sz="4400" dirty="0"/>
          </a:p>
        </p:txBody>
      </p:sp>
      <p:sp>
        <p:nvSpPr>
          <p:cNvPr id="5" name="Rectangle : coins arrondis 6">
            <a:extLst>
              <a:ext uri="{FF2B5EF4-FFF2-40B4-BE49-F238E27FC236}">
                <a16:creationId xmlns:a16="http://schemas.microsoft.com/office/drawing/2014/main" xmlns="" id="{5A62D2EE-3821-4CB1-AC0E-F6886637D7D6}"/>
              </a:ext>
            </a:extLst>
          </p:cNvPr>
          <p:cNvSpPr/>
          <p:nvPr/>
        </p:nvSpPr>
        <p:spPr>
          <a:xfrm>
            <a:off x="5187181" y="3163888"/>
            <a:ext cx="4245619" cy="248815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Bricoler</a:t>
            </a:r>
            <a:endParaRPr lang="fr-FR" sz="4400" dirty="0"/>
          </a:p>
        </p:txBody>
      </p:sp>
      <p:sp>
        <p:nvSpPr>
          <p:cNvPr id="6" name="Flèche : droite 7">
            <a:extLst>
              <a:ext uri="{FF2B5EF4-FFF2-40B4-BE49-F238E27FC236}">
                <a16:creationId xmlns:a16="http://schemas.microsoft.com/office/drawing/2014/main" xmlns="" id="{7DD2A517-9753-4298-9A83-2AB0B2B02CE8}"/>
              </a:ext>
            </a:extLst>
          </p:cNvPr>
          <p:cNvSpPr/>
          <p:nvPr/>
        </p:nvSpPr>
        <p:spPr>
          <a:xfrm>
            <a:off x="620713" y="5910263"/>
            <a:ext cx="1493837" cy="33496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7" name="ZoneTexte 6"/>
          <p:cNvSpPr txBox="1">
            <a:spLocks noChangeArrowheads="1"/>
          </p:cNvSpPr>
          <p:nvPr/>
        </p:nvSpPr>
        <p:spPr bwMode="auto">
          <a:xfrm>
            <a:off x="2232025" y="5846763"/>
            <a:ext cx="640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400"/>
              <a:t>Environ 8h de contenu pédagogique </a:t>
            </a:r>
          </a:p>
        </p:txBody>
      </p:sp>
    </p:spTree>
    <p:extLst>
      <p:ext uri="{BB962C8B-B14F-4D97-AF65-F5344CB8AC3E}">
        <p14:creationId xmlns:p14="http://schemas.microsoft.com/office/powerpoint/2010/main" val="86685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544513" y="352425"/>
            <a:ext cx="6079975" cy="2779340"/>
            <a:chOff x="544513" y="352425"/>
            <a:chExt cx="8888287" cy="5299620"/>
          </a:xfrm>
        </p:grpSpPr>
        <p:sp>
          <p:nvSpPr>
            <p:cNvPr id="2" name="Rectangle : coins arrondis 3">
              <a:extLst>
                <a:ext uri="{FF2B5EF4-FFF2-40B4-BE49-F238E27FC236}">
                  <a16:creationId xmlns:a16="http://schemas.microsoft.com/office/drawing/2014/main" xmlns="" id="{931CC27F-0CCD-4F4F-AE1B-DDD007D35353}"/>
                </a:ext>
              </a:extLst>
            </p:cNvPr>
            <p:cNvSpPr/>
            <p:nvPr/>
          </p:nvSpPr>
          <p:spPr>
            <a:xfrm>
              <a:off x="544513" y="352425"/>
              <a:ext cx="4245618" cy="248640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Comprendre</a:t>
              </a:r>
              <a:endParaRPr lang="fr-FR" sz="4400" dirty="0"/>
            </a:p>
          </p:txBody>
        </p:sp>
        <p:sp>
          <p:nvSpPr>
            <p:cNvPr id="3" name="Rectangle : coins arrondis 4">
              <a:extLst>
                <a:ext uri="{FF2B5EF4-FFF2-40B4-BE49-F238E27FC236}">
                  <a16:creationId xmlns:a16="http://schemas.microsoft.com/office/drawing/2014/main" xmlns="" id="{2016E927-67C0-4DD3-BAB4-B71C8C22FBC8}"/>
                </a:ext>
              </a:extLst>
            </p:cNvPr>
            <p:cNvSpPr/>
            <p:nvPr/>
          </p:nvSpPr>
          <p:spPr>
            <a:xfrm>
              <a:off x="5187181" y="352425"/>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Jouer</a:t>
              </a:r>
              <a:endParaRPr lang="fr-FR" sz="4400" dirty="0"/>
            </a:p>
          </p:txBody>
        </p:sp>
        <p:sp>
          <p:nvSpPr>
            <p:cNvPr id="4" name="Rectangle : coins arrondis 5">
              <a:extLst>
                <a:ext uri="{FF2B5EF4-FFF2-40B4-BE49-F238E27FC236}">
                  <a16:creationId xmlns:a16="http://schemas.microsoft.com/office/drawing/2014/main" xmlns="" id="{63FE876C-87DB-4F07-8FC2-EA1EC33A5BDE}"/>
                </a:ext>
              </a:extLst>
            </p:cNvPr>
            <p:cNvSpPr/>
            <p:nvPr/>
          </p:nvSpPr>
          <p:spPr>
            <a:xfrm>
              <a:off x="544513" y="3163888"/>
              <a:ext cx="4245618" cy="24881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Observer</a:t>
              </a:r>
              <a:endParaRPr lang="fr-FR" sz="4400" dirty="0"/>
            </a:p>
          </p:txBody>
        </p:sp>
        <p:sp>
          <p:nvSpPr>
            <p:cNvPr id="5" name="Rectangle : coins arrondis 6">
              <a:extLst>
                <a:ext uri="{FF2B5EF4-FFF2-40B4-BE49-F238E27FC236}">
                  <a16:creationId xmlns:a16="http://schemas.microsoft.com/office/drawing/2014/main" xmlns="" id="{5A62D2EE-3821-4CB1-AC0E-F6886637D7D6}"/>
                </a:ext>
              </a:extLst>
            </p:cNvPr>
            <p:cNvSpPr/>
            <p:nvPr/>
          </p:nvSpPr>
          <p:spPr>
            <a:xfrm>
              <a:off x="5187181" y="3163888"/>
              <a:ext cx="4245619" cy="248815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Bricoler</a:t>
              </a:r>
              <a:endParaRPr lang="fr-FR" sz="4400" dirty="0"/>
            </a:p>
          </p:txBody>
        </p:sp>
      </p:grpSp>
      <p:sp>
        <p:nvSpPr>
          <p:cNvPr id="8" name="ZoneTexte 7"/>
          <p:cNvSpPr txBox="1"/>
          <p:nvPr/>
        </p:nvSpPr>
        <p:spPr>
          <a:xfrm>
            <a:off x="1662641" y="3563813"/>
            <a:ext cx="7194095" cy="2585323"/>
          </a:xfrm>
          <a:prstGeom prst="rect">
            <a:avLst/>
          </a:prstGeom>
          <a:solidFill>
            <a:schemeClr val="accent1">
              <a:lumMod val="60000"/>
              <a:lumOff val="40000"/>
            </a:schemeClr>
          </a:solidFill>
        </p:spPr>
        <p:txBody>
          <a:bodyPr wrap="square" rtlCol="0">
            <a:spAutoFit/>
          </a:bodyPr>
          <a:lstStyle/>
          <a:p>
            <a:pPr marL="285750" lvl="0" indent="-285750">
              <a:buFont typeface="Arial" panose="020B0604020202020204" pitchFamily="34" charset="0"/>
              <a:buChar char="•"/>
            </a:pPr>
            <a:r>
              <a:rPr lang="fr-FR" dirty="0"/>
              <a:t>Livret </a:t>
            </a:r>
            <a:r>
              <a:rPr lang="fr-FR" dirty="0" smtClean="0"/>
              <a:t>d’accompagnement</a:t>
            </a:r>
            <a:endParaRPr lang="fr-FR" dirty="0"/>
          </a:p>
          <a:p>
            <a:pPr marL="285750" lvl="0" indent="-285750">
              <a:buFont typeface="Arial" panose="020B0604020202020204" pitchFamily="34" charset="0"/>
              <a:buChar char="•"/>
            </a:pPr>
            <a:r>
              <a:rPr lang="fr-FR" dirty="0"/>
              <a:t>Livret pédagogique </a:t>
            </a:r>
            <a:endParaRPr lang="fr-FR" dirty="0" smtClean="0"/>
          </a:p>
          <a:p>
            <a:pPr marL="285750" lvl="0" indent="-285750">
              <a:buFont typeface="Arial" panose="020B0604020202020204" pitchFamily="34" charset="0"/>
              <a:buChar char="•"/>
            </a:pPr>
            <a:r>
              <a:rPr lang="fr-FR" dirty="0" smtClean="0"/>
              <a:t>Livret </a:t>
            </a:r>
            <a:r>
              <a:rPr lang="fr-FR" dirty="0"/>
              <a:t>« pour aller plus loin » </a:t>
            </a:r>
            <a:r>
              <a:rPr lang="fr-FR" dirty="0" smtClean="0"/>
              <a:t>pour </a:t>
            </a:r>
            <a:r>
              <a:rPr lang="fr-FR" dirty="0"/>
              <a:t>des séances </a:t>
            </a:r>
            <a:r>
              <a:rPr lang="fr-FR" dirty="0" smtClean="0"/>
              <a:t>complémentaires</a:t>
            </a:r>
            <a:endParaRPr lang="fr-FR" dirty="0"/>
          </a:p>
          <a:p>
            <a:pPr marL="285750" lvl="0" indent="-285750">
              <a:buFont typeface="Arial" panose="020B0604020202020204" pitchFamily="34" charset="0"/>
              <a:buChar char="•"/>
            </a:pPr>
            <a:r>
              <a:rPr lang="fr-FR" dirty="0"/>
              <a:t>Kit d’observation </a:t>
            </a:r>
            <a:r>
              <a:rPr lang="fr-FR" dirty="0" smtClean="0"/>
              <a:t>: </a:t>
            </a:r>
            <a:r>
              <a:rPr lang="fr-FR" i="1" dirty="0" smtClean="0"/>
              <a:t>Matériel </a:t>
            </a:r>
            <a:r>
              <a:rPr lang="fr-FR" i="1" dirty="0"/>
              <a:t>d’optique (mini microscope) + lames</a:t>
            </a:r>
            <a:endParaRPr lang="fr-FR" dirty="0"/>
          </a:p>
          <a:p>
            <a:pPr marL="285750" lvl="0" indent="-285750">
              <a:buFont typeface="Arial" panose="020B0604020202020204" pitchFamily="34" charset="0"/>
              <a:buChar char="•"/>
            </a:pPr>
            <a:r>
              <a:rPr lang="fr-FR" dirty="0" smtClean="0"/>
              <a:t>Cycle </a:t>
            </a:r>
            <a:r>
              <a:rPr lang="fr-FR" dirty="0"/>
              <a:t>de vie de différents groupes d’insecte </a:t>
            </a:r>
            <a:r>
              <a:rPr lang="fr-FR" dirty="0" smtClean="0"/>
              <a:t>(</a:t>
            </a:r>
            <a:r>
              <a:rPr lang="fr-FR" dirty="0"/>
              <a:t>figurines)</a:t>
            </a:r>
          </a:p>
          <a:p>
            <a:pPr marL="285750" lvl="0" indent="-285750">
              <a:buFont typeface="Arial" panose="020B0604020202020204" pitchFamily="34" charset="0"/>
              <a:buChar char="•"/>
            </a:pPr>
            <a:r>
              <a:rPr lang="fr-FR" dirty="0"/>
              <a:t>Diaporama d’accompagnement de la </a:t>
            </a:r>
            <a:r>
              <a:rPr lang="fr-FR" dirty="0" smtClean="0"/>
              <a:t>séance</a:t>
            </a:r>
          </a:p>
          <a:p>
            <a:pPr marL="285750" lvl="0" indent="-285750">
              <a:buFont typeface="Arial" panose="020B0604020202020204" pitchFamily="34" charset="0"/>
              <a:buChar char="•"/>
            </a:pPr>
            <a:r>
              <a:rPr lang="fr-FR" dirty="0" smtClean="0"/>
              <a:t>Application web</a:t>
            </a:r>
            <a:r>
              <a:rPr lang="fr-FR" i="1" dirty="0"/>
              <a:t>.</a:t>
            </a:r>
            <a:endParaRPr lang="fr-FR" dirty="0"/>
          </a:p>
          <a:p>
            <a:pPr marL="285750" lvl="0" indent="-285750">
              <a:buFont typeface="Arial" panose="020B0604020202020204" pitchFamily="34" charset="0"/>
              <a:buChar char="•"/>
            </a:pPr>
            <a:r>
              <a:rPr lang="fr-FR" dirty="0" smtClean="0"/>
              <a:t>Jeu </a:t>
            </a:r>
            <a:r>
              <a:rPr lang="fr-FR" dirty="0"/>
              <a:t>de plateau </a:t>
            </a:r>
          </a:p>
          <a:p>
            <a:pPr marL="285750" lvl="0" indent="-285750">
              <a:buFont typeface="Arial" panose="020B0604020202020204" pitchFamily="34" charset="0"/>
              <a:buChar char="•"/>
            </a:pPr>
            <a:r>
              <a:rPr lang="fr-FR" dirty="0"/>
              <a:t>Dépliant d’information à destination des </a:t>
            </a:r>
            <a:r>
              <a:rPr lang="fr-FR" dirty="0" smtClean="0"/>
              <a:t>familles</a:t>
            </a:r>
            <a:endParaRPr lang="fr-FR" dirty="0"/>
          </a:p>
        </p:txBody>
      </p:sp>
    </p:spTree>
    <p:extLst>
      <p:ext uri="{BB962C8B-B14F-4D97-AF65-F5344CB8AC3E}">
        <p14:creationId xmlns:p14="http://schemas.microsoft.com/office/powerpoint/2010/main" val="40144020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a:off x="431800" y="179437"/>
            <a:ext cx="9172576" cy="6870701"/>
            <a:chOff x="-14288" y="-14288"/>
            <a:chExt cx="9172576" cy="6870701"/>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3730625"/>
              <a:ext cx="1728787"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 name="Image 24"/>
            <p:cNvPicPr>
              <a:picLocks noChangeAspect="1"/>
            </p:cNvPicPr>
            <p:nvPr/>
          </p:nvPicPr>
          <p:blipFill>
            <a:blip r:embed="rId3" cstate="screen">
              <a:extLst>
                <a:ext uri="{28A0092B-C50C-407E-A947-70E740481C1C}">
                  <a14:useLocalDpi xmlns:a14="http://schemas.microsoft.com/office/drawing/2010/main" val="0"/>
                </a:ext>
              </a:extLst>
            </a:blip>
            <a:srcRect l="24028" t="22681" r="18854"/>
            <a:stretch>
              <a:fillRect/>
            </a:stretch>
          </p:blipFill>
          <p:spPr bwMode="auto">
            <a:xfrm>
              <a:off x="-14288" y="-14288"/>
              <a:ext cx="9172576" cy="3152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63513" y="23813"/>
              <a:ext cx="8816975" cy="2692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b="1" dirty="0">
                  <a:solidFill>
                    <a:srgbClr val="FFFFFF"/>
                  </a:solidFill>
                  <a:latin typeface="Futura Md" panose="020B0602020204020303" pitchFamily="34" charset="0"/>
                </a:rPr>
                <a:t>Bienvenue dans le monde incroyable des moustiques !</a:t>
              </a:r>
            </a:p>
            <a:p>
              <a:pPr algn="ctr">
                <a:lnSpc>
                  <a:spcPct val="100000"/>
                </a:lnSpc>
                <a:spcBef>
                  <a:spcPct val="0"/>
                </a:spcBef>
                <a:buFontTx/>
                <a:buNone/>
              </a:pPr>
              <a:r>
                <a:rPr lang="fr-FR" altLang="fr-FR" b="1" dirty="0">
                  <a:solidFill>
                    <a:srgbClr val="FFFFFF"/>
                  </a:solidFill>
                  <a:latin typeface="Futura Md" panose="020B0602020204020303" pitchFamily="34" charset="0"/>
                </a:rPr>
                <a:t>Tu penses tout savoir sur ces petites bêtes énervantes </a:t>
              </a:r>
              <a:r>
                <a:rPr lang="fr-FR" altLang="fr-FR" b="1" dirty="0">
                  <a:solidFill>
                    <a:srgbClr val="FFFFFF"/>
                  </a:solidFill>
                  <a:latin typeface="Agency FB" pitchFamily="34" charset="0"/>
                </a:rPr>
                <a:t>?</a:t>
              </a:r>
              <a:r>
                <a:rPr lang="fr-FR" altLang="fr-FR" b="1" dirty="0">
                  <a:solidFill>
                    <a:srgbClr val="FFFFFF"/>
                  </a:solidFill>
                  <a:latin typeface="Futura Md" panose="020B0602020204020303" pitchFamily="34" charset="0"/>
                </a:rPr>
                <a:t> Voyons-ça ! </a:t>
              </a:r>
            </a:p>
            <a:p>
              <a:pPr algn="ctr">
                <a:lnSpc>
                  <a:spcPct val="100000"/>
                </a:lnSpc>
                <a:spcBef>
                  <a:spcPct val="0"/>
                </a:spcBef>
                <a:buFontTx/>
                <a:buNone/>
              </a:pPr>
              <a:r>
                <a:rPr lang="fr-FR" altLang="fr-FR" sz="2000" b="1" dirty="0">
                  <a:solidFill>
                    <a:srgbClr val="FFFFFF"/>
                  </a:solidFill>
                  <a:latin typeface="Futura Md" panose="020B0602020204020303" pitchFamily="34" charset="0"/>
                </a:rPr>
                <a:t>Tu vas découvrir la double vie des moustiques mais aussi l’explication de l’arrivée du mystérieux moustique tigre.</a:t>
              </a:r>
            </a:p>
            <a:p>
              <a:pPr algn="ctr">
                <a:lnSpc>
                  <a:spcPct val="100000"/>
                </a:lnSpc>
                <a:spcBef>
                  <a:spcPct val="0"/>
                </a:spcBef>
                <a:spcAft>
                  <a:spcPts val="1000"/>
                </a:spcAft>
                <a:buFontTx/>
                <a:buNone/>
              </a:pPr>
              <a:r>
                <a:rPr lang="fr-FR" altLang="fr-FR" b="1" dirty="0">
                  <a:solidFill>
                    <a:srgbClr val="FFFFFF"/>
                  </a:solidFill>
                  <a:latin typeface="Futura Md" panose="020B0602020204020303" pitchFamily="34" charset="0"/>
                </a:rPr>
                <a:t>A toi de jouer ! </a:t>
              </a:r>
              <a:endParaRPr lang="fr-FR" altLang="fr-FR" sz="2400" dirty="0">
                <a:latin typeface="Arial" panose="020B0604020202020204" pitchFamily="34" charset="0"/>
              </a:endParaRPr>
            </a:p>
          </p:txBody>
        </p:sp>
        <p:sp>
          <p:nvSpPr>
            <p:cNvPr id="5" name="Text Box 4"/>
            <p:cNvSpPr txBox="1">
              <a:spLocks noChangeArrowheads="1"/>
            </p:cNvSpPr>
            <p:nvPr/>
          </p:nvSpPr>
          <p:spPr bwMode="auto">
            <a:xfrm>
              <a:off x="0" y="2830513"/>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ts val="1000"/>
                </a:spcAft>
                <a:buFontTx/>
                <a:buNone/>
              </a:pPr>
              <a:r>
                <a:rPr lang="fr-FR" altLang="fr-FR" sz="2200" b="1">
                  <a:solidFill>
                    <a:srgbClr val="FF9900"/>
                  </a:solidFill>
                  <a:latin typeface="Futura Md" panose="020B0602020204020303" pitchFamily="34" charset="0"/>
                </a:rPr>
                <a:t>Le moustique appartient à la grande famille des insectes.</a:t>
              </a:r>
            </a:p>
          </p:txBody>
        </p:sp>
        <p:sp>
          <p:nvSpPr>
            <p:cNvPr id="6" name="Text Box 5"/>
            <p:cNvSpPr txBox="1">
              <a:spLocks noChangeArrowheads="1"/>
            </p:cNvSpPr>
            <p:nvPr/>
          </p:nvSpPr>
          <p:spPr bwMode="auto">
            <a:xfrm>
              <a:off x="314325" y="3167063"/>
              <a:ext cx="8248650"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1000"/>
                </a:spcAft>
                <a:buFontTx/>
                <a:buNone/>
              </a:pPr>
              <a:r>
                <a:rPr lang="fr-FR" altLang="fr-FR" sz="2200">
                  <a:solidFill>
                    <a:srgbClr val="000000"/>
                  </a:solidFill>
                  <a:latin typeface="Futura Md" panose="020B0602020204020303" pitchFamily="34" charset="0"/>
                </a:rPr>
                <a:t>Parmi toutes ces petites bêtes, il n'y a qu'un seul insecte. Encercle-le. </a:t>
              </a:r>
              <a:endParaRPr lang="fr-FR" altLang="fr-FR" sz="1800">
                <a:latin typeface="Arial" panose="020B0604020202020204" pitchFamily="34" charset="0"/>
              </a:endParaRPr>
            </a:p>
          </p:txBody>
        </p:sp>
        <p:pic>
          <p:nvPicPr>
            <p:cNvPr id="7"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76538" y="3894138"/>
              <a:ext cx="1584325" cy="132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8" name="Picture 8" descr="MP91022169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75338" y="3814763"/>
              <a:ext cx="1711325"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9" name="Picture 9"/>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44963" y="5468938"/>
              <a:ext cx="2519362"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 name="Picture 10" descr="MC900438022[1]"/>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044825" y="5202238"/>
              <a:ext cx="1406525"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1" name="WordArt 11"/>
            <p:cNvSpPr>
              <a:spLocks noChangeArrowheads="1" noChangeShapeType="1" noTextEdit="1"/>
            </p:cNvSpPr>
            <p:nvPr/>
          </p:nvSpPr>
          <p:spPr bwMode="auto">
            <a:xfrm>
              <a:off x="2244725" y="3679825"/>
              <a:ext cx="192088"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1</a:t>
              </a:r>
            </a:p>
          </p:txBody>
        </p:sp>
        <p:sp>
          <p:nvSpPr>
            <p:cNvPr id="12" name="WordArt 12"/>
            <p:cNvSpPr>
              <a:spLocks noChangeArrowheads="1" noChangeShapeType="1" noTextEdit="1"/>
            </p:cNvSpPr>
            <p:nvPr/>
          </p:nvSpPr>
          <p:spPr bwMode="auto">
            <a:xfrm>
              <a:off x="3754438" y="3683000"/>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2</a:t>
              </a:r>
            </a:p>
          </p:txBody>
        </p:sp>
        <p:pic>
          <p:nvPicPr>
            <p:cNvPr id="13" name="il_fi" descr="Afficher l'image d'origine"/>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638675" y="3906838"/>
              <a:ext cx="12319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WordArt 14"/>
            <p:cNvSpPr>
              <a:spLocks noChangeArrowheads="1" noChangeShapeType="1" noTextEdit="1"/>
            </p:cNvSpPr>
            <p:nvPr/>
          </p:nvSpPr>
          <p:spPr bwMode="auto">
            <a:xfrm>
              <a:off x="5265738" y="3679825"/>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3</a:t>
              </a:r>
            </a:p>
          </p:txBody>
        </p:sp>
        <p:sp>
          <p:nvSpPr>
            <p:cNvPr id="15" name="WordArt 15"/>
            <p:cNvSpPr>
              <a:spLocks noChangeArrowheads="1" noChangeShapeType="1" noTextEdit="1"/>
            </p:cNvSpPr>
            <p:nvPr/>
          </p:nvSpPr>
          <p:spPr bwMode="auto">
            <a:xfrm>
              <a:off x="6777038" y="3683000"/>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4</a:t>
              </a:r>
            </a:p>
          </p:txBody>
        </p:sp>
        <p:pic>
          <p:nvPicPr>
            <p:cNvPr id="16" name="il_fi" descr="Afficher l'image d'origine"/>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147763" y="5602288"/>
              <a:ext cx="17653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7" name="WordArt 17"/>
            <p:cNvSpPr>
              <a:spLocks noChangeArrowheads="1" noChangeShapeType="1" noTextEdit="1"/>
            </p:cNvSpPr>
            <p:nvPr/>
          </p:nvSpPr>
          <p:spPr bwMode="auto">
            <a:xfrm>
              <a:off x="2244725" y="5156200"/>
              <a:ext cx="192088"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5</a:t>
              </a:r>
            </a:p>
          </p:txBody>
        </p:sp>
        <p:sp>
          <p:nvSpPr>
            <p:cNvPr id="18" name="WordArt 18"/>
            <p:cNvSpPr>
              <a:spLocks noChangeArrowheads="1" noChangeShapeType="1" noTextEdit="1"/>
            </p:cNvSpPr>
            <p:nvPr/>
          </p:nvSpPr>
          <p:spPr bwMode="auto">
            <a:xfrm>
              <a:off x="3770313" y="5156200"/>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6</a:t>
              </a:r>
            </a:p>
          </p:txBody>
        </p:sp>
        <p:sp>
          <p:nvSpPr>
            <p:cNvPr id="19" name="WordArt 19"/>
            <p:cNvSpPr>
              <a:spLocks noChangeArrowheads="1" noChangeShapeType="1" noTextEdit="1"/>
            </p:cNvSpPr>
            <p:nvPr/>
          </p:nvSpPr>
          <p:spPr bwMode="auto">
            <a:xfrm>
              <a:off x="5265738" y="5156200"/>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7</a:t>
              </a:r>
            </a:p>
          </p:txBody>
        </p:sp>
        <p:pic>
          <p:nvPicPr>
            <p:cNvPr id="20" name="il_fi" descr="Afficher l'image d'origin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73248">
              <a:off x="6334125" y="5272088"/>
              <a:ext cx="18669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WordArt 21"/>
            <p:cNvSpPr>
              <a:spLocks noChangeArrowheads="1" noChangeShapeType="1" noTextEdit="1"/>
            </p:cNvSpPr>
            <p:nvPr/>
          </p:nvSpPr>
          <p:spPr bwMode="auto">
            <a:xfrm>
              <a:off x="6742113" y="5216525"/>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8</a:t>
              </a:r>
            </a:p>
          </p:txBody>
        </p:sp>
        <p:pic>
          <p:nvPicPr>
            <p:cNvPr id="22"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4930775"/>
              <a:ext cx="1816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a:solidFill>
                    <a:srgbClr val="FF9900"/>
                  </a:solidFill>
                  <a:latin typeface="Futura Md" panose="020B0602020204020303" pitchFamily="34" charset="0"/>
                </a:rPr>
                <a:t>Livret p.1</a:t>
              </a:r>
            </a:p>
          </p:txBody>
        </p:sp>
      </p:grpSp>
      <p:sp>
        <p:nvSpPr>
          <p:cNvPr id="25" name="Rectangle : coins arrondis 3">
            <a:extLst>
              <a:ext uri="{FF2B5EF4-FFF2-40B4-BE49-F238E27FC236}">
                <a16:creationId xmlns:a16="http://schemas.microsoft.com/office/drawing/2014/main" xmlns="" id="{931CC27F-0CCD-4F4F-AE1B-DDD007D35353}"/>
              </a:ext>
            </a:extLst>
          </p:cNvPr>
          <p:cNvSpPr/>
          <p:nvPr/>
        </p:nvSpPr>
        <p:spPr>
          <a:xfrm>
            <a:off x="-22701" y="6802487"/>
            <a:ext cx="2542733" cy="72183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dirty="0"/>
              <a:t>Comprendre</a:t>
            </a:r>
            <a:endParaRPr lang="fr-FR" sz="3600" dirty="0"/>
          </a:p>
        </p:txBody>
      </p:sp>
    </p:spTree>
    <p:extLst>
      <p:ext uri="{BB962C8B-B14F-4D97-AF65-F5344CB8AC3E}">
        <p14:creationId xmlns:p14="http://schemas.microsoft.com/office/powerpoint/2010/main" val="38133521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87784" y="107429"/>
            <a:ext cx="9289032" cy="6912768"/>
          </a:xfrm>
          <a:prstGeom prst="rect">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smtClean="0">
              <a:ln>
                <a:noFill/>
              </a:ln>
              <a:effectLst/>
              <a:latin typeface="Arial" panose="020B0604020202020204" pitchFamily="34" charset="0"/>
              <a:ea typeface="Microsoft YaHei" panose="020B0503020204020204" pitchFamily="34" charset="-122"/>
            </a:endParaRPr>
          </a:p>
        </p:txBody>
      </p:sp>
      <p:grpSp>
        <p:nvGrpSpPr>
          <p:cNvPr id="7" name="Groupe 6"/>
          <p:cNvGrpSpPr/>
          <p:nvPr/>
        </p:nvGrpSpPr>
        <p:grpSpPr>
          <a:xfrm>
            <a:off x="346520" y="190201"/>
            <a:ext cx="9158288" cy="6757988"/>
            <a:chOff x="0" y="98425"/>
            <a:chExt cx="9158288" cy="6757988"/>
          </a:xfrm>
        </p:grpSpPr>
        <p:sp>
          <p:nvSpPr>
            <p:cNvPr id="2" name="Rectangle 1">
              <a:extLst>
                <a:ext uri="{FF2B5EF4-FFF2-40B4-BE49-F238E27FC236}">
                  <a16:creationId xmlns:a16="http://schemas.microsoft.com/office/drawing/2014/main" xmlns="" id="{FFC33F0B-0EC7-4F50-9FB5-9E3113F0AF32}"/>
                </a:ext>
              </a:extLst>
            </p:cNvPr>
            <p:cNvSpPr/>
            <p:nvPr/>
          </p:nvSpPr>
          <p:spPr>
            <a:xfrm>
              <a:off x="149225" y="98425"/>
              <a:ext cx="8858250" cy="585788"/>
            </a:xfrm>
            <a:prstGeom prst="rect">
              <a:avLst/>
            </a:prstGeom>
            <a:noFill/>
          </p:spPr>
          <p:txBody>
            <a:bodyPr>
              <a:spAutoFit/>
            </a:bodyPr>
            <a:lstStyle/>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Le moustique est-il vraiment un insecte ?</a:t>
              </a:r>
            </a:p>
          </p:txBody>
        </p:sp>
        <p:sp>
          <p:nvSpPr>
            <p:cNvPr id="3" name="Pensées 2">
              <a:extLst>
                <a:ext uri="{FF2B5EF4-FFF2-40B4-BE49-F238E27FC236}">
                  <a16:creationId xmlns:a16="http://schemas.microsoft.com/office/drawing/2014/main" xmlns="" id="{E838A354-4905-440B-8316-77B10DFEF99C}"/>
                </a:ext>
              </a:extLst>
            </p:cNvPr>
            <p:cNvSpPr/>
            <p:nvPr/>
          </p:nvSpPr>
          <p:spPr>
            <a:xfrm>
              <a:off x="0" y="1624013"/>
              <a:ext cx="3575050" cy="3862387"/>
            </a:xfrm>
            <a:prstGeom prst="cloudCallout">
              <a:avLst>
                <a:gd name="adj1" fmla="val 85079"/>
                <a:gd name="adj2" fmla="val 7481"/>
              </a:avLst>
            </a:pr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sz="2400" dirty="0">
                  <a:solidFill>
                    <a:schemeClr val="bg1">
                      <a:lumMod val="50000"/>
                    </a:schemeClr>
                  </a:solidFill>
                  <a:latin typeface="Segoe Print" panose="02000600000000000000" pitchFamily="2" charset="0"/>
                </a:rPr>
                <a:t> </a:t>
              </a:r>
            </a:p>
          </p:txBody>
        </p:sp>
        <p:pic>
          <p:nvPicPr>
            <p:cNvPr id="4" name="Image 1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09913" y="1101725"/>
              <a:ext cx="6027737"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C04539F9-BF5D-41C3-8FA7-3D0C08EC7952}"/>
                </a:ext>
              </a:extLst>
            </p:cNvPr>
            <p:cNvSpPr/>
            <p:nvPr/>
          </p:nvSpPr>
          <p:spPr>
            <a:xfrm>
              <a:off x="449263" y="1851025"/>
              <a:ext cx="2840037" cy="3168650"/>
            </a:xfrm>
            <a:prstGeom prst="rect">
              <a:avLst/>
            </a:prstGeom>
          </p:spPr>
          <p:txBody>
            <a:bodyPr>
              <a:spAutoFit/>
            </a:bodyPr>
            <a:lstStyle/>
            <a:p>
              <a:pPr algn="ctr" eaLnBrk="1" fontAlgn="auto" hangingPunct="1">
                <a:spcBef>
                  <a:spcPts val="0"/>
                </a:spcBef>
                <a:spcAft>
                  <a:spcPts val="0"/>
                </a:spcAft>
                <a:defRPr/>
              </a:pPr>
              <a:endParaRPr lang="fr-FR" sz="2000" b="1" dirty="0">
                <a:latin typeface="Futura Md"/>
                <a:cs typeface="+mn-cs"/>
              </a:endParaRPr>
            </a:p>
            <a:p>
              <a:pPr algn="ctr" eaLnBrk="1" fontAlgn="auto" hangingPunct="1">
                <a:spcBef>
                  <a:spcPts val="0"/>
                </a:spcBef>
                <a:spcAft>
                  <a:spcPts val="0"/>
                </a:spcAft>
                <a:defRPr/>
              </a:pPr>
              <a:r>
                <a:rPr lang="fr-FR" sz="2400" b="1" dirty="0">
                  <a:latin typeface="Futura Md"/>
                  <a:cs typeface="+mn-cs"/>
                </a:rPr>
                <a:t>« Absolument ! J’ai toute la panoplie ! »</a:t>
              </a:r>
            </a:p>
            <a:p>
              <a:pPr algn="ctr" eaLnBrk="1" fontAlgn="auto" hangingPunct="1">
                <a:spcBef>
                  <a:spcPts val="0"/>
                </a:spcBef>
                <a:spcAft>
                  <a:spcPts val="0"/>
                </a:spcAft>
                <a:defRPr/>
              </a:pPr>
              <a:endParaRPr lang="fr-FR" sz="2000" b="1" dirty="0">
                <a:latin typeface="Futura Md"/>
                <a:cs typeface="+mn-cs"/>
              </a:endParaRP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2 antennes</a:t>
              </a: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6 pattes</a:t>
              </a: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Un corps en 3 parties</a:t>
              </a:r>
            </a:p>
          </p:txBody>
        </p:sp>
        <p:sp>
          <p:nvSpPr>
            <p:cNvPr id="6" name="Text Box 4"/>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a:solidFill>
                    <a:schemeClr val="bg1"/>
                  </a:solidFill>
                  <a:latin typeface="Futura Md" panose="020B0602020204020303" pitchFamily="34" charset="0"/>
                </a:rPr>
                <a:t>Livret p.2</a:t>
              </a:r>
            </a:p>
          </p:txBody>
        </p:sp>
      </p:grpSp>
      <p:sp>
        <p:nvSpPr>
          <p:cNvPr id="9" name="Rectangle : coins arrondis 3">
            <a:extLst>
              <a:ext uri="{FF2B5EF4-FFF2-40B4-BE49-F238E27FC236}">
                <a16:creationId xmlns:a16="http://schemas.microsoft.com/office/drawing/2014/main" xmlns="" id="{931CC27F-0CCD-4F4F-AE1B-DDD007D35353}"/>
              </a:ext>
            </a:extLst>
          </p:cNvPr>
          <p:cNvSpPr/>
          <p:nvPr/>
        </p:nvSpPr>
        <p:spPr>
          <a:xfrm>
            <a:off x="-22701" y="6802487"/>
            <a:ext cx="2542733" cy="72183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dirty="0"/>
              <a:t>Comprendre</a:t>
            </a:r>
            <a:endParaRPr lang="fr-FR" sz="3600" dirty="0"/>
          </a:p>
        </p:txBody>
      </p:sp>
    </p:spTree>
    <p:extLst>
      <p:ext uri="{BB962C8B-B14F-4D97-AF65-F5344CB8AC3E}">
        <p14:creationId xmlns:p14="http://schemas.microsoft.com/office/powerpoint/2010/main" val="1088225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18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2418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513" y="1835150"/>
            <a:ext cx="4273550" cy="3205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3775" y="3024188"/>
            <a:ext cx="3989388" cy="4572000"/>
          </a:xfrm>
          <a:prstGeom prst="rect">
            <a:avLst/>
          </a:prstGeom>
          <a:noFill/>
          <a:ln>
            <a:noFill/>
          </a:ln>
          <a:effectLst/>
          <a:extLst>
            <a:ext uri="{909E8E84-426E-40DD-AFC4-6F175D3DCCD1}">
              <a14:hiddenFill xmlns:a14="http://schemas.microsoft.com/office/drawing/2010/main">
                <a:blipFill dpi="0" rotWithShape="0">
                  <a:blip/>
                  <a:srcRect l="8852" r="2509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28554901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476248" y="107429"/>
            <a:ext cx="9172576" cy="1728192"/>
          </a:xfrm>
          <a:prstGeom prst="rect">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smtClean="0">
              <a:ln>
                <a:noFill/>
              </a:ln>
              <a:effectLst/>
              <a:latin typeface="Arial" panose="020B0604020202020204" pitchFamily="34" charset="0"/>
              <a:ea typeface="Microsoft YaHei" panose="020B0503020204020204" pitchFamily="34" charset="-122"/>
            </a:endParaRPr>
          </a:p>
        </p:txBody>
      </p:sp>
      <p:grpSp>
        <p:nvGrpSpPr>
          <p:cNvPr id="11" name="Groupe 10"/>
          <p:cNvGrpSpPr/>
          <p:nvPr/>
        </p:nvGrpSpPr>
        <p:grpSpPr>
          <a:xfrm>
            <a:off x="476248" y="274909"/>
            <a:ext cx="9172576" cy="6745288"/>
            <a:chOff x="-14288" y="111125"/>
            <a:chExt cx="9172576" cy="6745288"/>
          </a:xfrm>
        </p:grpSpPr>
        <p:pic>
          <p:nvPicPr>
            <p:cNvPr id="2" name="Picture 2" descr="Moustique commun (Culex Pipiens), Mâle, photographié à Toulouse">
              <a:extLst>
                <a:ext uri="{FF2B5EF4-FFF2-40B4-BE49-F238E27FC236}">
                  <a16:creationId xmlns:a16="http://schemas.microsoft.com/office/drawing/2014/main" xmlns="" id="{D3E8C388-99B2-4A14-8ED7-C6AB9FD7B7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13905" y="1878151"/>
              <a:ext cx="3076575" cy="47070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www.dinosoria.com/insectes/moustique-4.jpg">
              <a:extLst>
                <a:ext uri="{FF2B5EF4-FFF2-40B4-BE49-F238E27FC236}">
                  <a16:creationId xmlns:a16="http://schemas.microsoft.com/office/drawing/2014/main" xmlns="" id="{CB2D2F9A-050C-486E-B0AF-86D78AE3E3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99878" y="2014201"/>
              <a:ext cx="3564704" cy="47045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Pensées 3">
              <a:extLst>
                <a:ext uri="{FF2B5EF4-FFF2-40B4-BE49-F238E27FC236}">
                  <a16:creationId xmlns:a16="http://schemas.microsoft.com/office/drawing/2014/main" xmlns="" id="{277DB067-10DD-43EE-841D-8EF48A788E91}"/>
                </a:ext>
              </a:extLst>
            </p:cNvPr>
            <p:cNvSpPr/>
            <p:nvPr/>
          </p:nvSpPr>
          <p:spPr>
            <a:xfrm flipH="1">
              <a:off x="-14288" y="3276600"/>
              <a:ext cx="2589213" cy="1938338"/>
            </a:xfrm>
            <a:prstGeom prst="cloudCallout">
              <a:avLst>
                <a:gd name="adj1" fmla="val -65011"/>
                <a:gd name="adj2" fmla="val -54571"/>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dirty="0">
                  <a:solidFill>
                    <a:schemeClr val="bg1">
                      <a:lumMod val="50000"/>
                    </a:schemeClr>
                  </a:solidFill>
                  <a:latin typeface="Futura Md"/>
                </a:rPr>
                <a:t>« J’ai des antennes plumeuses, je suis un </a:t>
              </a:r>
              <a:r>
                <a:rPr lang="fr-FR" b="1" u="sng" dirty="0">
                  <a:solidFill>
                    <a:schemeClr val="bg1">
                      <a:lumMod val="50000"/>
                    </a:schemeClr>
                  </a:solidFill>
                  <a:latin typeface="Futura Md"/>
                </a:rPr>
                <a:t>mâle</a:t>
              </a:r>
              <a:r>
                <a:rPr lang="fr-FR" dirty="0">
                  <a:solidFill>
                    <a:schemeClr val="bg1">
                      <a:lumMod val="50000"/>
                    </a:schemeClr>
                  </a:solidFill>
                  <a:latin typeface="Futura Md"/>
                </a:rPr>
                <a:t>. »</a:t>
              </a:r>
            </a:p>
          </p:txBody>
        </p:sp>
        <p:sp>
          <p:nvSpPr>
            <p:cNvPr id="5" name="Pensées 4">
              <a:extLst>
                <a:ext uri="{FF2B5EF4-FFF2-40B4-BE49-F238E27FC236}">
                  <a16:creationId xmlns:a16="http://schemas.microsoft.com/office/drawing/2014/main" xmlns="" id="{483A9EB2-8752-4B56-A63B-79987300568B}"/>
                </a:ext>
              </a:extLst>
            </p:cNvPr>
            <p:cNvSpPr/>
            <p:nvPr/>
          </p:nvSpPr>
          <p:spPr>
            <a:xfrm>
              <a:off x="6600825" y="3125788"/>
              <a:ext cx="2365375" cy="2074862"/>
            </a:xfrm>
            <a:prstGeom prst="cloudCallout">
              <a:avLst>
                <a:gd name="adj1" fmla="val -75405"/>
                <a:gd name="adj2" fmla="val -49414"/>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dirty="0">
                  <a:solidFill>
                    <a:schemeClr val="bg1">
                      <a:lumMod val="50000"/>
                    </a:schemeClr>
                  </a:solidFill>
                  <a:latin typeface="Futura Md"/>
                </a:rPr>
                <a:t>« J’ai des antennes fines, je suis une </a:t>
              </a:r>
              <a:r>
                <a:rPr lang="fr-FR" b="1" u="sng" dirty="0">
                  <a:solidFill>
                    <a:schemeClr val="bg1">
                      <a:lumMod val="50000"/>
                    </a:schemeClr>
                  </a:solidFill>
                  <a:latin typeface="Futura Md"/>
                </a:rPr>
                <a:t>femelle</a:t>
              </a:r>
              <a:r>
                <a:rPr lang="fr-FR" dirty="0">
                  <a:solidFill>
                    <a:schemeClr val="bg1">
                      <a:lumMod val="50000"/>
                    </a:schemeClr>
                  </a:solidFill>
                  <a:latin typeface="Futura Md"/>
                </a:rPr>
                <a:t>.</a:t>
              </a:r>
              <a:r>
                <a:rPr lang="fr-FR" b="1" dirty="0">
                  <a:solidFill>
                    <a:schemeClr val="bg1">
                      <a:lumMod val="50000"/>
                    </a:schemeClr>
                  </a:solidFill>
                  <a:latin typeface="Futura Md"/>
                </a:rPr>
                <a:t> »</a:t>
              </a:r>
              <a:r>
                <a:rPr lang="fr-FR" dirty="0">
                  <a:solidFill>
                    <a:schemeClr val="bg1">
                      <a:lumMod val="50000"/>
                    </a:schemeClr>
                  </a:solidFill>
                  <a:latin typeface="Futura Md"/>
                </a:rPr>
                <a:t> </a:t>
              </a:r>
            </a:p>
          </p:txBody>
        </p:sp>
        <p:sp>
          <p:nvSpPr>
            <p:cNvPr id="6" name="Ellipse 5">
              <a:extLst>
                <a:ext uri="{FF2B5EF4-FFF2-40B4-BE49-F238E27FC236}">
                  <a16:creationId xmlns:a16="http://schemas.microsoft.com/office/drawing/2014/main" xmlns="" id="{C9B218E3-BCDC-4772-9196-58EBDEF05ECA}"/>
                </a:ext>
              </a:extLst>
            </p:cNvPr>
            <p:cNvSpPr/>
            <p:nvPr/>
          </p:nvSpPr>
          <p:spPr>
            <a:xfrm rot="1686719">
              <a:off x="2152650" y="2533650"/>
              <a:ext cx="987425" cy="3857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Ellipse 6">
              <a:extLst>
                <a:ext uri="{FF2B5EF4-FFF2-40B4-BE49-F238E27FC236}">
                  <a16:creationId xmlns:a16="http://schemas.microsoft.com/office/drawing/2014/main" xmlns="" id="{22431964-76A8-4F1B-80DE-B78AA535E00C}"/>
                </a:ext>
              </a:extLst>
            </p:cNvPr>
            <p:cNvSpPr/>
            <p:nvPr/>
          </p:nvSpPr>
          <p:spPr>
            <a:xfrm rot="18355848">
              <a:off x="5661025" y="2378075"/>
              <a:ext cx="987425" cy="384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9" name="Rectangle 8">
              <a:extLst>
                <a:ext uri="{FF2B5EF4-FFF2-40B4-BE49-F238E27FC236}">
                  <a16:creationId xmlns:a16="http://schemas.microsoft.com/office/drawing/2014/main" xmlns="" id="{57221022-3555-4D5D-81AF-954FC99C7E0E}"/>
                </a:ext>
              </a:extLst>
            </p:cNvPr>
            <p:cNvSpPr/>
            <p:nvPr/>
          </p:nvSpPr>
          <p:spPr>
            <a:xfrm>
              <a:off x="704850" y="111125"/>
              <a:ext cx="7970838" cy="1077913"/>
            </a:xfrm>
            <a:prstGeom prst="rect">
              <a:avLst/>
            </a:prstGeom>
            <a:noFill/>
          </p:spPr>
          <p:txBody>
            <a:bodyPr wrap="none">
              <a:spAutoFit/>
            </a:bodyPr>
            <a:lstStyle/>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Mais au fait…</a:t>
              </a:r>
            </a:p>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qui est le mâle, et qui est la femelle ?</a:t>
              </a:r>
            </a:p>
          </p:txBody>
        </p:sp>
        <p:sp>
          <p:nvSpPr>
            <p:cNvPr id="10" name="Text Box 4">
              <a:extLst>
                <a:ext uri="{FF2B5EF4-FFF2-40B4-BE49-F238E27FC236}">
                  <a16:creationId xmlns:a16="http://schemas.microsoft.com/office/drawing/2014/main" xmlns="" id="{6CA7E457-82D6-4D76-ADCE-9FFDCA76D637}"/>
                </a:ext>
              </a:extLst>
            </p:cNvPr>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p>
              <a:pPr algn="ctr">
                <a:spcAft>
                  <a:spcPts val="0"/>
                </a:spcAft>
                <a:defRPr/>
              </a:pPr>
              <a:r>
                <a:rPr lang="fr-FR" altLang="fr-FR" sz="1200" b="1" dirty="0">
                  <a:solidFill>
                    <a:schemeClr val="accent6">
                      <a:lumMod val="75000"/>
                    </a:schemeClr>
                  </a:solidFill>
                  <a:latin typeface="Futura Md" panose="020B0602020204020303" pitchFamily="34" charset="0"/>
                  <a:cs typeface="+mn-cs"/>
                </a:rPr>
                <a:t>Livret p.4</a:t>
              </a:r>
            </a:p>
          </p:txBody>
        </p:sp>
      </p:grpSp>
    </p:spTree>
    <p:extLst>
      <p:ext uri="{BB962C8B-B14F-4D97-AF65-F5344CB8AC3E}">
        <p14:creationId xmlns:p14="http://schemas.microsoft.com/office/powerpoint/2010/main" val="13665913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91BD91-353C-4BEC-9DEE-BC1156E02733}"/>
              </a:ext>
            </a:extLst>
          </p:cNvPr>
          <p:cNvSpPr/>
          <p:nvPr/>
        </p:nvSpPr>
        <p:spPr>
          <a:xfrm>
            <a:off x="0" y="0"/>
            <a:ext cx="9144000" cy="2189163"/>
          </a:xfrm>
          <a:prstGeom prst="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 name="Rectangle 9"/>
          <p:cNvSpPr>
            <a:spLocks noChangeArrowheads="1"/>
          </p:cNvSpPr>
          <p:nvPr/>
        </p:nvSpPr>
        <p:spPr bwMode="auto">
          <a:xfrm>
            <a:off x="217488" y="193675"/>
            <a:ext cx="87677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000" b="1" i="1">
                <a:solidFill>
                  <a:schemeClr val="bg1"/>
                </a:solidFill>
              </a:rPr>
              <a:t>Alerte Moustiques ! </a:t>
            </a:r>
            <a:r>
              <a:rPr lang="fr-FR" altLang="fr-FR" sz="1800">
                <a:solidFill>
                  <a:schemeClr val="bg1"/>
                </a:solidFill>
              </a:rPr>
              <a:t>est un jeu de plateau coopératif. Tous les joueurs font partie de la même équipe et doivent lutter ensemble contre l’invasion des moustiques. </a:t>
            </a:r>
          </a:p>
          <a:p>
            <a:pPr>
              <a:lnSpc>
                <a:spcPct val="100000"/>
              </a:lnSpc>
              <a:spcBef>
                <a:spcPct val="0"/>
              </a:spcBef>
              <a:buFontTx/>
              <a:buNone/>
            </a:pPr>
            <a:endParaRPr lang="fr-FR" altLang="fr-FR" sz="1800">
              <a:solidFill>
                <a:schemeClr val="bg1"/>
              </a:solidFill>
            </a:endParaRPr>
          </a:p>
          <a:p>
            <a:pPr>
              <a:lnSpc>
                <a:spcPct val="100000"/>
              </a:lnSpc>
              <a:spcBef>
                <a:spcPct val="0"/>
              </a:spcBef>
              <a:buFontTx/>
              <a:buNone/>
            </a:pPr>
            <a:r>
              <a:rPr lang="fr-FR" altLang="fr-FR" sz="1800">
                <a:solidFill>
                  <a:schemeClr val="bg1"/>
                </a:solidFill>
              </a:rPr>
              <a:t>Déroulement d’une partie: Une partie compte 7 tours, matérialisés par la frise en haut du plateau de jeu.</a:t>
            </a:r>
          </a:p>
          <a:p>
            <a:pPr>
              <a:lnSpc>
                <a:spcPct val="100000"/>
              </a:lnSpc>
              <a:spcBef>
                <a:spcPct val="0"/>
              </a:spcBef>
              <a:buFontTx/>
              <a:buNone/>
            </a:pPr>
            <a:r>
              <a:rPr lang="fr-FR" altLang="fr-FR" sz="1800">
                <a:solidFill>
                  <a:schemeClr val="bg1"/>
                </a:solidFill>
              </a:rPr>
              <a:t>Les règles sont extrêmement simples, pour une prise en main autonome par les enfants.</a:t>
            </a:r>
          </a:p>
        </p:txBody>
      </p:sp>
      <p:pic>
        <p:nvPicPr>
          <p:cNvPr id="4" name="Image 1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189163"/>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 coins arrondis 4">
            <a:extLst>
              <a:ext uri="{FF2B5EF4-FFF2-40B4-BE49-F238E27FC236}">
                <a16:creationId xmlns:a16="http://schemas.microsoft.com/office/drawing/2014/main" xmlns="" id="{2016E927-67C0-4DD3-BAB4-B71C8C22FBC8}"/>
              </a:ext>
            </a:extLst>
          </p:cNvPr>
          <p:cNvSpPr/>
          <p:nvPr/>
        </p:nvSpPr>
        <p:spPr>
          <a:xfrm>
            <a:off x="1943968" y="3135122"/>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Jouer</a:t>
            </a:r>
            <a:endParaRPr lang="fr-FR" sz="4400" dirty="0"/>
          </a:p>
        </p:txBody>
      </p:sp>
    </p:spTree>
    <p:extLst>
      <p:ext uri="{BB962C8B-B14F-4D97-AF65-F5344CB8AC3E}">
        <p14:creationId xmlns:p14="http://schemas.microsoft.com/office/powerpoint/2010/main" val="3726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431800" y="107429"/>
            <a:ext cx="9144000" cy="7115175"/>
            <a:chOff x="0" y="0"/>
            <a:chExt cx="9144000" cy="7115175"/>
          </a:xfrm>
        </p:grpSpPr>
        <p:pic>
          <p:nvPicPr>
            <p:cNvPr id="2" name="Imag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127125"/>
              <a:ext cx="4408488"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8488" y="0"/>
              <a:ext cx="4735512"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4">
              <a:extLst>
                <a:ext uri="{FF2B5EF4-FFF2-40B4-BE49-F238E27FC236}">
                  <a16:creationId xmlns:a16="http://schemas.microsoft.com/office/drawing/2014/main" xmlns="" id="{B79CC150-902D-450C-8289-7E9D4602586F}"/>
                </a:ext>
              </a:extLst>
            </p:cNvPr>
            <p:cNvSpPr/>
            <p:nvPr/>
          </p:nvSpPr>
          <p:spPr>
            <a:xfrm>
              <a:off x="404813" y="0"/>
              <a:ext cx="3598862" cy="174307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Observer</a:t>
              </a:r>
              <a:endParaRPr lang="fr-FR" sz="6000" dirty="0"/>
            </a:p>
          </p:txBody>
        </p:sp>
      </p:grpSp>
    </p:spTree>
    <p:extLst>
      <p:ext uri="{BB962C8B-B14F-4D97-AF65-F5344CB8AC3E}">
        <p14:creationId xmlns:p14="http://schemas.microsoft.com/office/powerpoint/2010/main" val="3632862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503808" y="323453"/>
            <a:ext cx="9144000" cy="6858000"/>
            <a:chOff x="0" y="0"/>
            <a:chExt cx="9144000" cy="6858000"/>
          </a:xfrm>
        </p:grpSpPr>
        <p:pic>
          <p:nvPicPr>
            <p:cNvPr id="2"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0"/>
              <a:ext cx="5094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0950"/>
              <a:ext cx="4049713"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7">
              <a:extLst>
                <a:ext uri="{FF2B5EF4-FFF2-40B4-BE49-F238E27FC236}">
                  <a16:creationId xmlns:a16="http://schemas.microsoft.com/office/drawing/2014/main" xmlns="" id="{2761E098-1FE6-4FE4-B47F-1FEB8F0C7529}"/>
                </a:ext>
              </a:extLst>
            </p:cNvPr>
            <p:cNvSpPr/>
            <p:nvPr/>
          </p:nvSpPr>
          <p:spPr>
            <a:xfrm>
              <a:off x="312738" y="509588"/>
              <a:ext cx="3598862" cy="1797050"/>
            </a:xfrm>
            <a:prstGeom prst="roundRect">
              <a:avLst/>
            </a:prstGeom>
            <a:solidFill>
              <a:srgbClr val="5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Bricoler</a:t>
              </a:r>
              <a:endParaRPr lang="fr-FR" sz="4000" dirty="0"/>
            </a:p>
          </p:txBody>
        </p:sp>
      </p:grpSp>
    </p:spTree>
    <p:extLst>
      <p:ext uri="{BB962C8B-B14F-4D97-AF65-F5344CB8AC3E}">
        <p14:creationId xmlns:p14="http://schemas.microsoft.com/office/powerpoint/2010/main" val="36083802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50689" y="1601091"/>
            <a:ext cx="7459547" cy="432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ZoneTexte 1"/>
          <p:cNvSpPr txBox="1">
            <a:spLocks noChangeArrowheads="1"/>
          </p:cNvSpPr>
          <p:nvPr/>
        </p:nvSpPr>
        <p:spPr bwMode="auto">
          <a:xfrm>
            <a:off x="1583928" y="2339677"/>
            <a:ext cx="734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3600" dirty="0"/>
              <a:t>Vous remerciant de votre attention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1960563"/>
            <a:ext cx="3752850" cy="329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5713" y="5032375"/>
            <a:ext cx="3752850" cy="2566988"/>
          </a:xfrm>
          <a:prstGeom prst="rect">
            <a:avLst/>
          </a:prstGeom>
          <a:noFill/>
          <a:ln>
            <a:noFill/>
          </a:ln>
          <a:effectLst/>
          <a:extLst>
            <a:ext uri="{909E8E84-426E-40DD-AFC4-6F175D3DCCD1}">
              <a14:hiddenFill xmlns:a14="http://schemas.microsoft.com/office/drawing/2010/main">
                <a:blipFill dpi="0" rotWithShape="0">
                  <a:blip/>
                  <a:srcRect b="501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38"/>
            <a:ext cx="3752850" cy="28289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5388" y="0"/>
            <a:ext cx="3752850" cy="250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00" y="0"/>
            <a:ext cx="3333750" cy="222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8" y="2806700"/>
            <a:ext cx="3752851" cy="216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7538" y="2222500"/>
            <a:ext cx="3192462" cy="2819400"/>
          </a:xfrm>
          <a:prstGeom prst="rect">
            <a:avLst/>
          </a:prstGeom>
          <a:noFill/>
          <a:ln>
            <a:noFill/>
          </a:ln>
          <a:effectLst/>
          <a:extLst>
            <a:ext uri="{909E8E84-426E-40DD-AFC4-6F175D3DCCD1}">
              <a14:hiddenFill xmlns:a14="http://schemas.microsoft.com/office/drawing/2010/main">
                <a:blipFill dpi="0" rotWithShape="0">
                  <a:blip/>
                  <a:srcRect r="1494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8" y="4886325"/>
            <a:ext cx="3752851" cy="2720975"/>
          </a:xfrm>
          <a:prstGeom prst="rect">
            <a:avLst/>
          </a:prstGeom>
          <a:noFill/>
          <a:ln>
            <a:noFill/>
          </a:ln>
          <a:effectLst/>
          <a:extLst>
            <a:ext uri="{909E8E84-426E-40DD-AFC4-6F175D3DCCD1}">
              <a14:hiddenFill xmlns:a14="http://schemas.microsoft.com/office/drawing/2010/main">
                <a:blipFill dpi="0" rotWithShape="0">
                  <a:blip/>
                  <a:srcRect t="5022" b="2019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71888" y="5030788"/>
            <a:ext cx="3286125" cy="2528887"/>
          </a:xfrm>
          <a:prstGeom prst="rect">
            <a:avLst/>
          </a:prstGeom>
          <a:noFill/>
          <a:ln>
            <a:noFill/>
          </a:ln>
          <a:effectLst/>
          <a:extLst>
            <a:ext uri="{909E8E84-426E-40DD-AFC4-6F175D3DCCD1}">
              <a14:hiddenFill xmlns:a14="http://schemas.microsoft.com/office/drawing/2010/main">
                <a:blipFill dpi="0" rotWithShape="0">
                  <a:blip/>
                  <a:srcRect r="1495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77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ea typeface="Times New Roman" panose="02020603050405020304" pitchFamily="18" charset="0"/>
                <a:cs typeface="Arial" panose="020B0604020202020204" pitchFamily="34" charset="0"/>
              </a:rPr>
              <a:t>Les zones de repos des adultes</a:t>
            </a:r>
          </a:p>
        </p:txBody>
      </p:sp>
      <p:pic>
        <p:nvPicPr>
          <p:cNvPr id="23554" name="Picture 2" descr="Afficher l'image d'origine"/>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5491" y="1243441"/>
            <a:ext cx="6448425" cy="373876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fficher l'image d'ori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256" y="4708725"/>
            <a:ext cx="5715000" cy="288188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Afficher l'image d'origin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66303" y="1243441"/>
            <a:ext cx="4620378" cy="346528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1" y="120260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Afficher l'image d'origine"/>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334400" y="4350248"/>
            <a:ext cx="475228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50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a:spLocks noChangeArrowheads="1"/>
          </p:cNvSpPr>
          <p:nvPr/>
        </p:nvSpPr>
        <p:spPr bwMode="auto">
          <a:xfrm>
            <a:off x="575816" y="2915741"/>
            <a:ext cx="92015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a:solidFill>
                  <a:srgbClr val="000000"/>
                </a:solidFill>
              </a:rPr>
              <a:t>Méthodes de lutte et préconisations d’intervention</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2131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7511</TotalTime>
  <Words>3671</Words>
  <Application>Microsoft Office PowerPoint</Application>
  <PresentationFormat>Personnalisé</PresentationFormat>
  <Paragraphs>923</Paragraphs>
  <Slides>64</Slides>
  <Notes>27</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64</vt:i4>
      </vt:variant>
    </vt:vector>
  </HeadingPairs>
  <TitlesOfParts>
    <vt:vector size="79" baseType="lpstr">
      <vt:lpstr>Microsoft YaHei</vt:lpstr>
      <vt:lpstr>Agency FB</vt:lpstr>
      <vt:lpstr>Arial</vt:lpstr>
      <vt:lpstr>Batang</vt:lpstr>
      <vt:lpstr>Calibri</vt:lpstr>
      <vt:lpstr>Comic Sans MS</vt:lpstr>
      <vt:lpstr>Futura</vt:lpstr>
      <vt:lpstr>Futura Md</vt:lpstr>
      <vt:lpstr>Futura Md BT</vt:lpstr>
      <vt:lpstr>Segoe Print</vt:lpstr>
      <vt:lpstr>Segoe UI</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besnard</dc:creator>
  <cp:lastModifiedBy>GILLES BESNARD</cp:lastModifiedBy>
  <cp:revision>499</cp:revision>
  <cp:lastPrinted>2016-04-13T16:43:38Z</cp:lastPrinted>
  <dcterms:created xsi:type="dcterms:W3CDTF">2014-05-27T14:41:29Z</dcterms:created>
  <dcterms:modified xsi:type="dcterms:W3CDTF">2019-10-22T08:49:55Z</dcterms:modified>
</cp:coreProperties>
</file>